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handoutMasterIdLst>
    <p:handoutMasterId r:id="rId25"/>
  </p:handoutMasterIdLst>
  <p:sldIdLst>
    <p:sldId id="3185" r:id="rId3"/>
    <p:sldId id="3158" r:id="rId4"/>
    <p:sldId id="3154" r:id="rId6"/>
    <p:sldId id="3183" r:id="rId7"/>
    <p:sldId id="3195" r:id="rId8"/>
    <p:sldId id="3193" r:id="rId9"/>
    <p:sldId id="3194" r:id="rId10"/>
    <p:sldId id="3190" r:id="rId11"/>
    <p:sldId id="3191" r:id="rId12"/>
    <p:sldId id="3192" r:id="rId13"/>
    <p:sldId id="3188" r:id="rId14"/>
    <p:sldId id="3187" r:id="rId15"/>
    <p:sldId id="3196" r:id="rId16"/>
    <p:sldId id="3197" r:id="rId17"/>
    <p:sldId id="3207" r:id="rId18"/>
    <p:sldId id="3200" r:id="rId19"/>
    <p:sldId id="3199" r:id="rId20"/>
    <p:sldId id="3208" r:id="rId21"/>
    <p:sldId id="3201" r:id="rId22"/>
    <p:sldId id="3202" r:id="rId23"/>
    <p:sldId id="3214" r:id="rId24"/>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rizon_Wdp"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367"/>
    <a:srgbClr val="395B7A"/>
    <a:srgbClr val="698198"/>
    <a:srgbClr val="637C93"/>
    <a:srgbClr val="D94E59"/>
    <a:srgbClr val="DBE0E4"/>
    <a:srgbClr val="A2B0BE"/>
    <a:srgbClr val="AFBAC4"/>
    <a:srgbClr val="7F7F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09" autoAdjust="0"/>
    <p:restoredTop sz="88665" autoAdjust="0"/>
  </p:normalViewPr>
  <p:slideViewPr>
    <p:cSldViewPr snapToGrid="0" snapToObjects="1">
      <p:cViewPr varScale="1">
        <p:scale>
          <a:sx n="80" d="100"/>
          <a:sy n="80" d="100"/>
        </p:scale>
        <p:origin x="294" y="84"/>
      </p:cViewPr>
      <p:guideLst>
        <p:guide orient="horz" pos="2137"/>
        <p:guide pos="3817"/>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6" d="100"/>
          <a:sy n="56" d="100"/>
        </p:scale>
        <p:origin x="1998"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0" Type="http://schemas.openxmlformats.org/officeDocument/2006/relationships/tags" Target="tags/tag1.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806351-1A3C-4D19-97B4-7511C25B1A14}"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91E135-1789-488C-96B4-909EFC368859}"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5BE8D6-7F16-6246-B0D9-D3AEA8F686CE}"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8A117-2B2A-874C-AF33-7BFF7A7279CF}"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78152C-88DB-40D8-8B94-A0F67FA0304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E8A117-2B2A-874C-AF33-7BFF7A7279CF}" type="slidenum">
              <a:rPr kumimoji="1" lang="zh-CN" altLang="en-US"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E8A117-2B2A-874C-AF33-7BFF7A7279CF}" type="slidenum">
              <a:rPr kumimoji="1" lang="zh-CN" altLang="en-US" smtClean="0"/>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E8A117-2B2A-874C-AF33-7BFF7A7279CF}" type="slidenum">
              <a:rPr kumimoji="1" lang="zh-CN" altLang="en-US" smtClean="0"/>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E8A117-2B2A-874C-AF33-7BFF7A7279CF}" type="slidenum">
              <a:rPr kumimoji="1" lang="zh-CN" altLang="en-US" smtClean="0"/>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E8A117-2B2A-874C-AF33-7BFF7A7279CF}" type="slidenum">
              <a:rPr kumimoji="1" lang="zh-CN" altLang="en-US" smtClean="0"/>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E8A117-2B2A-874C-AF33-7BFF7A7279CF}" type="slidenum">
              <a:rPr kumimoji="1" lang="zh-CN" altLang="en-US" smtClean="0"/>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E8A117-2B2A-874C-AF33-7BFF7A7279CF}"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E8A117-2B2A-874C-AF33-7BFF7A7279CF}"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E8A117-2B2A-874C-AF33-7BFF7A7279CF}"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E8A117-2B2A-874C-AF33-7BFF7A7279CF}"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E8A117-2B2A-874C-AF33-7BFF7A7279CF}"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E8A117-2B2A-874C-AF33-7BFF7A7279CF}"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E8A117-2B2A-874C-AF33-7BFF7A7279CF}"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E8A117-2B2A-874C-AF33-7BFF7A7279CF}"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E8A117-2B2A-874C-AF33-7BFF7A7279CF}"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灯片编号占位符 3"/>
          <p:cNvSpPr txBox="1"/>
          <p:nvPr userDrawn="1"/>
        </p:nvSpPr>
        <p:spPr>
          <a:xfrm>
            <a:off x="11568608" y="6558179"/>
            <a:ext cx="623392" cy="307516"/>
          </a:xfrm>
          <a:prstGeom prst="rect">
            <a:avLst/>
          </a:prstGeom>
          <a:ln w="25400">
            <a:miter lim="400000"/>
          </a:ln>
        </p:spPr>
        <p:txBody>
          <a:bodyPr vert="horz" lIns="121681" tIns="60831" rIns="121681" bIns="60831" rtlCol="0" anchor="ctr">
            <a:spAutoFit/>
          </a:bodyPr>
          <a:lstStyle>
            <a:defPPr marL="0" marR="0" indent="0" algn="l" defTabSz="342900" rtl="0" fontAlgn="auto" latinLnBrk="1" hangingPunct="0">
              <a:lnSpc>
                <a:spcPct val="100000"/>
              </a:lnSpc>
              <a:spcBef>
                <a:spcPts val="0"/>
              </a:spcBef>
              <a:spcAft>
                <a:spcPts val="0"/>
              </a:spcAft>
              <a:buClrTx/>
              <a:buSzTx/>
              <a:buFontTx/>
              <a:buNone/>
              <a:defRPr kumimoji="0" sz="675" b="0" i="0" u="none" strike="noStrike" cap="none" spc="0" normalizeH="0" baseline="0">
                <a:ln>
                  <a:noFill/>
                </a:ln>
                <a:solidFill>
                  <a:srgbClr val="000000"/>
                </a:solidFill>
                <a:effectLst/>
                <a:uFillTx/>
              </a:defRPr>
            </a:defPPr>
            <a:lvl1pPr marL="0" marR="0" indent="0" algn="r" defTabSz="257175" rtl="0" fontAlgn="auto" latinLnBrk="0" hangingPunct="0">
              <a:lnSpc>
                <a:spcPct val="100000"/>
              </a:lnSpc>
              <a:spcBef>
                <a:spcPts val="0"/>
              </a:spcBef>
              <a:spcAft>
                <a:spcPts val="0"/>
              </a:spcAft>
              <a:buClrTx/>
              <a:buSzTx/>
              <a:buFontTx/>
              <a:buNone/>
              <a:defRPr kumimoji="0" sz="900" b="0" i="0" u="none" strike="noStrike" cap="none" spc="0" normalizeH="0" baseline="0">
                <a:ln>
                  <a:noFill/>
                </a:ln>
                <a:solidFill>
                  <a:srgbClr val="888888"/>
                </a:solidFill>
                <a:effectLst/>
                <a:uFill>
                  <a:solidFill>
                    <a:srgbClr val="888888"/>
                  </a:solidFill>
                </a:uFill>
                <a:latin typeface="Microsoft YaHei Light" charset="-122"/>
                <a:ea typeface="Microsoft YaHei Light" charset="-122"/>
                <a:cs typeface="Microsoft YaHei Light" charset="-122"/>
                <a:sym typeface="Calibri" panose="020F0502020204030204"/>
              </a:defRPr>
            </a:lvl1pPr>
            <a:lvl2pPr marL="0" marR="0" indent="128270"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2pPr>
            <a:lvl3pPr marL="0" marR="0" indent="257175"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3pPr>
            <a:lvl4pPr marL="0" marR="0" indent="385445"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4pPr>
            <a:lvl5pPr marL="0" marR="0" indent="514350"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5pPr>
            <a:lvl6pPr marL="0" marR="0" indent="642620"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6pPr>
            <a:lvl7pPr marL="0" marR="0" indent="771525"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7pPr>
            <a:lvl8pPr marL="0" marR="0" indent="899795"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8pPr>
            <a:lvl9pPr marL="0" marR="0" indent="1028700"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9pPr>
          </a:lstStyle>
          <a:p>
            <a:pPr algn="r" defTabSz="342900"/>
            <a:fld id="{0C913308-F349-4B6D-A68A-DD1791B4A57B}" type="slidenum">
              <a:rPr lang="zh-CN" altLang="en-US" sz="1200" kern="0">
                <a:solidFill>
                  <a:srgbClr val="000000">
                    <a:tint val="75000"/>
                  </a:srgbClr>
                </a:solidFill>
                <a:latin typeface="Arial" panose="020B0604020202020204" pitchFamily="34" charset="0"/>
                <a:ea typeface="+mn-ea"/>
                <a:cs typeface="Arial" panose="020B0604020202020204" pitchFamily="34" charset="0"/>
              </a:rPr>
            </a:fld>
            <a:endParaRPr lang="zh-CN" altLang="en-US" sz="1200" kern="0" dirty="0">
              <a:solidFill>
                <a:srgbClr val="000000">
                  <a:tint val="75000"/>
                </a:srgbClr>
              </a:solidFill>
              <a:latin typeface="Arial" panose="020B0604020202020204" pitchFamily="34" charset="0"/>
              <a:ea typeface="+mn-ea"/>
              <a:cs typeface="Arial" panose="020B0604020202020204" pitchFamily="34" charset="0"/>
            </a:endParaRPr>
          </a:p>
        </p:txBody>
      </p:sp>
      <p:sp>
        <p:nvSpPr>
          <p:cNvPr id="8" name="标题 1"/>
          <p:cNvSpPr>
            <a:spLocks noGrp="1"/>
          </p:cNvSpPr>
          <p:nvPr>
            <p:ph type="title"/>
          </p:nvPr>
        </p:nvSpPr>
        <p:spPr>
          <a:xfrm>
            <a:off x="231226" y="313195"/>
            <a:ext cx="11960773" cy="418485"/>
          </a:xfrm>
        </p:spPr>
        <p:txBody>
          <a:bodyPr>
            <a:normAutofit/>
          </a:bodyPr>
          <a:lstStyle>
            <a:lvl1pPr>
              <a:defRPr sz="2000" b="1"/>
            </a:lvl1pPr>
          </a:lstStyle>
          <a:p>
            <a:r>
              <a:rPr lang="zh-CN" altLang="en-US"/>
              <a:t>单击此处编辑母版标题样式</a:t>
            </a:r>
            <a:endParaRPr lang="zh-CN" altLang="en-US"/>
          </a:p>
        </p:txBody>
      </p:sp>
      <p:sp>
        <p:nvSpPr>
          <p:cNvPr id="4" name="矩形 3"/>
          <p:cNvSpPr/>
          <p:nvPr userDrawn="1"/>
        </p:nvSpPr>
        <p:spPr>
          <a:xfrm>
            <a:off x="54887" y="271464"/>
            <a:ext cx="111273" cy="467280"/>
          </a:xfrm>
          <a:prstGeom prst="rect">
            <a:avLst/>
          </a:prstGeom>
          <a:solidFill>
            <a:srgbClr val="1B43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5528" y="271464"/>
            <a:ext cx="57101" cy="467280"/>
          </a:xfrm>
          <a:prstGeom prst="rect">
            <a:avLst/>
          </a:prstGeom>
          <a:gradFill flip="none" rotWithShape="1">
            <a:gsLst>
              <a:gs pos="12000">
                <a:schemeClr val="bg1">
                  <a:lumMod val="95000"/>
                </a:schemeClr>
              </a:gs>
              <a:gs pos="87000">
                <a:schemeClr val="tx2"/>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31226" y="313195"/>
            <a:ext cx="11665805" cy="418485"/>
          </a:xfrm>
        </p:spPr>
        <p:txBody>
          <a:bodyPr>
            <a:normAutofit/>
          </a:bodyPr>
          <a:lstStyle>
            <a:lvl1pPr>
              <a:defRPr sz="2000" b="1"/>
            </a:lvl1pPr>
          </a:lstStyle>
          <a:p>
            <a:r>
              <a:rPr lang="zh-CN" altLang="en-US"/>
              <a:t>单击此处编辑母版标题样式</a:t>
            </a:r>
            <a:endParaRPr lang="zh-CN" altLang="en-US"/>
          </a:p>
        </p:txBody>
      </p:sp>
      <p:sp>
        <p:nvSpPr>
          <p:cNvPr id="6" name="灯片编号占位符 3"/>
          <p:cNvSpPr txBox="1"/>
          <p:nvPr userDrawn="1"/>
        </p:nvSpPr>
        <p:spPr>
          <a:xfrm>
            <a:off x="11568608" y="6558179"/>
            <a:ext cx="623392" cy="307516"/>
          </a:xfrm>
          <a:prstGeom prst="rect">
            <a:avLst/>
          </a:prstGeom>
          <a:ln w="25400">
            <a:miter lim="400000"/>
          </a:ln>
        </p:spPr>
        <p:txBody>
          <a:bodyPr vert="horz" lIns="121681" tIns="60831" rIns="121681" bIns="60831" rtlCol="0" anchor="ctr">
            <a:spAutoFit/>
          </a:bodyPr>
          <a:lstStyle>
            <a:defPPr marL="0" marR="0" indent="0" algn="l" defTabSz="342900" rtl="0" fontAlgn="auto" latinLnBrk="1" hangingPunct="0">
              <a:lnSpc>
                <a:spcPct val="100000"/>
              </a:lnSpc>
              <a:spcBef>
                <a:spcPts val="0"/>
              </a:spcBef>
              <a:spcAft>
                <a:spcPts val="0"/>
              </a:spcAft>
              <a:buClrTx/>
              <a:buSzTx/>
              <a:buFontTx/>
              <a:buNone/>
              <a:defRPr kumimoji="0" sz="675" b="0" i="0" u="none" strike="noStrike" cap="none" spc="0" normalizeH="0" baseline="0">
                <a:ln>
                  <a:noFill/>
                </a:ln>
                <a:solidFill>
                  <a:srgbClr val="000000"/>
                </a:solidFill>
                <a:effectLst/>
                <a:uFillTx/>
              </a:defRPr>
            </a:defPPr>
            <a:lvl1pPr marL="0" marR="0" indent="0" algn="r" defTabSz="257175" rtl="0" fontAlgn="auto" latinLnBrk="0" hangingPunct="0">
              <a:lnSpc>
                <a:spcPct val="100000"/>
              </a:lnSpc>
              <a:spcBef>
                <a:spcPts val="0"/>
              </a:spcBef>
              <a:spcAft>
                <a:spcPts val="0"/>
              </a:spcAft>
              <a:buClrTx/>
              <a:buSzTx/>
              <a:buFontTx/>
              <a:buNone/>
              <a:defRPr kumimoji="0" sz="900" b="0" i="0" u="none" strike="noStrike" cap="none" spc="0" normalizeH="0" baseline="0">
                <a:ln>
                  <a:noFill/>
                </a:ln>
                <a:solidFill>
                  <a:srgbClr val="888888"/>
                </a:solidFill>
                <a:effectLst/>
                <a:uFill>
                  <a:solidFill>
                    <a:srgbClr val="888888"/>
                  </a:solidFill>
                </a:uFill>
                <a:latin typeface="Microsoft YaHei Light" charset="-122"/>
                <a:ea typeface="Microsoft YaHei Light" charset="-122"/>
                <a:cs typeface="Microsoft YaHei Light" charset="-122"/>
                <a:sym typeface="Calibri" panose="020F0502020204030204"/>
              </a:defRPr>
            </a:lvl1pPr>
            <a:lvl2pPr marL="0" marR="0" indent="128270"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2pPr>
            <a:lvl3pPr marL="0" marR="0" indent="257175"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3pPr>
            <a:lvl4pPr marL="0" marR="0" indent="385445"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4pPr>
            <a:lvl5pPr marL="0" marR="0" indent="514350"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5pPr>
            <a:lvl6pPr marL="0" marR="0" indent="642620"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6pPr>
            <a:lvl7pPr marL="0" marR="0" indent="771525"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7pPr>
            <a:lvl8pPr marL="0" marR="0" indent="899795"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8pPr>
            <a:lvl9pPr marL="0" marR="0" indent="1028700"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9pPr>
          </a:lstStyle>
          <a:p>
            <a:pPr algn="r" defTabSz="342900"/>
            <a:fld id="{0C913308-F349-4B6D-A68A-DD1791B4A57B}" type="slidenum">
              <a:rPr lang="zh-CN" altLang="en-US" sz="1200" kern="0">
                <a:solidFill>
                  <a:srgbClr val="000000">
                    <a:tint val="75000"/>
                  </a:srgbClr>
                </a:solidFill>
                <a:latin typeface="Arial" panose="020B0604020202020204" pitchFamily="34" charset="0"/>
                <a:ea typeface="+mn-ea"/>
                <a:cs typeface="Arial" panose="020B0604020202020204" pitchFamily="34" charset="0"/>
              </a:rPr>
            </a:fld>
            <a:endParaRPr lang="zh-CN" altLang="en-US" sz="1200" kern="0" dirty="0">
              <a:solidFill>
                <a:srgbClr val="000000">
                  <a:tint val="75000"/>
                </a:srgbClr>
              </a:solidFill>
              <a:latin typeface="Arial" panose="020B0604020202020204" pitchFamily="34" charset="0"/>
              <a:ea typeface="+mn-ea"/>
              <a:cs typeface="Arial" panose="020B0604020202020204" pitchFamily="34" charset="0"/>
            </a:endParaRPr>
          </a:p>
        </p:txBody>
      </p:sp>
      <p:sp>
        <p:nvSpPr>
          <p:cNvPr id="8" name="矩形 7"/>
          <p:cNvSpPr/>
          <p:nvPr userDrawn="1"/>
        </p:nvSpPr>
        <p:spPr>
          <a:xfrm>
            <a:off x="54887" y="271464"/>
            <a:ext cx="111273" cy="467280"/>
          </a:xfrm>
          <a:prstGeom prst="rect">
            <a:avLst/>
          </a:prstGeom>
          <a:solidFill>
            <a:srgbClr val="1B43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5528" y="271464"/>
            <a:ext cx="57101" cy="467280"/>
          </a:xfrm>
          <a:prstGeom prst="rect">
            <a:avLst/>
          </a:prstGeom>
          <a:gradFill flip="none" rotWithShape="1">
            <a:gsLst>
              <a:gs pos="12000">
                <a:schemeClr val="bg1">
                  <a:lumMod val="95000"/>
                </a:schemeClr>
              </a:gs>
              <a:gs pos="87000">
                <a:schemeClr val="tx2"/>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3" name="标题 1"/>
          <p:cNvSpPr>
            <a:spLocks noGrp="1"/>
          </p:cNvSpPr>
          <p:nvPr>
            <p:ph type="title"/>
          </p:nvPr>
        </p:nvSpPr>
        <p:spPr>
          <a:xfrm>
            <a:off x="231226" y="313195"/>
            <a:ext cx="11665805" cy="418485"/>
          </a:xfrm>
        </p:spPr>
        <p:txBody>
          <a:bodyPr>
            <a:normAutofit/>
          </a:bodyPr>
          <a:lstStyle>
            <a:lvl1pPr>
              <a:defRPr sz="2000" b="1"/>
            </a:lvl1pPr>
          </a:lstStyle>
          <a:p>
            <a:r>
              <a:rPr lang="zh-CN" altLang="en-US"/>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p:cSld name="Default - Slide 1">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18"/>
          <p:cNvSpPr/>
          <p:nvPr userDrawn="1"/>
        </p:nvSpPr>
        <p:spPr>
          <a:xfrm rot="10800000" flipV="1">
            <a:off x="220717" y="291683"/>
            <a:ext cx="11987651" cy="434118"/>
          </a:xfrm>
          <a:custGeom>
            <a:avLst/>
            <a:gdLst>
              <a:gd name="connsiteX0" fmla="*/ 0 w 10938932"/>
              <a:gd name="connsiteY0" fmla="*/ 0 h 434116"/>
              <a:gd name="connsiteX1" fmla="*/ 10938932 w 10938932"/>
              <a:gd name="connsiteY1" fmla="*/ 0 h 434116"/>
              <a:gd name="connsiteX2" fmla="*/ 10938932 w 10938932"/>
              <a:gd name="connsiteY2" fmla="*/ 434116 h 434116"/>
              <a:gd name="connsiteX3" fmla="*/ 0 w 10938932"/>
              <a:gd name="connsiteY3" fmla="*/ 434116 h 434116"/>
              <a:gd name="connsiteX4" fmla="*/ 0 w 10938932"/>
              <a:gd name="connsiteY4" fmla="*/ 0 h 434116"/>
              <a:gd name="connsiteX0-1" fmla="*/ 1648177 w 10938932"/>
              <a:gd name="connsiteY0-2" fmla="*/ 0 h 434116"/>
              <a:gd name="connsiteX1-3" fmla="*/ 10938932 w 10938932"/>
              <a:gd name="connsiteY1-4" fmla="*/ 0 h 434116"/>
              <a:gd name="connsiteX2-5" fmla="*/ 10938932 w 10938932"/>
              <a:gd name="connsiteY2-6" fmla="*/ 434116 h 434116"/>
              <a:gd name="connsiteX3-7" fmla="*/ 0 w 10938932"/>
              <a:gd name="connsiteY3-8" fmla="*/ 434116 h 434116"/>
              <a:gd name="connsiteX4-9" fmla="*/ 1648177 w 10938932"/>
              <a:gd name="connsiteY4-10" fmla="*/ 0 h 434116"/>
              <a:gd name="connsiteX0-11" fmla="*/ 0 w 10946088"/>
              <a:gd name="connsiteY0-12" fmla="*/ 12032 h 434116"/>
              <a:gd name="connsiteX1-13" fmla="*/ 10946088 w 10946088"/>
              <a:gd name="connsiteY1-14" fmla="*/ 0 h 434116"/>
              <a:gd name="connsiteX2-15" fmla="*/ 10946088 w 10946088"/>
              <a:gd name="connsiteY2-16" fmla="*/ 434116 h 434116"/>
              <a:gd name="connsiteX3-17" fmla="*/ 7156 w 10946088"/>
              <a:gd name="connsiteY3-18" fmla="*/ 434116 h 434116"/>
              <a:gd name="connsiteX4-19" fmla="*/ 0 w 10946088"/>
              <a:gd name="connsiteY4-20" fmla="*/ 12032 h 434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946088" h="434116">
                <a:moveTo>
                  <a:pt x="0" y="12032"/>
                </a:moveTo>
                <a:lnTo>
                  <a:pt x="10946088" y="0"/>
                </a:lnTo>
                <a:lnTo>
                  <a:pt x="10946088" y="434116"/>
                </a:lnTo>
                <a:lnTo>
                  <a:pt x="7156" y="434116"/>
                </a:lnTo>
                <a:lnTo>
                  <a:pt x="0" y="12032"/>
                </a:lnTo>
                <a:close/>
              </a:path>
            </a:pathLst>
          </a:custGeom>
          <a:gradFill flip="none" rotWithShape="0">
            <a:gsLst>
              <a:gs pos="0">
                <a:schemeClr val="accent1">
                  <a:lumMod val="5000"/>
                  <a:lumOff val="95000"/>
                  <a:alpha val="0"/>
                </a:schemeClr>
              </a:gs>
              <a:gs pos="36000">
                <a:srgbClr val="1B4367"/>
              </a:gs>
            </a:gsLst>
            <a:lin ang="10800000" scaled="0"/>
            <a:tileRect/>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矩形 7"/>
          <p:cNvSpPr/>
          <p:nvPr userDrawn="1"/>
        </p:nvSpPr>
        <p:spPr>
          <a:xfrm>
            <a:off x="0" y="291678"/>
            <a:ext cx="136634" cy="435600"/>
          </a:xfrm>
          <a:prstGeom prst="rect">
            <a:avLst/>
          </a:prstGeom>
          <a:solidFill>
            <a:srgbClr val="D32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231227" y="313195"/>
            <a:ext cx="10515600" cy="418485"/>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9" name="灯片编号占位符 3"/>
          <p:cNvSpPr txBox="1"/>
          <p:nvPr userDrawn="1"/>
        </p:nvSpPr>
        <p:spPr>
          <a:xfrm>
            <a:off x="11568608" y="6558179"/>
            <a:ext cx="623392" cy="307516"/>
          </a:xfrm>
          <a:prstGeom prst="rect">
            <a:avLst/>
          </a:prstGeom>
          <a:ln w="25400">
            <a:miter lim="400000"/>
          </a:ln>
        </p:spPr>
        <p:txBody>
          <a:bodyPr vert="horz" lIns="121681" tIns="60831" rIns="121681" bIns="60831" rtlCol="0" anchor="ctr">
            <a:spAutoFit/>
          </a:bodyPr>
          <a:lstStyle>
            <a:defPPr marL="0" marR="0" indent="0" algn="l" defTabSz="342900" rtl="0" fontAlgn="auto" latinLnBrk="1" hangingPunct="0">
              <a:lnSpc>
                <a:spcPct val="100000"/>
              </a:lnSpc>
              <a:spcBef>
                <a:spcPts val="0"/>
              </a:spcBef>
              <a:spcAft>
                <a:spcPts val="0"/>
              </a:spcAft>
              <a:buClrTx/>
              <a:buSzTx/>
              <a:buFontTx/>
              <a:buNone/>
              <a:defRPr kumimoji="0" sz="675" b="0" i="0" u="none" strike="noStrike" cap="none" spc="0" normalizeH="0" baseline="0">
                <a:ln>
                  <a:noFill/>
                </a:ln>
                <a:solidFill>
                  <a:srgbClr val="000000"/>
                </a:solidFill>
                <a:effectLst/>
                <a:uFillTx/>
              </a:defRPr>
            </a:defPPr>
            <a:lvl1pPr marL="0" marR="0" indent="0" algn="r" defTabSz="257175" rtl="0" fontAlgn="auto" latinLnBrk="0" hangingPunct="0">
              <a:lnSpc>
                <a:spcPct val="100000"/>
              </a:lnSpc>
              <a:spcBef>
                <a:spcPts val="0"/>
              </a:spcBef>
              <a:spcAft>
                <a:spcPts val="0"/>
              </a:spcAft>
              <a:buClrTx/>
              <a:buSzTx/>
              <a:buFontTx/>
              <a:buNone/>
              <a:defRPr kumimoji="0" sz="900" b="0" i="0" u="none" strike="noStrike" cap="none" spc="0" normalizeH="0" baseline="0">
                <a:ln>
                  <a:noFill/>
                </a:ln>
                <a:solidFill>
                  <a:srgbClr val="888888"/>
                </a:solidFill>
                <a:effectLst/>
                <a:uFill>
                  <a:solidFill>
                    <a:srgbClr val="888888"/>
                  </a:solidFill>
                </a:uFill>
                <a:latin typeface="Microsoft YaHei Light" charset="-122"/>
                <a:ea typeface="Microsoft YaHei Light" charset="-122"/>
                <a:cs typeface="Microsoft YaHei Light" charset="-122"/>
                <a:sym typeface="Calibri" panose="020F0502020204030204"/>
              </a:defRPr>
            </a:lvl1pPr>
            <a:lvl2pPr marL="0" marR="0" indent="128270"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2pPr>
            <a:lvl3pPr marL="0" marR="0" indent="257175"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3pPr>
            <a:lvl4pPr marL="0" marR="0" indent="385445"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4pPr>
            <a:lvl5pPr marL="0" marR="0" indent="514350"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5pPr>
            <a:lvl6pPr marL="0" marR="0" indent="642620"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6pPr>
            <a:lvl7pPr marL="0" marR="0" indent="771525"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7pPr>
            <a:lvl8pPr marL="0" marR="0" indent="899795"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8pPr>
            <a:lvl9pPr marL="0" marR="0" indent="1028700" algn="l" defTabSz="257175" rtl="0" fontAlgn="auto" latinLnBrk="0" hangingPunct="0">
              <a:lnSpc>
                <a:spcPct val="100000"/>
              </a:lnSpc>
              <a:spcBef>
                <a:spcPts val="0"/>
              </a:spcBef>
              <a:spcAft>
                <a:spcPts val="0"/>
              </a:spcAft>
              <a:buClrTx/>
              <a:buSzTx/>
              <a:buFontTx/>
              <a:buNone/>
              <a:defRPr kumimoji="0" sz="1275" b="0" i="0" u="none" strike="noStrike" cap="none" spc="0" normalizeH="0" baseline="0">
                <a:ln>
                  <a:noFill/>
                </a:ln>
                <a:solidFill>
                  <a:srgbClr val="000000"/>
                </a:solidFill>
                <a:effectLst/>
                <a:uFill>
                  <a:solidFill>
                    <a:srgbClr val="000000"/>
                  </a:solidFill>
                </a:uFill>
                <a:latin typeface="Calibri" panose="020F0502020204030204"/>
                <a:ea typeface="Calibri" panose="020F0502020204030204"/>
                <a:cs typeface="Calibri" panose="020F0502020204030204"/>
                <a:sym typeface="Calibri" panose="020F0502020204030204"/>
              </a:defRPr>
            </a:lvl9pPr>
          </a:lstStyle>
          <a:p>
            <a:pPr algn="r" defTabSz="342900"/>
            <a:fld id="{0C913308-F349-4B6D-A68A-DD1791B4A57B}" type="slidenum">
              <a:rPr lang="zh-CN" altLang="en-US" sz="1200" kern="0">
                <a:solidFill>
                  <a:srgbClr val="000000">
                    <a:tint val="75000"/>
                  </a:srgbClr>
                </a:solidFill>
                <a:latin typeface="Arial" panose="020B0604020202020204" pitchFamily="34" charset="0"/>
                <a:ea typeface="+mn-ea"/>
                <a:cs typeface="Arial" panose="020B0604020202020204" pitchFamily="34" charset="0"/>
              </a:rPr>
            </a:fld>
            <a:endParaRPr lang="zh-CN" altLang="en-US" sz="1200" kern="0" dirty="0">
              <a:solidFill>
                <a:srgbClr val="000000">
                  <a:tint val="75000"/>
                </a:srgbClr>
              </a:solidFill>
              <a:latin typeface="Arial" panose="020B0604020202020204" pitchFamily="34" charset="0"/>
              <a:ea typeface="+mn-ea"/>
              <a:cs typeface="Arial" panose="020B0604020202020204" pitchFamily="34" charset="0"/>
            </a:endParaRPr>
          </a:p>
        </p:txBody>
      </p:sp>
      <p:sp>
        <p:nvSpPr>
          <p:cNvPr id="6" name="矩形 5"/>
          <p:cNvSpPr/>
          <p:nvPr userDrawn="1"/>
        </p:nvSpPr>
        <p:spPr>
          <a:xfrm>
            <a:off x="54887" y="271464"/>
            <a:ext cx="111273" cy="467280"/>
          </a:xfrm>
          <a:prstGeom prst="rect">
            <a:avLst/>
          </a:prstGeom>
          <a:solidFill>
            <a:srgbClr val="1B43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5528" y="271464"/>
            <a:ext cx="57101" cy="467280"/>
          </a:xfrm>
          <a:prstGeom prst="rect">
            <a:avLst/>
          </a:prstGeom>
          <a:gradFill flip="none" rotWithShape="1">
            <a:gsLst>
              <a:gs pos="12000">
                <a:schemeClr val="bg1">
                  <a:lumMod val="95000"/>
                </a:schemeClr>
              </a:gs>
              <a:gs pos="87000">
                <a:schemeClr val="tx2"/>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l" defTabSz="914400" rtl="0" eaLnBrk="1" latinLnBrk="0" hangingPunct="1">
        <a:lnSpc>
          <a:spcPct val="90000"/>
        </a:lnSpc>
        <a:spcBef>
          <a:spcPct val="0"/>
        </a:spcBef>
        <a:buNone/>
        <a:defRPr sz="1800" b="1" kern="1200">
          <a:solidFill>
            <a:schemeClr val="bg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3.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png"/><Relationship Id="rId7" Type="http://schemas.openxmlformats.org/officeDocument/2006/relationships/image" Target="../media/image7.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5.png"/><Relationship Id="rId3" Type="http://schemas.openxmlformats.org/officeDocument/2006/relationships/image" Target="../media/image6.png"/><Relationship Id="rId2" Type="http://schemas.openxmlformats.org/officeDocument/2006/relationships/image" Target="../media/image31.png"/><Relationship Id="rId11" Type="http://schemas.openxmlformats.org/officeDocument/2006/relationships/notesSlide" Target="../notesSlides/notesSlide9.xml"/><Relationship Id="rId10" Type="http://schemas.openxmlformats.org/officeDocument/2006/relationships/slideLayout" Target="../slideLayouts/slideLayout2.xml"/><Relationship Id="rId1"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15.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21.emf"/><Relationship Id="rId7" Type="http://schemas.openxmlformats.org/officeDocument/2006/relationships/image" Target="../media/image39.png"/><Relationship Id="rId6" Type="http://schemas.openxmlformats.org/officeDocument/2006/relationships/image" Target="../media/image17.emf"/><Relationship Id="rId5" Type="http://schemas.openxmlformats.org/officeDocument/2006/relationships/image" Target="../media/image38.png"/><Relationship Id="rId4" Type="http://schemas.openxmlformats.org/officeDocument/2006/relationships/image" Target="../media/image19.emf"/><Relationship Id="rId3" Type="http://schemas.openxmlformats.org/officeDocument/2006/relationships/image" Target="../media/image25.emf"/><Relationship Id="rId2" Type="http://schemas.openxmlformats.org/officeDocument/2006/relationships/image" Target="../media/image26.emf"/><Relationship Id="rId17" Type="http://schemas.openxmlformats.org/officeDocument/2006/relationships/notesSlide" Target="../notesSlides/notesSlide11.xml"/><Relationship Id="rId16" Type="http://schemas.openxmlformats.org/officeDocument/2006/relationships/slideLayout" Target="../slideLayouts/slideLayout2.xml"/><Relationship Id="rId15" Type="http://schemas.openxmlformats.org/officeDocument/2006/relationships/image" Target="../media/image40.png"/><Relationship Id="rId14" Type="http://schemas.openxmlformats.org/officeDocument/2006/relationships/image" Target="../media/image9.png"/><Relationship Id="rId13" Type="http://schemas.openxmlformats.org/officeDocument/2006/relationships/image" Target="../media/image8.png"/><Relationship Id="rId12" Type="http://schemas.openxmlformats.org/officeDocument/2006/relationships/image" Target="../media/image7.png"/><Relationship Id="rId11" Type="http://schemas.openxmlformats.org/officeDocument/2006/relationships/image" Target="../media/image6.png"/><Relationship Id="rId10" Type="http://schemas.openxmlformats.org/officeDocument/2006/relationships/image" Target="../media/image5.png"/><Relationship Id="rId1" Type="http://schemas.openxmlformats.org/officeDocument/2006/relationships/image" Target="../media/image37.emf"/></Relationships>
</file>

<file path=ppt/slides/_rels/slide16.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42.png"/><Relationship Id="rId7" Type="http://schemas.openxmlformats.org/officeDocument/2006/relationships/image" Target="../media/image41.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2" Type="http://schemas.openxmlformats.org/officeDocument/2006/relationships/notesSlide" Target="../notesSlides/notesSlide12.xml"/><Relationship Id="rId11" Type="http://schemas.openxmlformats.org/officeDocument/2006/relationships/slideLayout" Target="../slideLayouts/slideLayout2.xml"/><Relationship Id="rId10" Type="http://schemas.openxmlformats.org/officeDocument/2006/relationships/image" Target="../media/image44.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microsoft.com/office/2007/relationships/hdphoto" Target="../media/image46.wdp"/><Relationship Id="rId1" Type="http://schemas.openxmlformats.org/officeDocument/2006/relationships/image" Target="../media/image4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48.png"/><Relationship Id="rId1" Type="http://schemas.openxmlformats.org/officeDocument/2006/relationships/image" Target="../media/image47.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50.png"/><Relationship Id="rId1" Type="http://schemas.openxmlformats.org/officeDocument/2006/relationships/image" Target="../media/image49.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1" Type="http://schemas.openxmlformats.org/officeDocument/2006/relationships/notesSlide" Target="../notesSlides/notesSlide4.xml"/><Relationship Id="rId10"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9" Type="http://schemas.openxmlformats.org/officeDocument/2006/relationships/image" Target="../media/image21.emf"/><Relationship Id="rId8" Type="http://schemas.openxmlformats.org/officeDocument/2006/relationships/image" Target="../media/image20.png"/><Relationship Id="rId7" Type="http://schemas.openxmlformats.org/officeDocument/2006/relationships/image" Target="../media/image19.emf"/><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png"/><Relationship Id="rId3" Type="http://schemas.openxmlformats.org/officeDocument/2006/relationships/image" Target="../media/image15.jpeg"/><Relationship Id="rId24" Type="http://schemas.openxmlformats.org/officeDocument/2006/relationships/notesSlide" Target="../notesSlides/notesSlide5.xml"/><Relationship Id="rId23" Type="http://schemas.openxmlformats.org/officeDocument/2006/relationships/slideLayout" Target="../slideLayouts/slideLayout2.xml"/><Relationship Id="rId22" Type="http://schemas.openxmlformats.org/officeDocument/2006/relationships/image" Target="../media/image9.png"/><Relationship Id="rId21" Type="http://schemas.openxmlformats.org/officeDocument/2006/relationships/image" Target="../media/image8.png"/><Relationship Id="rId20" Type="http://schemas.openxmlformats.org/officeDocument/2006/relationships/image" Target="../media/image7.png"/><Relationship Id="rId2" Type="http://schemas.openxmlformats.org/officeDocument/2006/relationships/image" Target="../media/image14.jpeg"/><Relationship Id="rId19" Type="http://schemas.openxmlformats.org/officeDocument/2006/relationships/image" Target="../media/image6.png"/><Relationship Id="rId18" Type="http://schemas.openxmlformats.org/officeDocument/2006/relationships/image" Target="../media/image5.png"/><Relationship Id="rId17" Type="http://schemas.openxmlformats.org/officeDocument/2006/relationships/image" Target="../media/image4.png"/><Relationship Id="rId16" Type="http://schemas.openxmlformats.org/officeDocument/2006/relationships/image" Target="../media/image26.emf"/><Relationship Id="rId15" Type="http://schemas.openxmlformats.org/officeDocument/2006/relationships/image" Target="../media/image25.emf"/><Relationship Id="rId14" Type="http://schemas.openxmlformats.org/officeDocument/2006/relationships/image" Target="../media/image24.png"/><Relationship Id="rId13" Type="http://schemas.openxmlformats.org/officeDocument/2006/relationships/image" Target="../media/image11.png"/><Relationship Id="rId12" Type="http://schemas.openxmlformats.org/officeDocument/2006/relationships/image" Target="../media/image23.png"/><Relationship Id="rId11" Type="http://schemas.openxmlformats.org/officeDocument/2006/relationships/image" Target="../media/image10.png"/><Relationship Id="rId10" Type="http://schemas.openxmlformats.org/officeDocument/2006/relationships/image" Target="../media/image22.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t="6007" b="9890"/>
          <a:stretch>
            <a:fillRect/>
          </a:stretch>
        </p:blipFill>
        <p:spPr>
          <a:xfrm>
            <a:off x="1" y="-1"/>
            <a:ext cx="12191690" cy="6858001"/>
          </a:xfrm>
          <a:prstGeom prst="rect">
            <a:avLst/>
          </a:prstGeom>
        </p:spPr>
      </p:pic>
      <p:sp>
        <p:nvSpPr>
          <p:cNvPr id="7" name="矩形"/>
          <p:cNvSpPr/>
          <p:nvPr/>
        </p:nvSpPr>
        <p:spPr>
          <a:xfrm>
            <a:off x="0" y="3507"/>
            <a:ext cx="12192000" cy="6854493"/>
          </a:xfrm>
          <a:prstGeom prst="rect">
            <a:avLst/>
          </a:prstGeom>
          <a:solidFill>
            <a:srgbClr val="1B4367">
              <a:alpha val="50000"/>
            </a:srgbClr>
          </a:solidFill>
          <a:ln w="12700">
            <a:miter lim="400000"/>
          </a:ln>
        </p:spPr>
        <p:txBody>
          <a:bodyPr lIns="162560" tIns="162560" rIns="162560" bIns="162560" anchor="ctr"/>
          <a:lstStyle/>
          <a:p>
            <a:pPr marL="0" marR="0" lvl="0" indent="0" algn="ctr" defTabSz="914400" rtl="0" eaLnBrk="1" fontAlgn="auto" latinLnBrk="0" hangingPunct="0">
              <a:lnSpc>
                <a:spcPct val="100000"/>
              </a:lnSpc>
              <a:spcBef>
                <a:spcPts val="0"/>
              </a:spcBef>
              <a:spcAft>
                <a:spcPts val="0"/>
              </a:spcAft>
              <a:buClrTx/>
              <a:buSzTx/>
              <a:buFontTx/>
              <a:buNone/>
              <a:defRPr sz="400">
                <a:solidFill>
                  <a:srgbClr val="FFFFFF"/>
                </a:solidFill>
                <a:uFill>
                  <a:solidFill>
                    <a:srgbClr val="FFFFFF"/>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kumimoji="0" sz="535" b="0" i="0" u="none" strike="noStrike" kern="0" cap="none" spc="0" normalizeH="0" baseline="0" noProof="0">
              <a:ln>
                <a:noFill/>
              </a:ln>
              <a:solidFill>
                <a:srgbClr val="FFFFFF"/>
              </a:solidFill>
              <a:effectLst/>
              <a:uLnTx/>
              <a:uFill>
                <a:solidFill>
                  <a:srgbClr val="FFFFFF"/>
                </a:solidFill>
              </a:u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标题 2"/>
          <p:cNvSpPr txBox="1"/>
          <p:nvPr/>
        </p:nvSpPr>
        <p:spPr>
          <a:xfrm>
            <a:off x="1381184" y="2221196"/>
            <a:ext cx="9611976" cy="2134834"/>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600" b="0" kern="1200">
                <a:solidFill>
                  <a:schemeClr val="bg1"/>
                </a:solidFill>
                <a:latin typeface="黑体" panose="02010609060101010101" pitchFamily="49" charset="-122"/>
                <a:ea typeface="黑体" panose="02010609060101010101" pitchFamily="49" charset="-122"/>
                <a:cs typeface="+mj-cs"/>
              </a:defRPr>
            </a:lvl1pPr>
          </a:lstStyle>
          <a:p>
            <a:pPr algn="ctr">
              <a:lnSpc>
                <a:spcPct val="150000"/>
              </a:lnSpc>
            </a:pPr>
            <a:r>
              <a:rPr lang="zh-CN" altLang="en-US" sz="4400" b="1" dirty="0">
                <a:latin typeface="方正姚体" panose="02010601030101010101" pitchFamily="2" charset="-122"/>
                <a:ea typeface="方正姚体" panose="02010601030101010101" pitchFamily="2" charset="-122"/>
              </a:rPr>
              <a:t>网络统一监控运维管理解决方案</a:t>
            </a:r>
            <a:endParaRPr lang="zh-CN" altLang="en-US" sz="4400" b="1" dirty="0">
              <a:latin typeface="方正姚体" panose="02010601030101010101" pitchFamily="2" charset="-122"/>
              <a:ea typeface="方正姚体" panose="02010601030101010101" pitchFamily="2" charset="-122"/>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1227" y="313195"/>
            <a:ext cx="11154168" cy="418485"/>
          </a:xfrm>
        </p:spPr>
        <p:txBody>
          <a:bodyPr/>
          <a:lstStyle/>
          <a:p>
            <a:r>
              <a:rPr lang="zh-CN" altLang="en-US" dirty="0"/>
              <a:t>总体架构：基于“统一技术</a:t>
            </a:r>
            <a:r>
              <a:rPr lang="en-US" altLang="zh-CN" dirty="0"/>
              <a:t>+</a:t>
            </a:r>
            <a:r>
              <a:rPr lang="zh-CN" altLang="en-US" dirty="0"/>
              <a:t>业务中台”架构设计，支撑“统一规划</a:t>
            </a:r>
            <a:r>
              <a:rPr lang="en-US" altLang="zh-CN" dirty="0"/>
              <a:t>+</a:t>
            </a:r>
            <a:r>
              <a:rPr lang="zh-CN" altLang="en-US" dirty="0"/>
              <a:t>分步实施“的建设模式</a:t>
            </a:r>
            <a:endParaRPr lang="zh-CN" altLang="en-US" dirty="0"/>
          </a:p>
        </p:txBody>
      </p:sp>
      <p:grpSp>
        <p:nvGrpSpPr>
          <p:cNvPr id="162" name="组合 161"/>
          <p:cNvGrpSpPr/>
          <p:nvPr/>
        </p:nvGrpSpPr>
        <p:grpSpPr>
          <a:xfrm>
            <a:off x="887208" y="6042813"/>
            <a:ext cx="10511387" cy="627625"/>
            <a:chOff x="997908" y="5920112"/>
            <a:chExt cx="10511387" cy="627625"/>
          </a:xfrm>
        </p:grpSpPr>
        <p:sp>
          <p:nvSpPr>
            <p:cNvPr id="163" name="矩形 162"/>
            <p:cNvSpPr/>
            <p:nvPr/>
          </p:nvSpPr>
          <p:spPr bwMode="auto">
            <a:xfrm>
              <a:off x="997908" y="5920112"/>
              <a:ext cx="10511387" cy="627625"/>
            </a:xfrm>
            <a:prstGeom prst="rect">
              <a:avLst/>
            </a:prstGeom>
            <a:solidFill>
              <a:schemeClr val="bg1">
                <a:lumMod val="95000"/>
              </a:schemeClr>
            </a:solidFill>
            <a:ln w="12700">
              <a:solidFill>
                <a:schemeClr val="tx1">
                  <a:lumMod val="50000"/>
                  <a:lumOff val="50000"/>
                </a:schemeClr>
              </a:solidFill>
            </a:ln>
            <a:effectLst/>
          </p:spPr>
          <p:style>
            <a:lnRef idx="1">
              <a:schemeClr val="accent3"/>
            </a:lnRef>
            <a:fillRef idx="2">
              <a:schemeClr val="accent3"/>
            </a:fillRef>
            <a:effectRef idx="1">
              <a:schemeClr val="accent3"/>
            </a:effectRef>
            <a:fontRef idx="minor">
              <a:schemeClr val="dk1"/>
            </a:fontRef>
          </p:style>
          <p:txBody>
            <a:bodyPr vert="eaVert" lIns="38576" tIns="19289" rIns="38576" bIns="19289" anchor="b"/>
            <a:lstStyle/>
            <a:p>
              <a:pPr marL="0" marR="0" lvl="0" indent="0" algn="ctr" defTabSz="514350" rtl="0" eaLnBrk="0" fontAlgn="auto" latinLnBrk="0" hangingPunct="0">
                <a:lnSpc>
                  <a:spcPct val="100000"/>
                </a:lnSpc>
                <a:spcBef>
                  <a:spcPts val="0"/>
                </a:spcBef>
                <a:spcAft>
                  <a:spcPts val="0"/>
                </a:spcAft>
                <a:buClrTx/>
                <a:buSzTx/>
                <a:buFontTx/>
                <a:buNone/>
                <a:defRPr/>
              </a:pPr>
              <a:endParaRPr kumimoji="0" lang="en-US" altLang="zh-CN" sz="82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4" name="文本框 163"/>
            <p:cNvSpPr txBox="1"/>
            <p:nvPr/>
          </p:nvSpPr>
          <p:spPr>
            <a:xfrm>
              <a:off x="1022822" y="5939656"/>
              <a:ext cx="595035" cy="584775"/>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监管</a:t>
              </a:r>
              <a:endParaRPr lang="en-US" altLang="zh-CN" sz="1600" b="1" dirty="0">
                <a:latin typeface="微软雅黑" panose="020B0503020204020204" pitchFamily="34" charset="-122"/>
                <a:ea typeface="微软雅黑" panose="020B0503020204020204" pitchFamily="34" charset="-122"/>
              </a:endParaRPr>
            </a:p>
            <a:p>
              <a:r>
                <a:rPr lang="zh-CN" altLang="en-US" sz="1600" b="1" dirty="0">
                  <a:latin typeface="微软雅黑" panose="020B0503020204020204" pitchFamily="34" charset="-122"/>
                  <a:ea typeface="微软雅黑" panose="020B0503020204020204" pitchFamily="34" charset="-122"/>
                </a:rPr>
                <a:t>对象</a:t>
              </a:r>
              <a:endParaRPr lang="zh-CN" altLang="en-US" sz="1600" b="1" dirty="0">
                <a:latin typeface="微软雅黑" panose="020B0503020204020204" pitchFamily="34" charset="-122"/>
                <a:ea typeface="微软雅黑" panose="020B0503020204020204" pitchFamily="34" charset="-122"/>
              </a:endParaRPr>
            </a:p>
          </p:txBody>
        </p:sp>
        <p:sp>
          <p:nvSpPr>
            <p:cNvPr id="165" name="矩形 12"/>
            <p:cNvSpPr/>
            <p:nvPr/>
          </p:nvSpPr>
          <p:spPr bwMode="auto">
            <a:xfrm>
              <a:off x="1835920" y="6000708"/>
              <a:ext cx="1334453" cy="462670"/>
            </a:xfrm>
            <a:prstGeom prst="rect">
              <a:avLst/>
            </a:prstGeom>
            <a:solidFill>
              <a:schemeClr val="tx1">
                <a:lumMod val="50000"/>
                <a:lumOff val="50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lang="zh-CN" altLang="en-US" sz="1400" b="1"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路由器</a:t>
              </a:r>
              <a:endPar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166" name="矩形 12"/>
            <p:cNvSpPr/>
            <p:nvPr/>
          </p:nvSpPr>
          <p:spPr bwMode="auto">
            <a:xfrm>
              <a:off x="3472963" y="6000708"/>
              <a:ext cx="1334453" cy="462670"/>
            </a:xfrm>
            <a:prstGeom prst="rect">
              <a:avLst/>
            </a:prstGeom>
            <a:solidFill>
              <a:schemeClr val="tx1">
                <a:lumMod val="50000"/>
                <a:lumOff val="50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交换机</a:t>
              </a:r>
              <a:endPar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167" name="矩形 12"/>
            <p:cNvSpPr/>
            <p:nvPr/>
          </p:nvSpPr>
          <p:spPr bwMode="auto">
            <a:xfrm>
              <a:off x="5110006" y="6000708"/>
              <a:ext cx="1334453" cy="462670"/>
            </a:xfrm>
            <a:prstGeom prst="rect">
              <a:avLst/>
            </a:prstGeom>
            <a:solidFill>
              <a:schemeClr val="tx1">
                <a:lumMod val="50000"/>
                <a:lumOff val="50000"/>
              </a:schemeClr>
            </a:solidFill>
            <a:ln w="3175" algn="ctr">
              <a:solidFill>
                <a:schemeClr val="bg1">
                  <a:lumMod val="75000"/>
                </a:schemeClr>
              </a:solidFill>
              <a:miter lim="800000"/>
            </a:ln>
            <a:effectLst/>
          </p:spPr>
          <p:txBody>
            <a:bodyPr wrap="none" tIns="121920" bIns="121920" anchor="ctr"/>
            <a:lstStyle/>
            <a:p>
              <a:pPr lvl="0" algn="ctr" defTabSz="1219200" eaLnBrk="0" fontAlgn="base" hangingPunct="0">
                <a:spcBef>
                  <a:spcPct val="0"/>
                </a:spcBef>
                <a:spcAft>
                  <a:spcPct val="0"/>
                </a:spcAft>
                <a:defRPr/>
              </a:pPr>
              <a:r>
                <a:rPr lang="zh-CN" altLang="en-US" sz="1400" b="1"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防火墙</a:t>
              </a:r>
              <a:endParaRPr lang="zh-CN" altLang="en-US" sz="1400" b="1"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168" name="矩形 12"/>
            <p:cNvSpPr/>
            <p:nvPr/>
          </p:nvSpPr>
          <p:spPr bwMode="auto">
            <a:xfrm>
              <a:off x="6747049" y="6000708"/>
              <a:ext cx="1334453" cy="462670"/>
            </a:xfrm>
            <a:prstGeom prst="rect">
              <a:avLst/>
            </a:prstGeom>
            <a:solidFill>
              <a:schemeClr val="tx1">
                <a:lumMod val="50000"/>
                <a:lumOff val="50000"/>
              </a:schemeClr>
            </a:solidFill>
            <a:ln w="3175" algn="ctr">
              <a:solidFill>
                <a:schemeClr val="bg1">
                  <a:lumMod val="75000"/>
                </a:schemeClr>
              </a:solidFill>
              <a:miter lim="800000"/>
            </a:ln>
            <a:effectLst/>
          </p:spPr>
          <p:txBody>
            <a:bodyPr wrap="none" tIns="121920" bIns="121920" anchor="ctr"/>
            <a:lstStyle/>
            <a:p>
              <a:pPr lvl="0" algn="ctr" defTabSz="1219200" eaLnBrk="0" fontAlgn="base" hangingPunct="0">
                <a:spcBef>
                  <a:spcPct val="0"/>
                </a:spcBef>
                <a:spcAft>
                  <a:spcPct val="0"/>
                </a:spcAft>
                <a:defRPr/>
              </a:pPr>
              <a:r>
                <a:rPr lang="zh-CN" altLang="en-US" sz="1400" b="1"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负载均衡器</a:t>
              </a:r>
              <a:endParaRPr lang="zh-CN" altLang="en-US" sz="1400" b="1"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169" name="矩形 12"/>
            <p:cNvSpPr/>
            <p:nvPr/>
          </p:nvSpPr>
          <p:spPr bwMode="auto">
            <a:xfrm>
              <a:off x="8384092" y="6000708"/>
              <a:ext cx="1334453" cy="462670"/>
            </a:xfrm>
            <a:prstGeom prst="rect">
              <a:avLst/>
            </a:prstGeom>
            <a:solidFill>
              <a:schemeClr val="tx1">
                <a:lumMod val="50000"/>
                <a:lumOff val="50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en-US" altLang="zh-CN"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IDS</a:t>
              </a:r>
              <a:endPar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170" name="矩形 12"/>
            <p:cNvSpPr/>
            <p:nvPr/>
          </p:nvSpPr>
          <p:spPr bwMode="auto">
            <a:xfrm>
              <a:off x="10021135" y="6000708"/>
              <a:ext cx="1334453" cy="462670"/>
            </a:xfrm>
            <a:prstGeom prst="rect">
              <a:avLst/>
            </a:prstGeom>
            <a:solidFill>
              <a:schemeClr val="tx1">
                <a:lumMod val="50000"/>
                <a:lumOff val="50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中继器</a:t>
              </a:r>
              <a:r>
                <a:rPr kumimoji="0" lang="en-US" altLang="zh-CN"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a:t>
              </a:r>
              <a:endPar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grpSp>
      <p:sp>
        <p:nvSpPr>
          <p:cNvPr id="171" name="矩形 170"/>
          <p:cNvSpPr/>
          <p:nvPr/>
        </p:nvSpPr>
        <p:spPr>
          <a:xfrm>
            <a:off x="496755" y="866803"/>
            <a:ext cx="11154168" cy="666977"/>
          </a:xfrm>
          <a:prstGeom prst="rect">
            <a:avLst/>
          </a:prstGeom>
        </p:spPr>
        <p:txBody>
          <a:bodyPr wrap="square">
            <a:spAutoFit/>
          </a:bodyPr>
          <a:lstStyle/>
          <a:p>
            <a:pPr>
              <a:lnSpc>
                <a:spcPct val="140000"/>
              </a:lnSpc>
            </a:pPr>
            <a:r>
              <a:rPr lang="zh-CN" altLang="en-US" sz="1400" dirty="0">
                <a:solidFill>
                  <a:prstClr val="black"/>
                </a:solidFill>
                <a:latin typeface="微软雅黑" panose="020B0503020204020204" pitchFamily="34" charset="-122"/>
                <a:ea typeface="微软雅黑" panose="020B0503020204020204" pitchFamily="34" charset="-122"/>
              </a:rPr>
              <a:t>统一运维管理平台采用中台技术架构，整个架构核心由</a:t>
            </a:r>
            <a:r>
              <a:rPr lang="zh-CN" altLang="en-US" sz="1400" b="1" dirty="0">
                <a:solidFill>
                  <a:prstClr val="black"/>
                </a:solidFill>
                <a:latin typeface="微软雅黑" panose="020B0503020204020204" pitchFamily="34" charset="-122"/>
                <a:ea typeface="微软雅黑" panose="020B0503020204020204" pitchFamily="34" charset="-122"/>
              </a:rPr>
              <a:t>基础能力平台</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资源平台、采集平台、监控平台、流程平台、运管平台、消息平台</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a:t>
            </a:r>
            <a:r>
              <a:rPr lang="zh-CN" altLang="en-US" sz="1400" b="1" dirty="0">
                <a:solidFill>
                  <a:prstClr val="black"/>
                </a:solidFill>
                <a:latin typeface="微软雅黑" panose="020B0503020204020204" pitchFamily="34" charset="-122"/>
                <a:ea typeface="微软雅黑" panose="020B0503020204020204" pitchFamily="34" charset="-122"/>
              </a:rPr>
              <a:t>业务中心</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资源管理、监控预警、作业管理、运维流程、分析</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和</a:t>
            </a:r>
            <a:r>
              <a:rPr lang="zh-CN" altLang="en-US" sz="1400" b="1" dirty="0">
                <a:solidFill>
                  <a:prstClr val="black"/>
                </a:solidFill>
                <a:latin typeface="微软雅黑" panose="020B0503020204020204" pitchFamily="34" charset="-122"/>
                <a:ea typeface="微软雅黑" panose="020B0503020204020204" pitchFamily="34" charset="-122"/>
              </a:rPr>
              <a:t>统一门户</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支持</a:t>
            </a:r>
            <a:r>
              <a:rPr lang="en-US" altLang="zh-CN" sz="1400" dirty="0">
                <a:solidFill>
                  <a:prstClr val="black"/>
                </a:solidFill>
                <a:latin typeface="微软雅黑" panose="020B0503020204020204" pitchFamily="34" charset="-122"/>
                <a:ea typeface="微软雅黑" panose="020B0503020204020204" pitchFamily="34" charset="-122"/>
              </a:rPr>
              <a:t>PC</a:t>
            </a:r>
            <a:r>
              <a:rPr lang="zh-CN" altLang="en-US" sz="1400" dirty="0">
                <a:solidFill>
                  <a:prstClr val="black"/>
                </a:solidFill>
                <a:latin typeface="微软雅黑" panose="020B0503020204020204" pitchFamily="34" charset="-122"/>
                <a:ea typeface="微软雅黑" panose="020B0503020204020204" pitchFamily="34" charset="-122"/>
              </a:rPr>
              <a:t>、手机端、大屏多端展示</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组成。</a:t>
            </a:r>
            <a:endParaRPr lang="zh-CN" altLang="en-US" sz="1400" dirty="0"/>
          </a:p>
        </p:txBody>
      </p:sp>
      <p:sp>
        <p:nvSpPr>
          <p:cNvPr id="172" name="AutoShape 57"/>
          <p:cNvSpPr>
            <a:spLocks noChangeArrowheads="1"/>
          </p:cNvSpPr>
          <p:nvPr/>
        </p:nvSpPr>
        <p:spPr bwMode="auto">
          <a:xfrm rot="16200000">
            <a:off x="4920239" y="5692635"/>
            <a:ext cx="177873" cy="504825"/>
          </a:xfrm>
          <a:prstGeom prst="rightArrow">
            <a:avLst>
              <a:gd name="adj1" fmla="val 49685"/>
              <a:gd name="adj2" fmla="val 43948"/>
            </a:avLst>
          </a:prstGeom>
          <a:gradFill rotWithShape="1">
            <a:gsLst>
              <a:gs pos="0">
                <a:schemeClr val="bg1"/>
              </a:gs>
              <a:gs pos="68000">
                <a:schemeClr val="bg1">
                  <a:lumMod val="50000"/>
                </a:schemeClr>
              </a:gs>
            </a:gsLst>
            <a:lin ang="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sp>
        <p:nvSpPr>
          <p:cNvPr id="173" name="AutoShape 57"/>
          <p:cNvSpPr>
            <a:spLocks noChangeArrowheads="1"/>
          </p:cNvSpPr>
          <p:nvPr/>
        </p:nvSpPr>
        <p:spPr bwMode="auto">
          <a:xfrm rot="16200000">
            <a:off x="2434690" y="5692635"/>
            <a:ext cx="177873" cy="504825"/>
          </a:xfrm>
          <a:prstGeom prst="rightArrow">
            <a:avLst>
              <a:gd name="adj1" fmla="val 49685"/>
              <a:gd name="adj2" fmla="val 43948"/>
            </a:avLst>
          </a:prstGeom>
          <a:gradFill rotWithShape="1">
            <a:gsLst>
              <a:gs pos="0">
                <a:schemeClr val="bg1"/>
              </a:gs>
              <a:gs pos="68000">
                <a:schemeClr val="bg1">
                  <a:lumMod val="50000"/>
                </a:schemeClr>
              </a:gs>
            </a:gsLst>
            <a:lin ang="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sp>
        <p:nvSpPr>
          <p:cNvPr id="174" name="AutoShape 57"/>
          <p:cNvSpPr>
            <a:spLocks noChangeArrowheads="1"/>
          </p:cNvSpPr>
          <p:nvPr/>
        </p:nvSpPr>
        <p:spPr bwMode="auto">
          <a:xfrm rot="16200000">
            <a:off x="7153374" y="5692635"/>
            <a:ext cx="177873" cy="504825"/>
          </a:xfrm>
          <a:prstGeom prst="rightArrow">
            <a:avLst>
              <a:gd name="adj1" fmla="val 49685"/>
              <a:gd name="adj2" fmla="val 43948"/>
            </a:avLst>
          </a:prstGeom>
          <a:gradFill rotWithShape="1">
            <a:gsLst>
              <a:gs pos="0">
                <a:schemeClr val="bg1"/>
              </a:gs>
              <a:gs pos="68000">
                <a:schemeClr val="bg1">
                  <a:lumMod val="50000"/>
                </a:schemeClr>
              </a:gs>
            </a:gsLst>
            <a:lin ang="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sp>
        <p:nvSpPr>
          <p:cNvPr id="175" name="AutoShape 57"/>
          <p:cNvSpPr>
            <a:spLocks noChangeArrowheads="1"/>
          </p:cNvSpPr>
          <p:nvPr/>
        </p:nvSpPr>
        <p:spPr bwMode="auto">
          <a:xfrm rot="16200000">
            <a:off x="9851548" y="5692635"/>
            <a:ext cx="177873" cy="504825"/>
          </a:xfrm>
          <a:prstGeom prst="rightArrow">
            <a:avLst>
              <a:gd name="adj1" fmla="val 49685"/>
              <a:gd name="adj2" fmla="val 43948"/>
            </a:avLst>
          </a:prstGeom>
          <a:gradFill rotWithShape="1">
            <a:gsLst>
              <a:gs pos="0">
                <a:schemeClr val="bg1"/>
              </a:gs>
              <a:gs pos="68000">
                <a:schemeClr val="bg1">
                  <a:lumMod val="50000"/>
                </a:schemeClr>
              </a:gs>
            </a:gsLst>
            <a:lin ang="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grpSp>
        <p:nvGrpSpPr>
          <p:cNvPr id="176" name="组合 175"/>
          <p:cNvGrpSpPr/>
          <p:nvPr/>
        </p:nvGrpSpPr>
        <p:grpSpPr>
          <a:xfrm>
            <a:off x="887209" y="1682248"/>
            <a:ext cx="10511387" cy="4096721"/>
            <a:chOff x="1449738" y="1776752"/>
            <a:chExt cx="10511387" cy="4096721"/>
          </a:xfrm>
        </p:grpSpPr>
        <p:grpSp>
          <p:nvGrpSpPr>
            <p:cNvPr id="177" name="组合 176"/>
            <p:cNvGrpSpPr/>
            <p:nvPr/>
          </p:nvGrpSpPr>
          <p:grpSpPr>
            <a:xfrm>
              <a:off x="1449739" y="5347077"/>
              <a:ext cx="10511386" cy="526396"/>
              <a:chOff x="997910" y="5131920"/>
              <a:chExt cx="10511386" cy="526396"/>
            </a:xfrm>
          </p:grpSpPr>
          <p:sp>
            <p:nvSpPr>
              <p:cNvPr id="225" name="TextBox 67"/>
              <p:cNvSpPr txBox="1"/>
              <p:nvPr/>
            </p:nvSpPr>
            <p:spPr>
              <a:xfrm>
                <a:off x="997910" y="5131920"/>
                <a:ext cx="743583" cy="526396"/>
              </a:xfrm>
              <a:prstGeom prst="rect">
                <a:avLst/>
              </a:prstGeom>
              <a:solidFill>
                <a:schemeClr val="accent6">
                  <a:lumMod val="75000"/>
                </a:schemeClr>
              </a:solidFill>
              <a:ln w="3175" cmpd="sng">
                <a:solidFill>
                  <a:srgbClr val="FFFFFF"/>
                </a:solidFill>
                <a:miter lim="800000"/>
              </a:ln>
              <a:effectLst>
                <a:reflection blurRad="6350" stA="61000" endPos="5000" dir="5400000" sy="-100000" algn="bl" rotWithShape="0"/>
              </a:effectLst>
            </p:spPr>
            <p:txBody>
              <a:bodyPr wrap="none" lIns="207816" tIns="103908" rIns="207816" bIns="103908"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defTabSz="2078355">
                  <a:defRPr/>
                </a:pPr>
                <a:r>
                  <a:rPr lang="zh-CN" altLang="en-US" sz="1600" b="1" dirty="0">
                    <a:solidFill>
                      <a:schemeClr val="bg1"/>
                    </a:solidFill>
                  </a:rPr>
                  <a:t>后台</a:t>
                </a:r>
                <a:endParaRPr lang="zh-CN" altLang="en-US" sz="1600" b="1" dirty="0">
                  <a:solidFill>
                    <a:schemeClr val="bg1"/>
                  </a:solidFill>
                </a:endParaRPr>
              </a:p>
            </p:txBody>
          </p:sp>
          <p:sp>
            <p:nvSpPr>
              <p:cNvPr id="226" name="矩形 225"/>
              <p:cNvSpPr/>
              <p:nvPr/>
            </p:nvSpPr>
            <p:spPr bwMode="auto">
              <a:xfrm>
                <a:off x="1825162" y="5131921"/>
                <a:ext cx="9684134" cy="526395"/>
              </a:xfrm>
              <a:prstGeom prst="rect">
                <a:avLst/>
              </a:prstGeom>
              <a:solidFill>
                <a:schemeClr val="accent6">
                  <a:lumMod val="75000"/>
                </a:schemeClr>
              </a:solidFill>
              <a:ln w="12700">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vert="eaVert" lIns="38576" tIns="19289" rIns="38576" bIns="19289" anchor="b"/>
              <a:lstStyle/>
              <a:p>
                <a:pPr marL="0" marR="0" lvl="0" indent="0" algn="ctr" defTabSz="514350" rtl="0" eaLnBrk="0" fontAlgn="auto" latinLnBrk="0" hangingPunct="0">
                  <a:lnSpc>
                    <a:spcPct val="100000"/>
                  </a:lnSpc>
                  <a:spcBef>
                    <a:spcPts val="0"/>
                  </a:spcBef>
                  <a:spcAft>
                    <a:spcPts val="0"/>
                  </a:spcAft>
                  <a:buClrTx/>
                  <a:buSzTx/>
                  <a:buFontTx/>
                  <a:buNone/>
                  <a:defRPr/>
                </a:pPr>
                <a:endParaRPr kumimoji="0" lang="en-US" altLang="zh-CN" sz="82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7" name="矩形 12"/>
              <p:cNvSpPr/>
              <p:nvPr/>
            </p:nvSpPr>
            <p:spPr bwMode="auto">
              <a:xfrm>
                <a:off x="1936928" y="5203932"/>
                <a:ext cx="1614688"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计算资源</a:t>
                </a:r>
                <a:endPar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28" name="矩形 12"/>
              <p:cNvSpPr/>
              <p:nvPr/>
            </p:nvSpPr>
            <p:spPr bwMode="auto">
              <a:xfrm>
                <a:off x="4543430" y="5203932"/>
                <a:ext cx="1614688"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存储资源</a:t>
                </a:r>
                <a:endPar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29" name="矩形 12"/>
              <p:cNvSpPr/>
              <p:nvPr/>
            </p:nvSpPr>
            <p:spPr bwMode="auto">
              <a:xfrm>
                <a:off x="7149932" y="5203932"/>
                <a:ext cx="1614688"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网络资源</a:t>
                </a:r>
                <a:endPar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30" name="矩形 12"/>
              <p:cNvSpPr/>
              <p:nvPr/>
            </p:nvSpPr>
            <p:spPr bwMode="auto">
              <a:xfrm>
                <a:off x="9756435" y="5203932"/>
                <a:ext cx="1614688"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标准接口</a:t>
                </a:r>
                <a:endPar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grpSp>
        <p:grpSp>
          <p:nvGrpSpPr>
            <p:cNvPr id="178" name="组合 177"/>
            <p:cNvGrpSpPr/>
            <p:nvPr/>
          </p:nvGrpSpPr>
          <p:grpSpPr>
            <a:xfrm>
              <a:off x="1449738" y="3044420"/>
              <a:ext cx="10511387" cy="2259108"/>
              <a:chOff x="997909" y="2743199"/>
              <a:chExt cx="10511387" cy="2259108"/>
            </a:xfrm>
          </p:grpSpPr>
          <p:sp>
            <p:nvSpPr>
              <p:cNvPr id="194" name="TextBox 67"/>
              <p:cNvSpPr txBox="1"/>
              <p:nvPr/>
            </p:nvSpPr>
            <p:spPr>
              <a:xfrm>
                <a:off x="997909" y="2743200"/>
                <a:ext cx="743583" cy="2259106"/>
              </a:xfrm>
              <a:prstGeom prst="rect">
                <a:avLst/>
              </a:prstGeom>
              <a:solidFill>
                <a:schemeClr val="accent1"/>
              </a:solidFill>
              <a:ln w="3175" cmpd="sng">
                <a:solidFill>
                  <a:srgbClr val="FFFFFF"/>
                </a:solidFill>
                <a:miter lim="800000"/>
              </a:ln>
              <a:effectLst>
                <a:reflection blurRad="6350" stA="61000" endPos="5000" dir="5400000" sy="-100000" algn="bl" rotWithShape="0"/>
              </a:effectLst>
            </p:spPr>
            <p:txBody>
              <a:bodyPr wrap="none" lIns="207816" tIns="103908" rIns="207816" bIns="103908"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defTabSz="2078355">
                  <a:defRPr/>
                </a:pPr>
                <a:r>
                  <a:rPr lang="zh-CN" altLang="en-US" sz="1600" b="1" dirty="0">
                    <a:solidFill>
                      <a:schemeClr val="bg1"/>
                    </a:solidFill>
                  </a:rPr>
                  <a:t>中</a:t>
                </a:r>
                <a:endParaRPr lang="en-US" altLang="zh-CN" sz="1600" b="1" dirty="0">
                  <a:solidFill>
                    <a:schemeClr val="bg1"/>
                  </a:solidFill>
                </a:endParaRPr>
              </a:p>
              <a:p>
                <a:pPr lvl="0" defTabSz="2078355">
                  <a:defRPr/>
                </a:pPr>
                <a:r>
                  <a:rPr lang="zh-CN" altLang="en-US" sz="1600" b="1" dirty="0">
                    <a:solidFill>
                      <a:schemeClr val="bg1"/>
                    </a:solidFill>
                  </a:rPr>
                  <a:t>台</a:t>
                </a:r>
                <a:endParaRPr lang="zh-CN" altLang="en-US" sz="1600" b="1" dirty="0">
                  <a:solidFill>
                    <a:schemeClr val="bg1"/>
                  </a:solidFill>
                </a:endParaRPr>
              </a:p>
            </p:txBody>
          </p:sp>
          <p:sp>
            <p:nvSpPr>
              <p:cNvPr id="195" name="矩形 194"/>
              <p:cNvSpPr/>
              <p:nvPr/>
            </p:nvSpPr>
            <p:spPr bwMode="auto">
              <a:xfrm>
                <a:off x="1825162" y="2743200"/>
                <a:ext cx="7684598" cy="1343454"/>
              </a:xfrm>
              <a:prstGeom prst="rect">
                <a:avLst/>
              </a:prstGeom>
              <a:solidFill>
                <a:schemeClr val="accent1"/>
              </a:solidFill>
              <a:ln w="12700">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vert="eaVert" lIns="38576" tIns="19289" rIns="38576" bIns="19289" anchor="b"/>
              <a:lstStyle/>
              <a:p>
                <a:pPr marL="0" marR="0" lvl="0" indent="0" algn="ctr" defTabSz="514350" rtl="0" eaLnBrk="0" fontAlgn="auto" latinLnBrk="0" hangingPunct="0">
                  <a:lnSpc>
                    <a:spcPct val="100000"/>
                  </a:lnSpc>
                  <a:spcBef>
                    <a:spcPts val="0"/>
                  </a:spcBef>
                  <a:spcAft>
                    <a:spcPts val="0"/>
                  </a:spcAft>
                  <a:buClrTx/>
                  <a:buSzTx/>
                  <a:buFontTx/>
                  <a:buNone/>
                  <a:defRPr/>
                </a:pPr>
                <a:endParaRPr kumimoji="0" lang="en-US" altLang="zh-CN" sz="82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6" name="矩形 195"/>
              <p:cNvSpPr/>
              <p:nvPr/>
            </p:nvSpPr>
            <p:spPr bwMode="auto">
              <a:xfrm>
                <a:off x="1825162" y="4124049"/>
                <a:ext cx="7684598" cy="878258"/>
              </a:xfrm>
              <a:prstGeom prst="rect">
                <a:avLst/>
              </a:prstGeom>
              <a:solidFill>
                <a:schemeClr val="accent1"/>
              </a:solidFill>
              <a:ln w="12700">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vert="eaVert" lIns="38576" tIns="19289" rIns="38576" bIns="19289" anchor="b"/>
              <a:lstStyle/>
              <a:p>
                <a:pPr marL="0" marR="0" lvl="0" indent="0" defTabSz="514350" rtl="0" eaLnBrk="0" fontAlgn="auto" latinLnBrk="0" hangingPunct="0">
                  <a:lnSpc>
                    <a:spcPct val="100000"/>
                  </a:lnSpc>
                  <a:spcBef>
                    <a:spcPts val="0"/>
                  </a:spcBef>
                  <a:spcAft>
                    <a:spcPts val="0"/>
                  </a:spcAft>
                  <a:buClrTx/>
                  <a:buSzTx/>
                  <a:buFontTx/>
                  <a:buNone/>
                  <a:defRPr/>
                </a:pPr>
                <a:endParaRPr kumimoji="0" lang="en-US" altLang="zh-CN" sz="82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7" name="矩形 196"/>
              <p:cNvSpPr/>
              <p:nvPr/>
            </p:nvSpPr>
            <p:spPr bwMode="auto">
              <a:xfrm>
                <a:off x="9561156" y="2743199"/>
                <a:ext cx="1948140" cy="2259106"/>
              </a:xfrm>
              <a:prstGeom prst="rect">
                <a:avLst/>
              </a:prstGeom>
              <a:solidFill>
                <a:schemeClr val="accent1"/>
              </a:solidFill>
              <a:ln w="12700">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vert="eaVert" lIns="38576" tIns="19289" rIns="38576" bIns="19289" anchor="b"/>
              <a:lstStyle/>
              <a:p>
                <a:pPr marL="0" marR="0" lvl="0" indent="0" algn="ctr" defTabSz="514350" rtl="0" eaLnBrk="0" fontAlgn="auto" latinLnBrk="0" hangingPunct="0">
                  <a:lnSpc>
                    <a:spcPct val="100000"/>
                  </a:lnSpc>
                  <a:spcBef>
                    <a:spcPts val="0"/>
                  </a:spcBef>
                  <a:spcAft>
                    <a:spcPts val="0"/>
                  </a:spcAft>
                  <a:buClrTx/>
                  <a:buSzTx/>
                  <a:buFontTx/>
                  <a:buNone/>
                  <a:defRPr/>
                </a:pPr>
                <a:endParaRPr kumimoji="0" lang="en-US" altLang="zh-CN" sz="82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8" name="文本框 197"/>
              <p:cNvSpPr txBox="1"/>
              <p:nvPr/>
            </p:nvSpPr>
            <p:spPr>
              <a:xfrm>
                <a:off x="1835920" y="4349692"/>
                <a:ext cx="543739" cy="523220"/>
              </a:xfrm>
              <a:prstGeom prst="rect">
                <a:avLst/>
              </a:prstGeom>
              <a:noFill/>
            </p:spPr>
            <p:txBody>
              <a:bodyPr wrap="non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基础</a:t>
                </a:r>
                <a:endParaRPr lang="en-US" altLang="zh-CN" sz="1400" b="1" dirty="0">
                  <a:solidFill>
                    <a:schemeClr val="bg1"/>
                  </a:solidFill>
                  <a:latin typeface="微软雅黑" panose="020B0503020204020204" pitchFamily="34" charset="-122"/>
                  <a:ea typeface="微软雅黑" panose="020B0503020204020204" pitchFamily="34" charset="-122"/>
                </a:endParaRPr>
              </a:p>
              <a:p>
                <a:r>
                  <a:rPr lang="zh-CN" altLang="en-US" sz="1400" b="1" dirty="0">
                    <a:solidFill>
                      <a:schemeClr val="bg1"/>
                    </a:solidFill>
                    <a:latin typeface="微软雅黑" panose="020B0503020204020204" pitchFamily="34" charset="-122"/>
                    <a:ea typeface="微软雅黑" panose="020B0503020204020204" pitchFamily="34" charset="-122"/>
                  </a:rPr>
                  <a:t>能力</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99" name="文本框 198"/>
              <p:cNvSpPr txBox="1"/>
              <p:nvPr/>
            </p:nvSpPr>
            <p:spPr>
              <a:xfrm>
                <a:off x="1825162" y="3107202"/>
                <a:ext cx="543739" cy="738664"/>
              </a:xfrm>
              <a:prstGeom prst="rect">
                <a:avLst/>
              </a:prstGeom>
              <a:noFill/>
            </p:spPr>
            <p:txBody>
              <a:bodyPr wrap="non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核心</a:t>
                </a:r>
                <a:endParaRPr lang="en-US" altLang="zh-CN" sz="1400" b="1" dirty="0">
                  <a:solidFill>
                    <a:schemeClr val="bg1"/>
                  </a:solidFill>
                  <a:latin typeface="微软雅黑" panose="020B0503020204020204" pitchFamily="34" charset="-122"/>
                  <a:ea typeface="微软雅黑" panose="020B0503020204020204" pitchFamily="34" charset="-122"/>
                </a:endParaRPr>
              </a:p>
              <a:p>
                <a:r>
                  <a:rPr lang="zh-CN" altLang="en-US" sz="1400" b="1" dirty="0">
                    <a:solidFill>
                      <a:schemeClr val="bg1"/>
                    </a:solidFill>
                    <a:latin typeface="微软雅黑" panose="020B0503020204020204" pitchFamily="34" charset="-122"/>
                    <a:ea typeface="微软雅黑" panose="020B0503020204020204" pitchFamily="34" charset="-122"/>
                  </a:rPr>
                  <a:t>能力</a:t>
                </a:r>
                <a:endParaRPr lang="en-US" altLang="zh-CN" sz="1400" b="1" dirty="0">
                  <a:solidFill>
                    <a:schemeClr val="bg1"/>
                  </a:solidFill>
                  <a:latin typeface="微软雅黑" panose="020B0503020204020204" pitchFamily="34" charset="-122"/>
                  <a:ea typeface="微软雅黑" panose="020B0503020204020204" pitchFamily="34" charset="-122"/>
                </a:endParaRPr>
              </a:p>
              <a:p>
                <a:r>
                  <a:rPr lang="zh-CN" altLang="en-US" sz="1400" b="1" dirty="0">
                    <a:solidFill>
                      <a:schemeClr val="bg1"/>
                    </a:solidFill>
                    <a:latin typeface="微软雅黑" panose="020B0503020204020204" pitchFamily="34" charset="-122"/>
                    <a:ea typeface="微软雅黑" panose="020B0503020204020204" pitchFamily="34" charset="-122"/>
                  </a:rPr>
                  <a:t>平台</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200" name="文本框 199"/>
              <p:cNvSpPr txBox="1"/>
              <p:nvPr/>
            </p:nvSpPr>
            <p:spPr>
              <a:xfrm>
                <a:off x="9614946" y="2763846"/>
                <a:ext cx="1838171"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平台管理</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01" name="矩形 12"/>
              <p:cNvSpPr/>
              <p:nvPr/>
            </p:nvSpPr>
            <p:spPr bwMode="auto">
              <a:xfrm>
                <a:off x="9589678" y="3093395"/>
                <a:ext cx="879987"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组织管理</a:t>
                </a:r>
                <a:endPar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02" name="矩形 12"/>
              <p:cNvSpPr/>
              <p:nvPr/>
            </p:nvSpPr>
            <p:spPr bwMode="auto">
              <a:xfrm>
                <a:off x="10588372" y="3093395"/>
                <a:ext cx="879987"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用户管理</a:t>
                </a:r>
                <a:endPar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03" name="矩形 12"/>
              <p:cNvSpPr/>
              <p:nvPr/>
            </p:nvSpPr>
            <p:spPr bwMode="auto">
              <a:xfrm>
                <a:off x="9589678" y="3575822"/>
                <a:ext cx="879987"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角色管理</a:t>
                </a:r>
                <a:endPar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04" name="矩形 12"/>
              <p:cNvSpPr/>
              <p:nvPr/>
            </p:nvSpPr>
            <p:spPr bwMode="auto">
              <a:xfrm>
                <a:off x="10588372" y="3575822"/>
                <a:ext cx="879987"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权限管理</a:t>
                </a:r>
                <a:endPar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05" name="矩形 12"/>
              <p:cNvSpPr/>
              <p:nvPr/>
            </p:nvSpPr>
            <p:spPr bwMode="auto">
              <a:xfrm>
                <a:off x="9589678" y="4058249"/>
                <a:ext cx="879987"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绩效管理</a:t>
                </a:r>
                <a:endPar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06" name="矩形 12"/>
              <p:cNvSpPr/>
              <p:nvPr/>
            </p:nvSpPr>
            <p:spPr bwMode="auto">
              <a:xfrm>
                <a:off x="10588372" y="4058249"/>
                <a:ext cx="879987"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数据管理</a:t>
                </a:r>
                <a:endPar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07" name="矩形 12"/>
              <p:cNvSpPr/>
              <p:nvPr/>
            </p:nvSpPr>
            <p:spPr bwMode="auto">
              <a:xfrm>
                <a:off x="9589678" y="4540675"/>
                <a:ext cx="879987"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配置管理</a:t>
                </a:r>
                <a:endPar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08" name="矩形 12"/>
              <p:cNvSpPr/>
              <p:nvPr/>
            </p:nvSpPr>
            <p:spPr bwMode="auto">
              <a:xfrm>
                <a:off x="10588372" y="4540675"/>
                <a:ext cx="879987"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日志管理</a:t>
                </a:r>
                <a:endPar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09" name="矩形 12"/>
              <p:cNvSpPr/>
              <p:nvPr/>
            </p:nvSpPr>
            <p:spPr bwMode="auto">
              <a:xfrm>
                <a:off x="2486029" y="2780595"/>
                <a:ext cx="3283399"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业务流程平台</a:t>
                </a:r>
                <a:endPar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10" name="矩形 12"/>
              <p:cNvSpPr/>
              <p:nvPr/>
            </p:nvSpPr>
            <p:spPr bwMode="auto">
              <a:xfrm>
                <a:off x="2486029" y="3229456"/>
                <a:ext cx="3283399"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智能监控平台</a:t>
                </a:r>
                <a:endPar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11" name="矩形 12"/>
              <p:cNvSpPr/>
              <p:nvPr/>
            </p:nvSpPr>
            <p:spPr bwMode="auto">
              <a:xfrm>
                <a:off x="2486029" y="3667432"/>
                <a:ext cx="3283399"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资源管理平台</a:t>
                </a:r>
                <a:endPar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12" name="矩形 12"/>
              <p:cNvSpPr/>
              <p:nvPr/>
            </p:nvSpPr>
            <p:spPr bwMode="auto">
              <a:xfrm>
                <a:off x="6030552" y="2783528"/>
                <a:ext cx="3283399"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消息推送平台</a:t>
                </a:r>
                <a:endPar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13" name="矩形 12"/>
              <p:cNvSpPr/>
              <p:nvPr/>
            </p:nvSpPr>
            <p:spPr bwMode="auto">
              <a:xfrm>
                <a:off x="6030552" y="3232389"/>
                <a:ext cx="3283399"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lvl="0" algn="ctr" defTabSz="1219200" eaLnBrk="0" fontAlgn="base" hangingPunct="0">
                  <a:spcBef>
                    <a:spcPct val="0"/>
                  </a:spcBef>
                  <a:spcAft>
                    <a:spcPct val="0"/>
                  </a:spcAft>
                  <a:defRPr/>
                </a:pPr>
                <a:r>
                  <a:rPr lang="zh-CN" altLang="en-US" sz="1200" b="1"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运维管控平台</a:t>
                </a:r>
                <a:endPar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14" name="矩形 12"/>
              <p:cNvSpPr/>
              <p:nvPr/>
            </p:nvSpPr>
            <p:spPr bwMode="auto">
              <a:xfrm>
                <a:off x="6030552" y="3670365"/>
                <a:ext cx="3283399"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lvl="0" algn="ctr" defTabSz="1219200" eaLnBrk="0" fontAlgn="base" hangingPunct="0">
                  <a:spcBef>
                    <a:spcPct val="0"/>
                  </a:spcBef>
                  <a:spcAft>
                    <a:spcPct val="0"/>
                  </a:spcAft>
                  <a:defRPr/>
                </a:pPr>
                <a:r>
                  <a:rPr lang="zh-CN" altLang="en-US" sz="1200" b="1"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采集处理平台</a:t>
                </a:r>
                <a:endParaRPr lang="zh-CN" altLang="en-US" sz="1200" b="1"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15" name="矩形 12"/>
              <p:cNvSpPr/>
              <p:nvPr/>
            </p:nvSpPr>
            <p:spPr bwMode="auto">
              <a:xfrm>
                <a:off x="2485086" y="4160542"/>
                <a:ext cx="1164984"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lvl="0" algn="ctr" defTabSz="1219200" eaLnBrk="0" fontAlgn="base" hangingPunct="0">
                  <a:spcBef>
                    <a:spcPct val="0"/>
                  </a:spcBef>
                  <a:spcAft>
                    <a:spcPct val="0"/>
                  </a:spcAft>
                  <a:defRPr/>
                </a:pPr>
                <a:r>
                  <a:rPr lang="en-US" altLang="zh-CN" sz="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AI</a:t>
                </a:r>
                <a:r>
                  <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算法引擎</a:t>
                </a:r>
                <a:endPar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16" name="矩形 12"/>
              <p:cNvSpPr/>
              <p:nvPr/>
            </p:nvSpPr>
            <p:spPr bwMode="auto">
              <a:xfrm>
                <a:off x="3902897" y="4160542"/>
                <a:ext cx="1164984"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lvl="0" algn="ctr" defTabSz="1219200" eaLnBrk="0" fontAlgn="base" hangingPunct="0">
                  <a:spcBef>
                    <a:spcPct val="0"/>
                  </a:spcBef>
                  <a:spcAft>
                    <a:spcPct val="0"/>
                  </a:spcAft>
                  <a:defRPr/>
                </a:pPr>
                <a:r>
                  <a:rPr lang="zh-CN" altLang="en-US" sz="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流程管理引擎</a:t>
                </a:r>
                <a:endPar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17" name="矩形 12"/>
              <p:cNvSpPr/>
              <p:nvPr/>
            </p:nvSpPr>
            <p:spPr bwMode="auto">
              <a:xfrm>
                <a:off x="2486476" y="4608429"/>
                <a:ext cx="1164984"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lvl="0" algn="ctr" defTabSz="1219200" eaLnBrk="0" fontAlgn="base" hangingPunct="0">
                  <a:spcBef>
                    <a:spcPct val="0"/>
                  </a:spcBef>
                  <a:spcAft>
                    <a:spcPct val="0"/>
                  </a:spcAft>
                  <a:defRPr/>
                </a:pPr>
                <a:r>
                  <a:rPr lang="zh-CN" altLang="en-US" sz="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分布式框架</a:t>
                </a:r>
                <a:endPar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18" name="矩形 12"/>
              <p:cNvSpPr/>
              <p:nvPr/>
            </p:nvSpPr>
            <p:spPr bwMode="auto">
              <a:xfrm>
                <a:off x="3904287" y="4608429"/>
                <a:ext cx="1164984"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lvl="0" algn="ctr" defTabSz="1219200" eaLnBrk="0" fontAlgn="base" hangingPunct="0">
                  <a:spcBef>
                    <a:spcPct val="0"/>
                  </a:spcBef>
                  <a:spcAft>
                    <a:spcPct val="0"/>
                  </a:spcAft>
                  <a:defRPr/>
                </a:pPr>
                <a:r>
                  <a:rPr lang="zh-CN" altLang="en-US" sz="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分布式存储</a:t>
                </a:r>
                <a:endPar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19" name="矩形 12"/>
              <p:cNvSpPr/>
              <p:nvPr/>
            </p:nvSpPr>
            <p:spPr bwMode="auto">
              <a:xfrm>
                <a:off x="5320708" y="4160542"/>
                <a:ext cx="1164984"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lvl="0" algn="ctr" defTabSz="1219200" eaLnBrk="0" fontAlgn="base" hangingPunct="0">
                  <a:spcBef>
                    <a:spcPct val="0"/>
                  </a:spcBef>
                  <a:spcAft>
                    <a:spcPct val="0"/>
                  </a:spcAft>
                  <a:defRPr/>
                </a:pPr>
                <a:r>
                  <a:rPr lang="zh-CN" altLang="en-US" sz="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搜索引擎</a:t>
                </a:r>
                <a:endPar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20" name="矩形 12"/>
              <p:cNvSpPr/>
              <p:nvPr/>
            </p:nvSpPr>
            <p:spPr bwMode="auto">
              <a:xfrm>
                <a:off x="5322098" y="4608429"/>
                <a:ext cx="1164984"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lvl="0" algn="ctr" defTabSz="1219200" eaLnBrk="0" fontAlgn="base" hangingPunct="0">
                  <a:spcBef>
                    <a:spcPct val="0"/>
                  </a:spcBef>
                  <a:spcAft>
                    <a:spcPct val="0"/>
                  </a:spcAft>
                  <a:defRPr/>
                </a:pPr>
                <a:r>
                  <a:rPr lang="zh-CN" altLang="en-US" sz="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分布式缓存</a:t>
                </a:r>
                <a:endPar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21" name="矩形 12"/>
              <p:cNvSpPr/>
              <p:nvPr/>
            </p:nvSpPr>
            <p:spPr bwMode="auto">
              <a:xfrm>
                <a:off x="6738519" y="4160542"/>
                <a:ext cx="1164984"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lvl="0" algn="ctr" defTabSz="1219200" eaLnBrk="0" fontAlgn="base" hangingPunct="0">
                  <a:spcBef>
                    <a:spcPct val="0"/>
                  </a:spcBef>
                  <a:spcAft>
                    <a:spcPct val="0"/>
                  </a:spcAft>
                  <a:defRPr/>
                </a:pPr>
                <a:r>
                  <a:rPr lang="zh-CN" altLang="en-US" sz="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服务调度</a:t>
                </a:r>
                <a:endPar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22" name="矩形 12"/>
              <p:cNvSpPr/>
              <p:nvPr/>
            </p:nvSpPr>
            <p:spPr bwMode="auto">
              <a:xfrm>
                <a:off x="6739909" y="4608429"/>
                <a:ext cx="1164984"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lvl="0" algn="ctr" defTabSz="1219200" eaLnBrk="0" fontAlgn="base" hangingPunct="0">
                  <a:spcBef>
                    <a:spcPct val="0"/>
                  </a:spcBef>
                  <a:spcAft>
                    <a:spcPct val="0"/>
                  </a:spcAft>
                  <a:defRPr/>
                </a:pPr>
                <a:r>
                  <a:rPr lang="zh-CN" altLang="en-US" sz="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流处理引擎</a:t>
                </a:r>
                <a:endParaRPr lang="zh-CN" altLang="en-US" sz="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23" name="矩形 12"/>
              <p:cNvSpPr/>
              <p:nvPr/>
            </p:nvSpPr>
            <p:spPr bwMode="auto">
              <a:xfrm>
                <a:off x="8156329" y="4160542"/>
                <a:ext cx="1164984"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lvl="0" algn="ctr" defTabSz="1219200" eaLnBrk="0" fontAlgn="base" hangingPunct="0">
                  <a:spcBef>
                    <a:spcPct val="0"/>
                  </a:spcBef>
                  <a:spcAft>
                    <a:spcPct val="0"/>
                  </a:spcAft>
                  <a:defRPr/>
                </a:pPr>
                <a:r>
                  <a:rPr lang="zh-CN" altLang="en-US" sz="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消息引擎</a:t>
                </a:r>
                <a:endPar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224" name="矩形 12"/>
              <p:cNvSpPr/>
              <p:nvPr/>
            </p:nvSpPr>
            <p:spPr bwMode="auto">
              <a:xfrm>
                <a:off x="8157719" y="4608429"/>
                <a:ext cx="1164984" cy="382372"/>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lvl="0" algn="ctr" defTabSz="1219200" eaLnBrk="0" fontAlgn="base" hangingPunct="0">
                  <a:spcBef>
                    <a:spcPct val="0"/>
                  </a:spcBef>
                  <a:spcAft>
                    <a:spcPct val="0"/>
                  </a:spcAft>
                  <a:defRPr/>
                </a:pPr>
                <a:r>
                  <a:rPr lang="zh-CN" altLang="en-US" sz="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数据共享服务</a:t>
                </a:r>
                <a:endPar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grpSp>
        <p:sp>
          <p:nvSpPr>
            <p:cNvPr id="179" name="TextBox 67"/>
            <p:cNvSpPr txBox="1"/>
            <p:nvPr/>
          </p:nvSpPr>
          <p:spPr>
            <a:xfrm>
              <a:off x="1457175" y="1776752"/>
              <a:ext cx="743583" cy="1233477"/>
            </a:xfrm>
            <a:prstGeom prst="rect">
              <a:avLst/>
            </a:prstGeom>
            <a:solidFill>
              <a:srgbClr val="1B4367"/>
            </a:solidFill>
            <a:ln w="3175" cmpd="sng">
              <a:solidFill>
                <a:srgbClr val="FFFFFF"/>
              </a:solidFill>
              <a:miter lim="800000"/>
            </a:ln>
            <a:effectLst>
              <a:reflection blurRad="6350" stA="61000" endPos="5000" dir="5400000" sy="-100000" algn="bl" rotWithShape="0"/>
            </a:effectLst>
          </p:spPr>
          <p:txBody>
            <a:bodyPr wrap="none" lIns="207816" tIns="103908" rIns="207816" bIns="103908"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defTabSz="2078355">
                <a:defRPr/>
              </a:pPr>
              <a:r>
                <a:rPr lang="zh-CN" altLang="en-US" sz="1600" b="1" dirty="0">
                  <a:solidFill>
                    <a:schemeClr val="bg1"/>
                  </a:solidFill>
                </a:rPr>
                <a:t>前</a:t>
              </a:r>
              <a:endParaRPr lang="en-US" altLang="zh-CN" sz="1600" b="1" dirty="0">
                <a:solidFill>
                  <a:schemeClr val="bg1"/>
                </a:solidFill>
              </a:endParaRPr>
            </a:p>
            <a:p>
              <a:pPr lvl="0" defTabSz="2078355">
                <a:defRPr/>
              </a:pPr>
              <a:r>
                <a:rPr lang="zh-CN" altLang="en-US" sz="1600" b="1" dirty="0">
                  <a:solidFill>
                    <a:schemeClr val="bg1"/>
                  </a:solidFill>
                </a:rPr>
                <a:t>台</a:t>
              </a:r>
              <a:endParaRPr lang="zh-CN" altLang="en-US" sz="1600" b="1" dirty="0">
                <a:solidFill>
                  <a:schemeClr val="bg1"/>
                </a:solidFill>
              </a:endParaRPr>
            </a:p>
          </p:txBody>
        </p:sp>
        <p:sp>
          <p:nvSpPr>
            <p:cNvPr id="180" name="矩形 179"/>
            <p:cNvSpPr/>
            <p:nvPr/>
          </p:nvSpPr>
          <p:spPr bwMode="auto">
            <a:xfrm>
              <a:off x="2276991" y="2405917"/>
              <a:ext cx="9673375" cy="603105"/>
            </a:xfrm>
            <a:prstGeom prst="rect">
              <a:avLst/>
            </a:prstGeom>
            <a:solidFill>
              <a:srgbClr val="1B4367"/>
            </a:solidFill>
            <a:ln w="12700">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vert="eaVert" lIns="38576" tIns="19289" rIns="38576" bIns="19289" anchor="b"/>
            <a:lstStyle/>
            <a:p>
              <a:pPr marL="0" marR="0" lvl="0" indent="0" defTabSz="514350" rtl="0" eaLnBrk="0" fontAlgn="auto" latinLnBrk="0" hangingPunct="0">
                <a:lnSpc>
                  <a:spcPct val="100000"/>
                </a:lnSpc>
                <a:spcBef>
                  <a:spcPts val="0"/>
                </a:spcBef>
                <a:spcAft>
                  <a:spcPts val="0"/>
                </a:spcAft>
                <a:buClrTx/>
                <a:buSzTx/>
                <a:buFontTx/>
                <a:buNone/>
                <a:defRPr/>
              </a:pPr>
              <a:endParaRPr kumimoji="0" lang="en-US" altLang="zh-CN" sz="82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1" name="矩形 180"/>
            <p:cNvSpPr/>
            <p:nvPr/>
          </p:nvSpPr>
          <p:spPr bwMode="auto">
            <a:xfrm>
              <a:off x="2276990" y="1776753"/>
              <a:ext cx="9673375" cy="603105"/>
            </a:xfrm>
            <a:prstGeom prst="rect">
              <a:avLst/>
            </a:prstGeom>
            <a:solidFill>
              <a:srgbClr val="1B4367"/>
            </a:solidFill>
            <a:ln w="12700">
              <a:solidFill>
                <a:schemeClr val="bg1">
                  <a:lumMod val="50000"/>
                </a:schemeClr>
              </a:solidFill>
            </a:ln>
            <a:effectLst/>
          </p:spPr>
          <p:style>
            <a:lnRef idx="1">
              <a:schemeClr val="accent3"/>
            </a:lnRef>
            <a:fillRef idx="2">
              <a:schemeClr val="accent3"/>
            </a:fillRef>
            <a:effectRef idx="1">
              <a:schemeClr val="accent3"/>
            </a:effectRef>
            <a:fontRef idx="minor">
              <a:schemeClr val="dk1"/>
            </a:fontRef>
          </p:style>
          <p:txBody>
            <a:bodyPr vert="eaVert" lIns="38576" tIns="19289" rIns="38576" bIns="19289" anchor="b"/>
            <a:lstStyle/>
            <a:p>
              <a:pPr marL="0" marR="0" lvl="0" indent="0" defTabSz="514350" rtl="0" eaLnBrk="0" fontAlgn="auto" latinLnBrk="0" hangingPunct="0">
                <a:lnSpc>
                  <a:spcPct val="100000"/>
                </a:lnSpc>
                <a:spcBef>
                  <a:spcPts val="0"/>
                </a:spcBef>
                <a:spcAft>
                  <a:spcPts val="0"/>
                </a:spcAft>
                <a:buClrTx/>
                <a:buSzTx/>
                <a:buFontTx/>
                <a:buNone/>
                <a:defRPr/>
              </a:pPr>
              <a:endParaRPr kumimoji="0" lang="en-US" altLang="zh-CN" sz="82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2" name="文本框 181"/>
            <p:cNvSpPr txBox="1"/>
            <p:nvPr/>
          </p:nvSpPr>
          <p:spPr>
            <a:xfrm>
              <a:off x="2288859" y="1815572"/>
              <a:ext cx="543739" cy="523220"/>
            </a:xfrm>
            <a:prstGeom prst="rect">
              <a:avLst/>
            </a:prstGeom>
            <a:noFill/>
          </p:spPr>
          <p:txBody>
            <a:bodyPr wrap="non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运维</a:t>
              </a:r>
              <a:endParaRPr lang="en-US" altLang="zh-CN" sz="1400" b="1" dirty="0">
                <a:solidFill>
                  <a:schemeClr val="bg1"/>
                </a:solidFill>
                <a:latin typeface="微软雅黑" panose="020B0503020204020204" pitchFamily="34" charset="-122"/>
                <a:ea typeface="微软雅黑" panose="020B0503020204020204" pitchFamily="34" charset="-122"/>
              </a:endParaRPr>
            </a:p>
            <a:p>
              <a:r>
                <a:rPr lang="zh-CN" altLang="en-US" sz="1400" b="1" dirty="0">
                  <a:solidFill>
                    <a:schemeClr val="bg1"/>
                  </a:solidFill>
                  <a:latin typeface="微软雅黑" panose="020B0503020204020204" pitchFamily="34" charset="-122"/>
                  <a:ea typeface="微软雅黑" panose="020B0503020204020204" pitchFamily="34" charset="-122"/>
                </a:rPr>
                <a:t>门户</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83" name="文本框 182"/>
            <p:cNvSpPr txBox="1"/>
            <p:nvPr/>
          </p:nvSpPr>
          <p:spPr>
            <a:xfrm>
              <a:off x="2288859" y="2448615"/>
              <a:ext cx="543739" cy="523220"/>
            </a:xfrm>
            <a:prstGeom prst="rect">
              <a:avLst/>
            </a:prstGeom>
            <a:noFill/>
          </p:spPr>
          <p:txBody>
            <a:bodyPr wrap="non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应用</a:t>
              </a:r>
              <a:endParaRPr lang="en-US" altLang="zh-CN" sz="1400" b="1" dirty="0">
                <a:solidFill>
                  <a:schemeClr val="bg1"/>
                </a:solidFill>
                <a:latin typeface="微软雅黑" panose="020B0503020204020204" pitchFamily="34" charset="-122"/>
                <a:ea typeface="微软雅黑" panose="020B0503020204020204" pitchFamily="34" charset="-122"/>
              </a:endParaRPr>
            </a:p>
            <a:p>
              <a:r>
                <a:rPr lang="zh-CN" altLang="en-US" sz="1400" b="1" dirty="0">
                  <a:solidFill>
                    <a:schemeClr val="bg1"/>
                  </a:solidFill>
                  <a:latin typeface="微软雅黑" panose="020B0503020204020204" pitchFamily="34" charset="-122"/>
                  <a:ea typeface="微软雅黑" panose="020B0503020204020204" pitchFamily="34" charset="-122"/>
                </a:rPr>
                <a:t>服务</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84" name="矩形 12"/>
            <p:cNvSpPr/>
            <p:nvPr/>
          </p:nvSpPr>
          <p:spPr bwMode="auto">
            <a:xfrm>
              <a:off x="2937858" y="2477961"/>
              <a:ext cx="1666423" cy="462670"/>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3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资源管理中心</a:t>
              </a:r>
              <a:endParaRPr kumimoji="0" lang="zh-CN" altLang="en-US" sz="13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185" name="矩形 12"/>
            <p:cNvSpPr/>
            <p:nvPr/>
          </p:nvSpPr>
          <p:spPr bwMode="auto">
            <a:xfrm>
              <a:off x="4761993" y="2477961"/>
              <a:ext cx="1666423" cy="462670"/>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3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智能监控中心</a:t>
              </a:r>
              <a:endParaRPr kumimoji="0" lang="zh-CN" altLang="en-US" sz="13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186" name="矩形 12"/>
            <p:cNvSpPr/>
            <p:nvPr/>
          </p:nvSpPr>
          <p:spPr bwMode="auto">
            <a:xfrm>
              <a:off x="6586128" y="2477961"/>
              <a:ext cx="1666423" cy="462670"/>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lvl="0" algn="ctr" defTabSz="1219200" eaLnBrk="0" fontAlgn="base" hangingPunct="0">
                <a:spcBef>
                  <a:spcPct val="0"/>
                </a:spcBef>
                <a:spcAft>
                  <a:spcPct val="0"/>
                </a:spcAft>
                <a:defRPr/>
              </a:pPr>
              <a:r>
                <a:rPr lang="zh-CN" altLang="en-US" sz="1300" b="1"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运维流程中心</a:t>
              </a:r>
              <a:endParaRPr kumimoji="0" lang="zh-CN" altLang="en-US" sz="13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187" name="矩形 12"/>
            <p:cNvSpPr/>
            <p:nvPr/>
          </p:nvSpPr>
          <p:spPr bwMode="auto">
            <a:xfrm>
              <a:off x="8410263" y="2477961"/>
              <a:ext cx="1666423" cy="462670"/>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algn="ctr" defTabSz="1219200" eaLnBrk="0" fontAlgn="base" hangingPunct="0">
                <a:spcBef>
                  <a:spcPct val="0"/>
                </a:spcBef>
                <a:spcAft>
                  <a:spcPct val="0"/>
                </a:spcAft>
                <a:defRPr/>
              </a:pPr>
              <a:r>
                <a:rPr lang="zh-CN" altLang="en-US" sz="1300" b="1"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操作管理中心</a:t>
              </a:r>
              <a:endParaRPr lang="zh-CN" altLang="en-US" sz="1300" b="1"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188" name="矩形 12"/>
            <p:cNvSpPr/>
            <p:nvPr/>
          </p:nvSpPr>
          <p:spPr bwMode="auto">
            <a:xfrm>
              <a:off x="10234396" y="2477961"/>
              <a:ext cx="1666423" cy="462670"/>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3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运营分析中心</a:t>
              </a:r>
              <a:endParaRPr kumimoji="0" lang="zh-CN" altLang="en-US" sz="13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189" name="矩形 12"/>
            <p:cNvSpPr/>
            <p:nvPr/>
          </p:nvSpPr>
          <p:spPr bwMode="auto">
            <a:xfrm>
              <a:off x="2937858" y="1855044"/>
              <a:ext cx="1906924" cy="462670"/>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3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统一门户</a:t>
              </a:r>
              <a:endParaRPr kumimoji="0" lang="zh-CN" altLang="en-US" sz="13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191" name="矩形 12"/>
            <p:cNvSpPr/>
            <p:nvPr/>
          </p:nvSpPr>
          <p:spPr bwMode="auto">
            <a:xfrm>
              <a:off x="5288825" y="1855044"/>
              <a:ext cx="1906924" cy="462670"/>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lvl="0" algn="ctr" defTabSz="1219200" eaLnBrk="0" fontAlgn="base" hangingPunct="0">
                <a:spcBef>
                  <a:spcPct val="0"/>
                </a:spcBef>
                <a:spcAft>
                  <a:spcPct val="0"/>
                </a:spcAft>
                <a:defRPr/>
              </a:pPr>
              <a:r>
                <a:rPr lang="zh-CN" altLang="en-US" sz="1300" b="1"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个人门户</a:t>
              </a:r>
              <a:endParaRPr lang="zh-CN" altLang="en-US" sz="1300" b="1"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192" name="矩形 12"/>
            <p:cNvSpPr/>
            <p:nvPr/>
          </p:nvSpPr>
          <p:spPr bwMode="auto">
            <a:xfrm>
              <a:off x="7639792" y="1855044"/>
              <a:ext cx="1906924" cy="462670"/>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zh-CN" altLang="en-US" sz="13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大屏展示</a:t>
              </a:r>
              <a:endParaRPr kumimoji="0" lang="zh-CN" altLang="en-US" sz="13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sp>
          <p:nvSpPr>
            <p:cNvPr id="193" name="矩形 12"/>
            <p:cNvSpPr/>
            <p:nvPr/>
          </p:nvSpPr>
          <p:spPr bwMode="auto">
            <a:xfrm>
              <a:off x="9990760" y="1855044"/>
              <a:ext cx="1906924" cy="462670"/>
            </a:xfrm>
            <a:prstGeom prst="rect">
              <a:avLst/>
            </a:prstGeom>
            <a:solidFill>
              <a:schemeClr val="bg1">
                <a:lumMod val="95000"/>
              </a:schemeClr>
            </a:solidFill>
            <a:ln w="3175" algn="ctr">
              <a:solidFill>
                <a:schemeClr val="bg1">
                  <a:lumMod val="75000"/>
                </a:schemeClr>
              </a:solidFill>
              <a:miter lim="800000"/>
            </a:ln>
            <a:effectLst/>
          </p:spPr>
          <p:txBody>
            <a:bodyPr wrap="none" tIns="121920" bIns="121920" anchor="ctr"/>
            <a:lstStyle/>
            <a:p>
              <a:pPr marL="0" marR="0" lvl="0" indent="0" algn="ctr" defTabSz="1219200" rtl="0" eaLnBrk="0" fontAlgn="base" latinLnBrk="0" hangingPunct="0">
                <a:lnSpc>
                  <a:spcPct val="100000"/>
                </a:lnSpc>
                <a:spcBef>
                  <a:spcPct val="0"/>
                </a:spcBef>
                <a:spcAft>
                  <a:spcPct val="0"/>
                </a:spcAft>
                <a:buClrTx/>
                <a:buSzTx/>
                <a:buFontTx/>
                <a:buNone/>
                <a:defRPr/>
              </a:pPr>
              <a:r>
                <a:rPr kumimoji="0" lang="en-US" altLang="zh-CN" sz="13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rPr>
                <a:t>APP</a:t>
              </a:r>
              <a:endParaRPr kumimoji="0" lang="zh-CN" altLang="en-US" sz="13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wipe(left)">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wipe(left)">
                                      <p:cBhvr>
                                        <p:cTn id="12" dur="5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
                                        </p:tgtEl>
                                        <p:attrNameLst>
                                          <p:attrName>style.visibility</p:attrName>
                                        </p:attrNameLst>
                                      </p:cBhvr>
                                      <p:to>
                                        <p:strVal val="visible"/>
                                      </p:to>
                                    </p:set>
                                    <p:animEffect transition="in" filter="wipe(left)">
                                      <p:cBhvr>
                                        <p:cTn id="17" dur="500"/>
                                        <p:tgtEl>
                                          <p:spTgt spid="1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5"/>
                                        </p:tgtEl>
                                        <p:attrNameLst>
                                          <p:attrName>style.visibility</p:attrName>
                                        </p:attrNameLst>
                                      </p:cBhvr>
                                      <p:to>
                                        <p:strVal val="visible"/>
                                      </p:to>
                                    </p:set>
                                    <p:animEffect transition="in" filter="wipe(left)">
                                      <p:cBhvr>
                                        <p:cTn id="22"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3" grpId="0" animBg="1"/>
      <p:bldP spid="174" grpId="0" animBg="1"/>
      <p:bldP spid="1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p:cNvSpPr/>
          <p:nvPr/>
        </p:nvSpPr>
        <p:spPr>
          <a:xfrm>
            <a:off x="0" y="3507"/>
            <a:ext cx="12192000" cy="6854493"/>
          </a:xfrm>
          <a:prstGeom prst="rect">
            <a:avLst/>
          </a:prstGeom>
          <a:solidFill>
            <a:srgbClr val="1B4367"/>
          </a:solidFill>
          <a:ln w="12700">
            <a:miter lim="400000"/>
          </a:ln>
        </p:spPr>
        <p:txBody>
          <a:bodyPr lIns="162560" tIns="162560" rIns="162560" bIns="162560" anchor="ctr"/>
          <a:lstStyle/>
          <a:p>
            <a:pPr marL="0" marR="0" lvl="0" indent="0" algn="ctr" defTabSz="914400" rtl="0" eaLnBrk="1" fontAlgn="auto" latinLnBrk="0" hangingPunct="0">
              <a:lnSpc>
                <a:spcPct val="100000"/>
              </a:lnSpc>
              <a:spcBef>
                <a:spcPts val="0"/>
              </a:spcBef>
              <a:spcAft>
                <a:spcPts val="0"/>
              </a:spcAft>
              <a:buClrTx/>
              <a:buSzTx/>
              <a:buFontTx/>
              <a:buNone/>
              <a:defRPr sz="400">
                <a:solidFill>
                  <a:srgbClr val="FFFFFF"/>
                </a:solidFill>
                <a:uFill>
                  <a:solidFill>
                    <a:srgbClr val="FFFFFF"/>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kumimoji="0" sz="535" b="0" i="0" u="none" strike="noStrike" kern="0" cap="none" spc="0" normalizeH="0" baseline="0" noProof="0">
              <a:ln>
                <a:noFill/>
              </a:ln>
              <a:solidFill>
                <a:srgbClr val="FFFFFF"/>
              </a:solidFill>
              <a:effectLst/>
              <a:uLnTx/>
              <a:uFill>
                <a:solidFill>
                  <a:srgbClr val="FFFFFF"/>
                </a:solidFill>
              </a:u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标题 请置入背景图片"/>
          <p:cNvSpPr/>
          <p:nvPr/>
        </p:nvSpPr>
        <p:spPr>
          <a:xfrm>
            <a:off x="2963778" y="2411604"/>
            <a:ext cx="4116959" cy="707886"/>
          </a:xfrm>
          <a:prstGeom prst="rect">
            <a:avLst/>
          </a:prstGeom>
          <a:ln w="12700">
            <a:miter lim="400000"/>
          </a:ln>
        </p:spPr>
        <p:txBody>
          <a:bodyPr wrap="square" lIns="60959" rIns="60959">
            <a:spAutoFit/>
          </a:bodyPr>
          <a:lstStyle>
            <a:lvl1pPr algn="r">
              <a:defRPr sz="3300">
                <a:solidFill>
                  <a:srgbClr val="FFFFFF"/>
                </a:solidFill>
                <a:uFill>
                  <a:solidFill>
                    <a:srgbClr val="1CA6C6"/>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lvl="0" algn="l" defTabSz="342265" hangingPunct="0"/>
            <a:r>
              <a:rPr kumimoji="0" lang="zh-CN" altLang="en-US" sz="4000" b="0" i="0" u="none" strike="noStrike" kern="0" cap="none" spc="0" normalizeH="0" baseline="0" noProof="0" dirty="0">
                <a:ln>
                  <a:noFill/>
                </a:ln>
                <a:solidFill>
                  <a:srgbClr val="FFFFFF"/>
                </a:solidFill>
                <a:effectLst/>
                <a:uLnTx/>
                <a:uFill>
                  <a:solidFill>
                    <a:srgbClr val="1CA6C6"/>
                  </a:solidFill>
                </a:uFill>
                <a:latin typeface="微软雅黑" panose="020B0503020204020204" pitchFamily="34" charset="-122"/>
                <a:ea typeface="微软雅黑" panose="020B0503020204020204" pitchFamily="34" charset="-122"/>
                <a:sym typeface="微软雅黑" panose="020B0503020204020204" pitchFamily="34" charset="-122"/>
              </a:rPr>
              <a:t>实施方案</a:t>
            </a:r>
            <a:endParaRPr kumimoji="0" sz="4000" b="0" i="0" u="none" strike="noStrike" kern="0" cap="none" spc="0" normalizeH="0" baseline="0" noProof="0" dirty="0">
              <a:ln>
                <a:noFill/>
              </a:ln>
              <a:solidFill>
                <a:srgbClr val="FFFFFF"/>
              </a:solidFill>
              <a:effectLst/>
              <a:uLnTx/>
              <a:uFill>
                <a:solidFill>
                  <a:srgbClr val="1CA6C6"/>
                </a:solidFill>
              </a:u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矩形 4"/>
          <p:cNvSpPr/>
          <p:nvPr/>
        </p:nvSpPr>
        <p:spPr>
          <a:xfrm>
            <a:off x="2574308" y="1500554"/>
            <a:ext cx="4506430" cy="3650412"/>
          </a:xfrm>
          <a:prstGeom prst="rect">
            <a:avLst/>
          </a:prstGeom>
          <a:ln w="38100">
            <a:solidFill>
              <a:srgbClr val="FFFFFF"/>
            </a:solidFill>
            <a:miter/>
          </a:ln>
        </p:spPr>
        <p:txBody>
          <a:bodyPr lIns="162560" tIns="162560" rIns="162560" bIns="162560" anchor="ctr"/>
          <a:lstStyle/>
          <a:p>
            <a:pPr marL="0" marR="0" lvl="0" indent="0" algn="l" defTabSz="914400" rtl="0" eaLnBrk="1" fontAlgn="auto" latinLnBrk="0" hangingPunct="0">
              <a:lnSpc>
                <a:spcPct val="100000"/>
              </a:lnSpc>
              <a:spcBef>
                <a:spcPts val="0"/>
              </a:spcBef>
              <a:spcAft>
                <a:spcPts val="0"/>
              </a:spcAft>
              <a:buClrTx/>
              <a:buSzTx/>
              <a:buFontTx/>
              <a:buNone/>
              <a:defRPr sz="3400">
                <a:latin typeface="Calibri" panose="020F0502020204030204"/>
                <a:ea typeface="Calibri" panose="020F0502020204030204"/>
                <a:cs typeface="Calibri" panose="020F0502020204030204"/>
                <a:sym typeface="Calibri" panose="020F0502020204030204"/>
              </a:defRPr>
            </a:pPr>
            <a:endParaRPr kumimoji="0" sz="4535" b="0" i="0" u="none" strike="noStrike" kern="0" cap="none" spc="0" normalizeH="0" baseline="0" noProof="0">
              <a:ln>
                <a:noFill/>
              </a:ln>
              <a:solidFill>
                <a:srgbClr val="000000"/>
              </a:solidFill>
              <a:effectLst/>
              <a:uLnTx/>
              <a:uFill>
                <a:solidFill>
                  <a:srgbClr val="000000"/>
                </a:solidFill>
              </a:uFill>
              <a:latin typeface="Calibri" panose="020F0502020204030204"/>
              <a:sym typeface="Calibri" panose="020F0502020204030204"/>
            </a:endParaRPr>
          </a:p>
        </p:txBody>
      </p:sp>
      <p:sp>
        <p:nvSpPr>
          <p:cNvPr id="76" name="矩形"/>
          <p:cNvSpPr/>
          <p:nvPr/>
        </p:nvSpPr>
        <p:spPr>
          <a:xfrm rot="5400000">
            <a:off x="8064623" y="2424368"/>
            <a:ext cx="239180" cy="241501"/>
          </a:xfrm>
          <a:prstGeom prst="rect">
            <a:avLst/>
          </a:prstGeom>
          <a:solidFill>
            <a:srgbClr val="FFFFFF"/>
          </a:solidFill>
          <a:ln w="12700">
            <a:miter lim="400000"/>
          </a:ln>
        </p:spPr>
        <p:txBody>
          <a:bodyPr lIns="162560" tIns="162560" rIns="162560" bIns="162560" anchor="ctr"/>
          <a:lstStyle/>
          <a:p>
            <a:pPr marL="0" marR="0" lvl="0" indent="0" algn="ctr" defTabSz="410845" rtl="0" eaLnBrk="1" fontAlgn="auto" latinLnBrk="0" hangingPunct="0">
              <a:lnSpc>
                <a:spcPct val="100000"/>
              </a:lnSpc>
              <a:spcBef>
                <a:spcPts val="0"/>
              </a:spcBef>
              <a:spcAft>
                <a:spcPts val="0"/>
              </a:spcAft>
              <a:buClrTx/>
              <a:buSzTx/>
              <a:buFontTx/>
              <a:buNone/>
              <a:defRPr sz="800">
                <a:solidFill>
                  <a:srgbClr val="007FFD"/>
                </a:solidFill>
                <a:uFillTx/>
                <a:latin typeface="Helvetica Neue Medium"/>
                <a:ea typeface="Helvetica Neue Medium"/>
                <a:cs typeface="Helvetica Neue Medium"/>
                <a:sym typeface="Helvetica Neue Medium"/>
              </a:defRPr>
            </a:pPr>
            <a:endParaRPr kumimoji="0" sz="1065" b="0" i="0" u="none" strike="noStrike" kern="0" cap="none" spc="0" normalizeH="0" baseline="0" noProof="0">
              <a:ln>
                <a:noFill/>
              </a:ln>
              <a:solidFill>
                <a:srgbClr val="007FFD"/>
              </a:solidFill>
              <a:effectLst/>
              <a:uLnTx/>
              <a:uFillTx/>
              <a:latin typeface="Helvetica Neue Medium"/>
              <a:sym typeface="Helvetica Neue Medium"/>
            </a:endParaRPr>
          </a:p>
        </p:txBody>
      </p:sp>
      <p:sp>
        <p:nvSpPr>
          <p:cNvPr id="78" name="四大营销中心"/>
          <p:cNvSpPr/>
          <p:nvPr/>
        </p:nvSpPr>
        <p:spPr>
          <a:xfrm>
            <a:off x="1926958" y="1707034"/>
            <a:ext cx="1036821" cy="2062103"/>
          </a:xfrm>
          <a:prstGeom prst="rect">
            <a:avLst/>
          </a:prstGeom>
          <a:solidFill>
            <a:srgbClr val="1B4367"/>
          </a:solidFill>
          <a:ln w="12700">
            <a:miter lim="400000"/>
          </a:ln>
        </p:spPr>
        <p:txBody>
          <a:bodyPr wrap="none" lIns="60959" rIns="60959">
            <a:spAutoFit/>
          </a:bodyPr>
          <a:lstStyle>
            <a:lvl1pPr algn="ctr" defTabSz="457200">
              <a:defRPr sz="9600">
                <a:solidFill>
                  <a:srgbClr val="FFFFFF"/>
                </a:solidFill>
                <a:uFillTx/>
                <a:latin typeface="Arial" panose="020B0604020202020204"/>
                <a:ea typeface="Arial" panose="020B0604020202020204"/>
                <a:cs typeface="Arial" panose="020B0604020202020204"/>
                <a:sym typeface="Arial" panose="020B0604020202020204"/>
              </a:defRPr>
            </a:lvl1pPr>
          </a:lstStyle>
          <a:p>
            <a:pPr marL="0" marR="0" lvl="0" indent="0" algn="ctr" defTabSz="609600" rtl="0" eaLnBrk="1" fontAlgn="auto" latinLnBrk="0" hangingPunct="0">
              <a:lnSpc>
                <a:spcPct val="100000"/>
              </a:lnSpc>
              <a:spcBef>
                <a:spcPts val="0"/>
              </a:spcBef>
              <a:spcAft>
                <a:spcPts val="0"/>
              </a:spcAft>
              <a:buClrTx/>
              <a:buSzTx/>
              <a:buFontTx/>
              <a:buNone/>
              <a:defRPr/>
            </a:pPr>
            <a:r>
              <a:rPr kumimoji="0" lang="en-US" altLang="zh-CN" sz="128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3</a:t>
            </a:r>
            <a:endParaRPr kumimoji="0" sz="128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79" name="矩形"/>
          <p:cNvSpPr/>
          <p:nvPr/>
        </p:nvSpPr>
        <p:spPr>
          <a:xfrm rot="5400000">
            <a:off x="8353720" y="2733919"/>
            <a:ext cx="516444" cy="521456"/>
          </a:xfrm>
          <a:prstGeom prst="rect">
            <a:avLst/>
          </a:prstGeom>
          <a:solidFill>
            <a:srgbClr val="FFFFFF"/>
          </a:solidFill>
          <a:ln w="12700">
            <a:miter lim="400000"/>
          </a:ln>
        </p:spPr>
        <p:txBody>
          <a:bodyPr lIns="162560" tIns="162560" rIns="162560" bIns="162560" anchor="ctr"/>
          <a:lstStyle/>
          <a:p>
            <a:pPr marL="0" marR="0" lvl="0" indent="0" algn="ctr" defTabSz="410845" rtl="0" eaLnBrk="1" fontAlgn="auto" latinLnBrk="0" hangingPunct="0">
              <a:lnSpc>
                <a:spcPct val="100000"/>
              </a:lnSpc>
              <a:spcBef>
                <a:spcPts val="0"/>
              </a:spcBef>
              <a:spcAft>
                <a:spcPts val="0"/>
              </a:spcAft>
              <a:buClrTx/>
              <a:buSzTx/>
              <a:buFontTx/>
              <a:buNone/>
              <a:defRPr sz="800">
                <a:solidFill>
                  <a:srgbClr val="007FFD"/>
                </a:solidFill>
                <a:uFillTx/>
                <a:latin typeface="Helvetica Neue Medium"/>
                <a:ea typeface="Helvetica Neue Medium"/>
                <a:cs typeface="Helvetica Neue Medium"/>
                <a:sym typeface="Helvetica Neue Medium"/>
              </a:defRPr>
            </a:pPr>
            <a:endParaRPr kumimoji="0" sz="1065" b="0" i="0" u="none" strike="noStrike" kern="0" cap="none" spc="0" normalizeH="0" baseline="0" noProof="0">
              <a:ln>
                <a:noFill/>
              </a:ln>
              <a:solidFill>
                <a:srgbClr val="007FFD"/>
              </a:solidFill>
              <a:effectLst/>
              <a:uLnTx/>
              <a:uFillTx/>
              <a:latin typeface="Helvetica Neue Medium"/>
              <a:sym typeface="Helvetica Neue Medium"/>
            </a:endParaRPr>
          </a:p>
        </p:txBody>
      </p:sp>
      <p:cxnSp>
        <p:nvCxnSpPr>
          <p:cNvPr id="3" name="直接连接符 2"/>
          <p:cNvCxnSpPr/>
          <p:nvPr/>
        </p:nvCxnSpPr>
        <p:spPr>
          <a:xfrm>
            <a:off x="2963780" y="3621109"/>
            <a:ext cx="4116958" cy="0"/>
          </a:xfrm>
          <a:prstGeom prst="line">
            <a:avLst/>
          </a:prstGeom>
          <a:noFill/>
          <a:ln w="9525" cap="flat">
            <a:solidFill>
              <a:schemeClr val="bg1">
                <a:lumMod val="85000"/>
              </a:schemeClr>
            </a:solidFill>
            <a:prstDash val="sysDot"/>
            <a:miter lim="800000"/>
          </a:ln>
          <a:effectLst/>
          <a:sp3d/>
        </p:spPr>
        <p:style>
          <a:lnRef idx="0">
            <a:scrgbClr r="0" g="0" b="0"/>
          </a:lnRef>
          <a:fillRef idx="0">
            <a:scrgbClr r="0" g="0" b="0"/>
          </a:fillRef>
          <a:effectRef idx="0">
            <a:scrgbClr r="0" g="0" b="0"/>
          </a:effectRef>
          <a:fontRef idx="none"/>
        </p:style>
      </p:cxnSp>
      <p:sp>
        <p:nvSpPr>
          <p:cNvPr id="10" name="亿方云成为中国首批获工信部“可信云”服务认证的文件管理平台"/>
          <p:cNvSpPr/>
          <p:nvPr/>
        </p:nvSpPr>
        <p:spPr>
          <a:xfrm>
            <a:off x="2963779" y="3728172"/>
            <a:ext cx="1431239" cy="415498"/>
          </a:xfrm>
          <a:prstGeom prst="rect">
            <a:avLst/>
          </a:prstGeom>
          <a:ln w="12700">
            <a:miter lim="400000"/>
          </a:ln>
        </p:spPr>
        <p:txBody>
          <a:bodyPr wrap="square" lIns="60959" rIns="60959">
            <a:spAutoFit/>
          </a:bodyPr>
          <a:lstStyle/>
          <a:p>
            <a:pPr marL="171450" marR="0" lvl="0" indent="-171450" algn="l" defTabSz="609600" rtl="0" eaLnBrk="1" fontAlgn="auto" latinLnBrk="0" hangingPunct="0">
              <a:lnSpc>
                <a:spcPct val="150000"/>
              </a:lnSpc>
              <a:spcBef>
                <a:spcPts val="0"/>
              </a:spcBef>
              <a:spcAft>
                <a:spcPts val="0"/>
              </a:spcAft>
              <a:buClrTx/>
              <a:buSzTx/>
              <a:buFont typeface="Wingdings" panose="05000000000000000000" pitchFamily="2" charset="2"/>
              <a:buChar char="n"/>
              <a:defRPr sz="900">
                <a:solidFill>
                  <a:srgbClr val="FFFFFF"/>
                </a:solidFill>
                <a:uFill>
                  <a:solidFill>
                    <a:srgbClr val="808080"/>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rPr>
              <a:t>平台运维门户</a:t>
            </a:r>
            <a:endParaRPr lang="en-US" altLang="zh-CN"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亿方云成为中国首批获工信部“可信云”服务认证的文件管理平台"/>
          <p:cNvSpPr/>
          <p:nvPr/>
        </p:nvSpPr>
        <p:spPr>
          <a:xfrm>
            <a:off x="5022257" y="3728172"/>
            <a:ext cx="1539883" cy="377411"/>
          </a:xfrm>
          <a:prstGeom prst="rect">
            <a:avLst/>
          </a:prstGeom>
          <a:ln w="12700">
            <a:miter lim="400000"/>
          </a:ln>
        </p:spPr>
        <p:txBody>
          <a:bodyPr wrap="square" lIns="60959" rIns="60959">
            <a:spAutoFit/>
          </a:bodyPr>
          <a:lstStyle/>
          <a:p>
            <a:pPr marL="171450" marR="0" lvl="0" indent="-171450" algn="l" defTabSz="609600" rtl="0" eaLnBrk="1" fontAlgn="auto" latinLnBrk="0" hangingPunct="0">
              <a:lnSpc>
                <a:spcPct val="150000"/>
              </a:lnSpc>
              <a:spcBef>
                <a:spcPts val="0"/>
              </a:spcBef>
              <a:spcAft>
                <a:spcPts val="0"/>
              </a:spcAft>
              <a:buClrTx/>
              <a:buSzTx/>
              <a:buFont typeface="Wingdings" panose="05000000000000000000" pitchFamily="2" charset="2"/>
              <a:buChar char="n"/>
              <a:defRPr sz="900">
                <a:solidFill>
                  <a:srgbClr val="FFFFFF"/>
                </a:solidFill>
                <a:uFill>
                  <a:solidFill>
                    <a:srgbClr val="808080"/>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rPr>
              <a:t>资源管理中心</a:t>
            </a:r>
            <a:endParaRPr lang="en-US" altLang="zh-CN"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亿方云成为中国首批获工信部“可信云”服务认证的文件管理平台"/>
          <p:cNvSpPr/>
          <p:nvPr/>
        </p:nvSpPr>
        <p:spPr>
          <a:xfrm>
            <a:off x="2963778" y="4099284"/>
            <a:ext cx="1431239" cy="377411"/>
          </a:xfrm>
          <a:prstGeom prst="rect">
            <a:avLst/>
          </a:prstGeom>
          <a:ln w="12700">
            <a:miter lim="400000"/>
          </a:ln>
        </p:spPr>
        <p:txBody>
          <a:bodyPr wrap="square" lIns="60959" rIns="60959">
            <a:spAutoFit/>
          </a:bodyPr>
          <a:lstStyle/>
          <a:p>
            <a:pPr marL="171450" marR="0" lvl="0" indent="-171450" algn="l" defTabSz="609600" rtl="0" eaLnBrk="1" fontAlgn="auto" latinLnBrk="0" hangingPunct="0">
              <a:lnSpc>
                <a:spcPct val="150000"/>
              </a:lnSpc>
              <a:spcBef>
                <a:spcPts val="0"/>
              </a:spcBef>
              <a:spcAft>
                <a:spcPts val="0"/>
              </a:spcAft>
              <a:buClrTx/>
              <a:buSzTx/>
              <a:buFont typeface="Wingdings" panose="05000000000000000000" pitchFamily="2" charset="2"/>
              <a:buChar char="n"/>
              <a:defRPr sz="900">
                <a:solidFill>
                  <a:srgbClr val="FFFFFF"/>
                </a:solidFill>
                <a:uFill>
                  <a:solidFill>
                    <a:srgbClr val="808080"/>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rPr>
              <a:t>智能监控中心</a:t>
            </a:r>
            <a:endParaRPr lang="en-US" altLang="zh-CN"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亿方云成为中国首批获工信部“可信云”服务认证的文件管理平台"/>
          <p:cNvSpPr/>
          <p:nvPr/>
        </p:nvSpPr>
        <p:spPr>
          <a:xfrm>
            <a:off x="5022256" y="4099284"/>
            <a:ext cx="1539883" cy="377411"/>
          </a:xfrm>
          <a:prstGeom prst="rect">
            <a:avLst/>
          </a:prstGeom>
          <a:ln w="12700">
            <a:miter lim="400000"/>
          </a:ln>
        </p:spPr>
        <p:txBody>
          <a:bodyPr wrap="square" lIns="60959" rIns="60959">
            <a:spAutoFit/>
          </a:bodyPr>
          <a:lstStyle/>
          <a:p>
            <a:pPr marL="171450" marR="0" lvl="0" indent="-171450" algn="l" defTabSz="609600" rtl="0" eaLnBrk="1" fontAlgn="auto" latinLnBrk="0" hangingPunct="0">
              <a:lnSpc>
                <a:spcPct val="150000"/>
              </a:lnSpc>
              <a:spcBef>
                <a:spcPts val="0"/>
              </a:spcBef>
              <a:spcAft>
                <a:spcPts val="0"/>
              </a:spcAft>
              <a:buClrTx/>
              <a:buSzTx/>
              <a:buFont typeface="Wingdings" panose="05000000000000000000" pitchFamily="2" charset="2"/>
              <a:buChar char="n"/>
              <a:defRPr sz="900">
                <a:solidFill>
                  <a:srgbClr val="FFFFFF"/>
                </a:solidFill>
                <a:uFill>
                  <a:solidFill>
                    <a:srgbClr val="808080"/>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rPr>
              <a:t>运维流程中心</a:t>
            </a:r>
            <a:endParaRPr lang="en-US" altLang="zh-CN"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亿方云成为中国首批获工信部“可信云”服务认证的文件管理平台"/>
          <p:cNvSpPr/>
          <p:nvPr/>
        </p:nvSpPr>
        <p:spPr>
          <a:xfrm>
            <a:off x="2965538" y="4482937"/>
            <a:ext cx="1431239" cy="377411"/>
          </a:xfrm>
          <a:prstGeom prst="rect">
            <a:avLst/>
          </a:prstGeom>
          <a:ln w="12700">
            <a:miter lim="400000"/>
          </a:ln>
        </p:spPr>
        <p:txBody>
          <a:bodyPr wrap="square" lIns="60959" rIns="60959">
            <a:spAutoFit/>
          </a:bodyPr>
          <a:lstStyle/>
          <a:p>
            <a:pPr marL="171450" marR="0" lvl="0" indent="-171450" algn="l" defTabSz="609600" rtl="0" eaLnBrk="1" fontAlgn="auto" latinLnBrk="0" hangingPunct="0">
              <a:lnSpc>
                <a:spcPct val="150000"/>
              </a:lnSpc>
              <a:spcBef>
                <a:spcPts val="0"/>
              </a:spcBef>
              <a:spcAft>
                <a:spcPts val="0"/>
              </a:spcAft>
              <a:buClrTx/>
              <a:buSzTx/>
              <a:buFont typeface="Wingdings" panose="05000000000000000000" pitchFamily="2" charset="2"/>
              <a:buChar char="n"/>
              <a:defRPr sz="900">
                <a:solidFill>
                  <a:srgbClr val="FFFFFF"/>
                </a:solidFill>
                <a:uFill>
                  <a:solidFill>
                    <a:srgbClr val="808080"/>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rPr>
              <a:t>操作管理中心</a:t>
            </a:r>
            <a:endParaRPr lang="en-US" altLang="zh-CN"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亿方云成为中国首批获工信部“可信云”服务认证的文件管理平台"/>
          <p:cNvSpPr/>
          <p:nvPr/>
        </p:nvSpPr>
        <p:spPr>
          <a:xfrm>
            <a:off x="5024016" y="4482937"/>
            <a:ext cx="1539883" cy="377411"/>
          </a:xfrm>
          <a:prstGeom prst="rect">
            <a:avLst/>
          </a:prstGeom>
          <a:ln w="12700">
            <a:miter lim="400000"/>
          </a:ln>
        </p:spPr>
        <p:txBody>
          <a:bodyPr wrap="square" lIns="60959" rIns="60959">
            <a:spAutoFit/>
          </a:bodyPr>
          <a:lstStyle/>
          <a:p>
            <a:pPr marL="171450" marR="0" lvl="0" indent="-171450" algn="l" defTabSz="609600" rtl="0" eaLnBrk="1" fontAlgn="auto" latinLnBrk="0" hangingPunct="0">
              <a:lnSpc>
                <a:spcPct val="150000"/>
              </a:lnSpc>
              <a:spcBef>
                <a:spcPts val="0"/>
              </a:spcBef>
              <a:spcAft>
                <a:spcPts val="0"/>
              </a:spcAft>
              <a:buClrTx/>
              <a:buSzTx/>
              <a:buFont typeface="Wingdings" panose="05000000000000000000" pitchFamily="2" charset="2"/>
              <a:buChar char="n"/>
              <a:defRPr sz="900">
                <a:solidFill>
                  <a:srgbClr val="FFFFFF"/>
                </a:solidFill>
                <a:uFill>
                  <a:solidFill>
                    <a:srgbClr val="808080"/>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rPr>
              <a:t>运营分析中心</a:t>
            </a:r>
            <a:endParaRPr lang="en-US" altLang="zh-CN"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1227" y="313195"/>
            <a:ext cx="11154168" cy="418485"/>
          </a:xfrm>
        </p:spPr>
        <p:txBody>
          <a:bodyPr/>
          <a:lstStyle/>
          <a:p>
            <a:r>
              <a:rPr lang="zh-CN" altLang="en-US" dirty="0"/>
              <a:t>统一运维门户</a:t>
            </a:r>
            <a:r>
              <a:rPr lang="en-US" altLang="zh-CN" dirty="0"/>
              <a:t>·</a:t>
            </a:r>
            <a:r>
              <a:rPr lang="zh-CN" altLang="en-US" dirty="0"/>
              <a:t>面向不同角色与场景，提供可视化的集中监控应用，全面感知网络运行健康度</a:t>
            </a:r>
            <a:endParaRPr lang="zh-CN" altLang="en-US" dirty="0"/>
          </a:p>
        </p:txBody>
      </p:sp>
      <p:sp>
        <p:nvSpPr>
          <p:cNvPr id="14" name="矩形 13"/>
          <p:cNvSpPr/>
          <p:nvPr/>
        </p:nvSpPr>
        <p:spPr>
          <a:xfrm>
            <a:off x="348480" y="874925"/>
            <a:ext cx="11398043" cy="997196"/>
          </a:xfrm>
          <a:prstGeom prst="rect">
            <a:avLst/>
          </a:prstGeom>
        </p:spPr>
        <p:txBody>
          <a:bodyPr wrap="square">
            <a:spAutoFit/>
          </a:bodyPr>
          <a:lstStyle/>
          <a:p>
            <a:pPr>
              <a:lnSpc>
                <a:spcPct val="140000"/>
              </a:lnSpc>
            </a:pPr>
            <a:r>
              <a:rPr lang="zh-CN" altLang="en-US" sz="1400" dirty="0">
                <a:solidFill>
                  <a:prstClr val="black"/>
                </a:solidFill>
                <a:latin typeface="微软雅黑" panose="020B0503020204020204" pitchFamily="34" charset="-122"/>
                <a:ea typeface="微软雅黑" panose="020B0503020204020204" pitchFamily="34" charset="-122"/>
                <a:sym typeface="+mn-lt"/>
              </a:rPr>
              <a:t>统一门户以使用角色和场景展现统为主线，面向不同使用者特定场景，实现对业务、网络资源或能力的“可视”、“可控”、“可追溯”，分角色分权限向决策层、管理、基层维护人员提供统一的运维视图。而数据可视化支持</a:t>
            </a:r>
            <a:r>
              <a:rPr lang="en-US" altLang="zh-CN" sz="1400" dirty="0">
                <a:solidFill>
                  <a:prstClr val="black"/>
                </a:solidFill>
                <a:latin typeface="微软雅黑" panose="020B0503020204020204" pitchFamily="34" charset="-122"/>
                <a:ea typeface="微软雅黑" panose="020B0503020204020204" pitchFamily="34" charset="-122"/>
                <a:sym typeface="+mn-lt"/>
              </a:rPr>
              <a:t>PC</a:t>
            </a:r>
            <a:r>
              <a:rPr lang="zh-CN" altLang="en-US" sz="1400" dirty="0">
                <a:solidFill>
                  <a:prstClr val="black"/>
                </a:solidFill>
                <a:latin typeface="微软雅黑" panose="020B0503020204020204" pitchFamily="34" charset="-122"/>
                <a:ea typeface="微软雅黑" panose="020B0503020204020204" pitchFamily="34" charset="-122"/>
                <a:sym typeface="+mn-lt"/>
              </a:rPr>
              <a:t>、大屏、手机等多端展示，让不同人员可以实现随时、随地的可视化的网络运维管理。</a:t>
            </a:r>
            <a:endParaRPr lang="zh-CN" altLang="en-US" sz="1400" dirty="0">
              <a:solidFill>
                <a:prstClr val="black"/>
              </a:solidFill>
              <a:latin typeface="微软雅黑" panose="020B0503020204020204" pitchFamily="34" charset="-122"/>
              <a:ea typeface="微软雅黑" panose="020B0503020204020204" pitchFamily="34" charset="-122"/>
              <a:sym typeface="+mn-lt"/>
            </a:endParaRPr>
          </a:p>
        </p:txBody>
      </p:sp>
      <p:sp>
        <p:nvSpPr>
          <p:cNvPr id="35" name="矩形 34"/>
          <p:cNvSpPr/>
          <p:nvPr/>
        </p:nvSpPr>
        <p:spPr>
          <a:xfrm>
            <a:off x="410828" y="4662957"/>
            <a:ext cx="1704891" cy="19603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accent1"/>
                </a:solidFill>
                <a:latin typeface="微软雅黑" panose="020B0503020204020204" pitchFamily="34" charset="-122"/>
                <a:ea typeface="微软雅黑" panose="020B0503020204020204" pitchFamily="34" charset="-122"/>
              </a:rPr>
              <a:t>02</a:t>
            </a:r>
            <a:endParaRPr lang="en-US" altLang="zh-CN" sz="2400" dirty="0">
              <a:solidFill>
                <a:schemeClr val="accent1"/>
              </a:solidFill>
              <a:latin typeface="微软雅黑" panose="020B0503020204020204" pitchFamily="34" charset="-122"/>
              <a:ea typeface="微软雅黑" panose="020B0503020204020204" pitchFamily="34" charset="-122"/>
            </a:endParaRPr>
          </a:p>
          <a:p>
            <a:r>
              <a:rPr lang="zh-CN" altLang="en-US" sz="2400" b="1" dirty="0">
                <a:solidFill>
                  <a:schemeClr val="accent1"/>
                </a:solidFill>
                <a:latin typeface="微软雅黑" panose="020B0503020204020204" pitchFamily="34" charset="-122"/>
                <a:ea typeface="微软雅黑" panose="020B0503020204020204" pitchFamily="34" charset="-122"/>
              </a:rPr>
              <a:t>数据可视化，全面感知</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42" name="矩形 41"/>
          <p:cNvSpPr/>
          <p:nvPr/>
        </p:nvSpPr>
        <p:spPr>
          <a:xfrm>
            <a:off x="7659781" y="4658246"/>
            <a:ext cx="1495669" cy="19603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accent6">
                    <a:lumMod val="75000"/>
                  </a:schemeClr>
                </a:solidFill>
                <a:latin typeface="微软雅黑" panose="020B0503020204020204" pitchFamily="34" charset="-122"/>
                <a:ea typeface="微软雅黑" panose="020B0503020204020204" pitchFamily="34" charset="-122"/>
              </a:rPr>
              <a:t>03</a:t>
            </a:r>
            <a:endParaRPr lang="en-US" altLang="zh-CN" sz="2400" dirty="0">
              <a:solidFill>
                <a:schemeClr val="accent6">
                  <a:lumMod val="75000"/>
                </a:schemeClr>
              </a:solidFill>
              <a:latin typeface="微软雅黑" panose="020B0503020204020204" pitchFamily="34" charset="-122"/>
              <a:ea typeface="微软雅黑" panose="020B0503020204020204" pitchFamily="34" charset="-122"/>
            </a:endParaRPr>
          </a:p>
          <a:p>
            <a:r>
              <a:rPr lang="zh-CN" altLang="en-US" sz="2400" b="1" dirty="0">
                <a:solidFill>
                  <a:schemeClr val="accent6">
                    <a:lumMod val="75000"/>
                  </a:schemeClr>
                </a:solidFill>
                <a:latin typeface="微软雅黑" panose="020B0503020204020204" pitchFamily="34" charset="-122"/>
                <a:ea typeface="微软雅黑" panose="020B0503020204020204" pitchFamily="34" charset="-122"/>
              </a:rPr>
              <a:t>移动端，随时随地高效办公</a:t>
            </a:r>
            <a:endParaRPr lang="zh-CN" altLang="en-US" sz="2400"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413092" y="1979320"/>
            <a:ext cx="1702628" cy="25200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rgbClr val="1B4367"/>
                </a:solidFill>
                <a:latin typeface="微软雅黑" panose="020B0503020204020204" pitchFamily="34" charset="-122"/>
                <a:ea typeface="微软雅黑" panose="020B0503020204020204" pitchFamily="34" charset="-122"/>
              </a:rPr>
              <a:t>01</a:t>
            </a:r>
            <a:endParaRPr lang="en-US" altLang="zh-CN" sz="2400" b="1" dirty="0">
              <a:solidFill>
                <a:srgbClr val="1B4367"/>
              </a:solidFill>
              <a:latin typeface="微软雅黑" panose="020B0503020204020204" pitchFamily="34" charset="-122"/>
              <a:ea typeface="微软雅黑" panose="020B0503020204020204" pitchFamily="34" charset="-122"/>
            </a:endParaRPr>
          </a:p>
          <a:p>
            <a:r>
              <a:rPr lang="zh-CN" altLang="en-US" sz="2400" b="1" dirty="0">
                <a:solidFill>
                  <a:srgbClr val="1B4367"/>
                </a:solidFill>
                <a:latin typeface="微软雅黑" panose="020B0503020204020204" pitchFamily="34" charset="-122"/>
                <a:ea typeface="微软雅黑" panose="020B0503020204020204" pitchFamily="34" charset="-122"/>
              </a:rPr>
              <a:t>统一门户提升效率</a:t>
            </a:r>
            <a:endParaRPr lang="zh-CN" altLang="en-US" sz="2400" b="1" dirty="0">
              <a:solidFill>
                <a:srgbClr val="1B4367"/>
              </a:solidFill>
              <a:latin typeface="微软雅黑" panose="020B0503020204020204" pitchFamily="34" charset="-122"/>
              <a:ea typeface="微软雅黑" panose="020B0503020204020204" pitchFamily="34" charset="-122"/>
            </a:endParaRPr>
          </a:p>
          <a:p>
            <a:endParaRPr lang="zh-CN" altLang="en-US" sz="2400" b="1" dirty="0">
              <a:solidFill>
                <a:srgbClr val="1B4367"/>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2163461" y="1980424"/>
            <a:ext cx="9370364" cy="2517866"/>
          </a:xfrm>
          <a:prstGeom prst="rect">
            <a:avLst/>
          </a:prstGeom>
        </p:spPr>
      </p:pic>
      <p:pic>
        <p:nvPicPr>
          <p:cNvPr id="4" name="图片 3"/>
          <p:cNvPicPr>
            <a:picLocks noChangeAspect="1"/>
          </p:cNvPicPr>
          <p:nvPr/>
        </p:nvPicPr>
        <p:blipFill>
          <a:blip r:embed="rId2"/>
          <a:stretch>
            <a:fillRect/>
          </a:stretch>
        </p:blipFill>
        <p:spPr>
          <a:xfrm>
            <a:off x="2163461" y="4658246"/>
            <a:ext cx="5322269" cy="1956986"/>
          </a:xfrm>
          <a:prstGeom prst="rect">
            <a:avLst/>
          </a:prstGeom>
        </p:spPr>
      </p:pic>
      <p:pic>
        <p:nvPicPr>
          <p:cNvPr id="5" name="图片 4"/>
          <p:cNvPicPr>
            <a:picLocks noChangeAspect="1"/>
          </p:cNvPicPr>
          <p:nvPr/>
        </p:nvPicPr>
        <p:blipFill>
          <a:blip r:embed="rId3"/>
          <a:stretch>
            <a:fillRect/>
          </a:stretch>
        </p:blipFill>
        <p:spPr>
          <a:xfrm>
            <a:off x="9198855" y="4652150"/>
            <a:ext cx="2334970" cy="196308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箭头连接符 70"/>
          <p:cNvCxnSpPr/>
          <p:nvPr/>
        </p:nvCxnSpPr>
        <p:spPr>
          <a:xfrm>
            <a:off x="2675390" y="4475385"/>
            <a:ext cx="12217" cy="686782"/>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231227" y="313195"/>
            <a:ext cx="11154168" cy="418485"/>
          </a:xfrm>
        </p:spPr>
        <p:txBody>
          <a:bodyPr/>
          <a:lstStyle/>
          <a:p>
            <a:r>
              <a:rPr lang="zh-CN" altLang="en-US" dirty="0"/>
              <a:t>全面资源管理</a:t>
            </a:r>
            <a:r>
              <a:rPr lang="en-US" altLang="zh-CN" dirty="0"/>
              <a:t>·</a:t>
            </a:r>
            <a:r>
              <a:rPr lang="zh-CN" altLang="en-US" dirty="0"/>
              <a:t>对网络资源进行全面、全过程规范管控，实现网络资源的可控、可视、可靠</a:t>
            </a:r>
            <a:endParaRPr lang="zh-CN" altLang="en-US" dirty="0"/>
          </a:p>
        </p:txBody>
      </p:sp>
      <p:sp>
        <p:nvSpPr>
          <p:cNvPr id="39" name="矩形 38"/>
          <p:cNvSpPr/>
          <p:nvPr/>
        </p:nvSpPr>
        <p:spPr>
          <a:xfrm>
            <a:off x="535219" y="1002279"/>
            <a:ext cx="11154168" cy="666977"/>
          </a:xfrm>
          <a:prstGeom prst="rect">
            <a:avLst/>
          </a:prstGeom>
        </p:spPr>
        <p:txBody>
          <a:bodyPr wrap="square">
            <a:spAutoFit/>
          </a:bodyPr>
          <a:lstStyle/>
          <a:p>
            <a:pPr>
              <a:lnSpc>
                <a:spcPct val="140000"/>
              </a:lnSpc>
            </a:pPr>
            <a:r>
              <a:rPr lang="zh-CN" altLang="en-US" sz="1400" dirty="0">
                <a:solidFill>
                  <a:prstClr val="black"/>
                </a:solidFill>
                <a:latin typeface="微软雅黑" panose="020B0503020204020204" pitchFamily="34" charset="-122"/>
                <a:ea typeface="微软雅黑" panose="020B0503020204020204" pitchFamily="34" charset="-122"/>
              </a:rPr>
              <a:t>资源管理中心通过构建</a:t>
            </a:r>
            <a:r>
              <a:rPr lang="en-US" altLang="zh-CN" sz="1400" dirty="0">
                <a:solidFill>
                  <a:prstClr val="black"/>
                </a:solidFill>
                <a:latin typeface="微软雅黑" panose="020B0503020204020204" pitchFamily="34" charset="-122"/>
                <a:ea typeface="微软雅黑" panose="020B0503020204020204" pitchFamily="34" charset="-122"/>
              </a:rPr>
              <a:t>CMDB</a:t>
            </a:r>
            <a:r>
              <a:rPr lang="zh-CN" altLang="en-US" sz="1400" dirty="0">
                <a:solidFill>
                  <a:prstClr val="black"/>
                </a:solidFill>
                <a:latin typeface="微软雅黑" panose="020B0503020204020204" pitchFamily="34" charset="-122"/>
                <a:ea typeface="微软雅黑" panose="020B0503020204020204" pitchFamily="34" charset="-122"/>
              </a:rPr>
              <a:t>，将</a:t>
            </a:r>
            <a:r>
              <a:rPr lang="en-US" altLang="zh-CN" sz="1400" dirty="0">
                <a:solidFill>
                  <a:prstClr val="black"/>
                </a:solidFill>
                <a:latin typeface="微软雅黑" panose="020B0503020204020204" pitchFamily="34" charset="-122"/>
                <a:ea typeface="微软雅黑" panose="020B0503020204020204" pitchFamily="34" charset="-122"/>
              </a:rPr>
              <a:t>x</a:t>
            </a:r>
            <a:r>
              <a:rPr lang="zh-CN" altLang="en-US" sz="1400" dirty="0">
                <a:solidFill>
                  <a:prstClr val="black"/>
                </a:solidFill>
                <a:latin typeface="微软雅黑" panose="020B0503020204020204" pitchFamily="34" charset="-122"/>
                <a:ea typeface="微软雅黑" panose="020B0503020204020204" pitchFamily="34" charset="-122"/>
              </a:rPr>
              <a:t>区网络所涉及的资源数据集中、统一标准化管理，实现资源数据全生命周期的唯一性、准确性、完整性和可维护性，为网络运维提供准确的基础资源数据，为网络的高效运行与维护奠定基础。</a:t>
            </a:r>
            <a:endParaRPr lang="zh-CN" altLang="en-US" sz="1400" dirty="0"/>
          </a:p>
        </p:txBody>
      </p:sp>
      <p:cxnSp>
        <p:nvCxnSpPr>
          <p:cNvPr id="41" name="直接箭头连接符 40"/>
          <p:cNvCxnSpPr/>
          <p:nvPr/>
        </p:nvCxnSpPr>
        <p:spPr>
          <a:xfrm flipH="1">
            <a:off x="2820660" y="3163901"/>
            <a:ext cx="1" cy="746145"/>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H="1">
            <a:off x="6920756" y="3170490"/>
            <a:ext cx="1" cy="746145"/>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7" name="图片 46"/>
          <p:cNvPicPr>
            <a:picLocks noChangeAspect="1"/>
          </p:cNvPicPr>
          <p:nvPr/>
        </p:nvPicPr>
        <p:blipFill>
          <a:blip r:embed="rId1"/>
          <a:stretch>
            <a:fillRect/>
          </a:stretch>
        </p:blipFill>
        <p:spPr>
          <a:xfrm>
            <a:off x="1188398" y="5219948"/>
            <a:ext cx="3909237" cy="1496791"/>
          </a:xfrm>
          <a:prstGeom prst="rect">
            <a:avLst/>
          </a:prstGeom>
        </p:spPr>
      </p:pic>
      <p:grpSp>
        <p:nvGrpSpPr>
          <p:cNvPr id="48" name="组合 47"/>
          <p:cNvGrpSpPr/>
          <p:nvPr/>
        </p:nvGrpSpPr>
        <p:grpSpPr>
          <a:xfrm>
            <a:off x="1188398" y="1802596"/>
            <a:ext cx="7428614" cy="1447369"/>
            <a:chOff x="1452148" y="2013905"/>
            <a:chExt cx="7428614" cy="1447369"/>
          </a:xfrm>
        </p:grpSpPr>
        <p:sp>
          <p:nvSpPr>
            <p:cNvPr id="58" name="矩形 57"/>
            <p:cNvSpPr/>
            <p:nvPr/>
          </p:nvSpPr>
          <p:spPr>
            <a:xfrm>
              <a:off x="1452148" y="2013905"/>
              <a:ext cx="7428614" cy="1447369"/>
            </a:xfrm>
            <a:prstGeom prst="rect">
              <a:avLst/>
            </a:prstGeom>
            <a:solidFill>
              <a:schemeClr val="bg1"/>
            </a:solidFill>
            <a:ln>
              <a:solidFill>
                <a:srgbClr val="1B4367"/>
              </a:solidFill>
              <a:prstDash val="sysDot"/>
            </a:ln>
            <a:effectLst>
              <a:outerShdw blurRad="254000" dist="152400" dir="2700000" sx="80000" sy="8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cs typeface="+mn-ea"/>
              </a:endParaRPr>
            </a:p>
          </p:txBody>
        </p:sp>
        <p:grpSp>
          <p:nvGrpSpPr>
            <p:cNvPr id="59" name="组合 58"/>
            <p:cNvGrpSpPr/>
            <p:nvPr/>
          </p:nvGrpSpPr>
          <p:grpSpPr>
            <a:xfrm>
              <a:off x="4685553" y="2455211"/>
              <a:ext cx="942521" cy="973789"/>
              <a:chOff x="4497843" y="3181824"/>
              <a:chExt cx="715283" cy="739011"/>
            </a:xfrm>
          </p:grpSpPr>
          <p:grpSp>
            <p:nvGrpSpPr>
              <p:cNvPr id="100" name="组合 105"/>
              <p:cNvGrpSpPr>
                <a:grpSpLocks noChangeAspect="1"/>
              </p:cNvGrpSpPr>
              <p:nvPr/>
            </p:nvGrpSpPr>
            <p:grpSpPr>
              <a:xfrm>
                <a:off x="4540938" y="3521247"/>
                <a:ext cx="616994" cy="359742"/>
                <a:chOff x="2326625" y="4060973"/>
                <a:chExt cx="1711078" cy="997657"/>
              </a:xfrm>
            </p:grpSpPr>
            <p:sp>
              <p:nvSpPr>
                <p:cNvPr id="102" name="Oval 51"/>
                <p:cNvSpPr/>
                <p:nvPr/>
              </p:nvSpPr>
              <p:spPr bwMode="auto">
                <a:xfrm>
                  <a:off x="2326625" y="4060973"/>
                  <a:ext cx="1651000" cy="549275"/>
                </a:xfrm>
                <a:prstGeom prst="ellipse">
                  <a:avLst/>
                </a:prstGeom>
                <a:solidFill>
                  <a:srgbClr val="1B4367"/>
                </a:solidFill>
                <a:ln w="6350" cap="flat" cmpd="sng" algn="ctr">
                  <a:solidFill>
                    <a:schemeClr val="bg1">
                      <a:lumMod val="85000"/>
                      <a:alpha val="50000"/>
                    </a:schemeClr>
                  </a:solidFill>
                  <a:prstDash val="solid"/>
                  <a:round/>
                  <a:headEnd type="none" w="med" len="med"/>
                  <a:tailEnd type="none" w="med" len="med"/>
                </a:ln>
                <a:effectLst>
                  <a:outerShdw blurRad="25400" dist="26940" dir="5400000" rotWithShape="0">
                    <a:srgbClr val="000000">
                      <a:alpha val="34999"/>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04" name="TextBox 23"/>
                <p:cNvSpPr txBox="1">
                  <a:spLocks noChangeArrowheads="1"/>
                </p:cNvSpPr>
                <p:nvPr/>
              </p:nvSpPr>
              <p:spPr bwMode="auto">
                <a:xfrm>
                  <a:off x="2433147" y="4523151"/>
                  <a:ext cx="1604556" cy="535479"/>
                </a:xfrm>
                <a:prstGeom prst="rect">
                  <a:avLst/>
                </a:prstGeom>
                <a:noFill/>
                <a:ln w="9525">
                  <a:noFill/>
                  <a:miter lim="800000"/>
                </a:ln>
              </p:spPr>
              <p:txBody>
                <a:bodyPr wrap="square">
                  <a:spAutoFit/>
                </a:bodyPr>
                <a:lstStyle/>
                <a:p>
                  <a:pPr marL="0" marR="0" lvl="0" indent="0" algn="ctr" defTabSz="914400" rtl="0" eaLnBrk="1" fontAlgn="auto" latinLnBrk="0" hangingPunct="1">
                    <a:lnSpc>
                      <a:spcPts val="144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中继器</a:t>
                  </a:r>
                  <a:endPar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01" name="椭圆 100"/>
              <p:cNvSpPr/>
              <p:nvPr/>
            </p:nvSpPr>
            <p:spPr>
              <a:xfrm>
                <a:off x="4497843" y="3181824"/>
                <a:ext cx="715283" cy="739011"/>
              </a:xfrm>
              <a:prstGeom prst="ellipse">
                <a:avLst/>
              </a:prstGeom>
              <a:noFill/>
              <a:ln w="19050" cap="flat" cmpd="sng" algn="ctr">
                <a:solidFill>
                  <a:schemeClr val="bg1">
                    <a:lumMod val="50000"/>
                  </a:scheme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60" name="组合 59"/>
            <p:cNvGrpSpPr/>
            <p:nvPr/>
          </p:nvGrpSpPr>
          <p:grpSpPr>
            <a:xfrm>
              <a:off x="3631600" y="2455211"/>
              <a:ext cx="942521" cy="973789"/>
              <a:chOff x="3840072" y="3206455"/>
              <a:chExt cx="715283" cy="739011"/>
            </a:xfrm>
          </p:grpSpPr>
          <p:grpSp>
            <p:nvGrpSpPr>
              <p:cNvPr id="95" name="Group 44"/>
              <p:cNvGrpSpPr>
                <a:grpSpLocks noChangeAspect="1"/>
              </p:cNvGrpSpPr>
              <p:nvPr/>
            </p:nvGrpSpPr>
            <p:grpSpPr bwMode="auto">
              <a:xfrm>
                <a:off x="3879883" y="3527066"/>
                <a:ext cx="592687" cy="378553"/>
                <a:chOff x="6113189" y="4098699"/>
                <a:chExt cx="1651262" cy="1054909"/>
              </a:xfrm>
            </p:grpSpPr>
            <p:sp>
              <p:nvSpPr>
                <p:cNvPr id="97" name="Oval 45"/>
                <p:cNvSpPr/>
                <p:nvPr/>
              </p:nvSpPr>
              <p:spPr bwMode="auto">
                <a:xfrm>
                  <a:off x="6113189" y="4098699"/>
                  <a:ext cx="1651262" cy="547894"/>
                </a:xfrm>
                <a:prstGeom prst="ellipse">
                  <a:avLst/>
                </a:prstGeom>
                <a:solidFill>
                  <a:srgbClr val="1B4367"/>
                </a:solidFill>
                <a:ln w="6350" cap="flat" cmpd="sng" algn="ctr">
                  <a:solidFill>
                    <a:schemeClr val="bg1">
                      <a:lumMod val="85000"/>
                      <a:alpha val="50000"/>
                    </a:schemeClr>
                  </a:solidFill>
                  <a:prstDash val="solid"/>
                  <a:round/>
                  <a:headEnd type="none" w="med" len="med"/>
                  <a:tailEnd type="none" w="med" len="med"/>
                </a:ln>
                <a:effectLst>
                  <a:outerShdw blurRad="25400" dist="26940" dir="5400000" rotWithShape="0">
                    <a:srgbClr val="000000">
                      <a:alpha val="34999"/>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52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8" name="TextBox 23"/>
                <p:cNvSpPr txBox="1">
                  <a:spLocks noChangeArrowheads="1"/>
                </p:cNvSpPr>
                <p:nvPr/>
              </p:nvSpPr>
              <p:spPr bwMode="auto">
                <a:xfrm>
                  <a:off x="6275660" y="4615536"/>
                  <a:ext cx="1371820" cy="538072"/>
                </a:xfrm>
                <a:prstGeom prst="rect">
                  <a:avLst/>
                </a:prstGeom>
                <a:noFill/>
                <a:ln w="9525">
                  <a:noFill/>
                  <a:miter lim="800000"/>
                </a:ln>
              </p:spPr>
              <p:txBody>
                <a:bodyPr>
                  <a:spAutoFit/>
                </a:bodyPr>
                <a:lstStyle/>
                <a:p>
                  <a:pPr marL="0" marR="0" lvl="0" indent="0" algn="ctr" defTabSz="914400" rtl="0" eaLnBrk="1" fontAlgn="auto" latinLnBrk="0" hangingPunct="1">
                    <a:lnSpc>
                      <a:spcPts val="144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交换机</a:t>
                  </a:r>
                  <a:endPar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96" name="椭圆 95"/>
              <p:cNvSpPr/>
              <p:nvPr/>
            </p:nvSpPr>
            <p:spPr>
              <a:xfrm>
                <a:off x="3840072" y="3206455"/>
                <a:ext cx="715283" cy="739011"/>
              </a:xfrm>
              <a:prstGeom prst="ellipse">
                <a:avLst/>
              </a:prstGeom>
              <a:noFill/>
              <a:ln w="19050" cap="flat" cmpd="sng" algn="ctr">
                <a:solidFill>
                  <a:schemeClr val="bg1">
                    <a:lumMod val="50000"/>
                  </a:scheme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61" name="组合 113"/>
            <p:cNvGrpSpPr/>
            <p:nvPr/>
          </p:nvGrpSpPr>
          <p:grpSpPr>
            <a:xfrm>
              <a:off x="5750053" y="2455211"/>
              <a:ext cx="942521" cy="973789"/>
              <a:chOff x="7645011" y="3312733"/>
              <a:chExt cx="715283" cy="739011"/>
            </a:xfrm>
          </p:grpSpPr>
          <p:sp>
            <p:nvSpPr>
              <p:cNvPr id="92" name="Oval 51"/>
              <p:cNvSpPr/>
              <p:nvPr/>
            </p:nvSpPr>
            <p:spPr bwMode="auto">
              <a:xfrm>
                <a:off x="7695293" y="3636064"/>
                <a:ext cx="595331" cy="198062"/>
              </a:xfrm>
              <a:prstGeom prst="ellipse">
                <a:avLst/>
              </a:prstGeom>
              <a:solidFill>
                <a:srgbClr val="1B4367"/>
              </a:solidFill>
              <a:ln w="6350" cap="flat" cmpd="sng" algn="ctr">
                <a:solidFill>
                  <a:schemeClr val="bg1">
                    <a:lumMod val="85000"/>
                    <a:alpha val="50000"/>
                  </a:schemeClr>
                </a:solidFill>
                <a:prstDash val="solid"/>
                <a:round/>
                <a:headEnd type="none" w="med" len="med"/>
                <a:tailEnd type="none" w="med" len="med"/>
              </a:ln>
              <a:effectLst>
                <a:outerShdw blurRad="25400" dist="26940" dir="5400000" rotWithShape="0">
                  <a:srgbClr val="000000">
                    <a:alpha val="34999"/>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0" name="椭圆 89"/>
              <p:cNvSpPr/>
              <p:nvPr/>
            </p:nvSpPr>
            <p:spPr>
              <a:xfrm>
                <a:off x="7645011" y="3312733"/>
                <a:ext cx="715283" cy="739011"/>
              </a:xfrm>
              <a:prstGeom prst="ellipse">
                <a:avLst/>
              </a:prstGeom>
              <a:noFill/>
              <a:ln w="19050" cap="flat" cmpd="sng" algn="ctr">
                <a:solidFill>
                  <a:schemeClr val="bg1">
                    <a:lumMod val="50000"/>
                  </a:scheme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91" name="文本框 57"/>
              <p:cNvSpPr txBox="1"/>
              <p:nvPr/>
            </p:nvSpPr>
            <p:spPr>
              <a:xfrm>
                <a:off x="7729255" y="3836210"/>
                <a:ext cx="578093" cy="17517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负载均衡器</a:t>
                </a:r>
                <a:endPar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62" name="组合 71"/>
            <p:cNvGrpSpPr/>
            <p:nvPr/>
          </p:nvGrpSpPr>
          <p:grpSpPr>
            <a:xfrm>
              <a:off x="2618893" y="2455211"/>
              <a:ext cx="942521" cy="973789"/>
              <a:chOff x="3206655" y="3206455"/>
              <a:chExt cx="715283" cy="739011"/>
            </a:xfrm>
          </p:grpSpPr>
          <p:grpSp>
            <p:nvGrpSpPr>
              <p:cNvPr id="84" name="Group 40"/>
              <p:cNvGrpSpPr>
                <a:grpSpLocks noChangeAspect="1"/>
              </p:cNvGrpSpPr>
              <p:nvPr/>
            </p:nvGrpSpPr>
            <p:grpSpPr bwMode="auto">
              <a:xfrm>
                <a:off x="3259043" y="3530801"/>
                <a:ext cx="601790" cy="370911"/>
                <a:chOff x="1331" y="1265"/>
                <a:chExt cx="1040" cy="641"/>
              </a:xfrm>
            </p:grpSpPr>
            <p:sp>
              <p:nvSpPr>
                <p:cNvPr id="86" name="Oval 55"/>
                <p:cNvSpPr/>
                <p:nvPr/>
              </p:nvSpPr>
              <p:spPr bwMode="auto">
                <a:xfrm>
                  <a:off x="1331" y="1265"/>
                  <a:ext cx="1040" cy="346"/>
                </a:xfrm>
                <a:prstGeom prst="ellipse">
                  <a:avLst/>
                </a:prstGeom>
                <a:solidFill>
                  <a:srgbClr val="1B4367"/>
                </a:solidFill>
                <a:ln w="6350" cap="flat" cmpd="sng" algn="ctr">
                  <a:solidFill>
                    <a:schemeClr val="bg1">
                      <a:lumMod val="85000"/>
                      <a:alpha val="50000"/>
                    </a:schemeClr>
                  </a:solidFill>
                  <a:prstDash val="solid"/>
                  <a:round/>
                  <a:headEnd type="none" w="med" len="med"/>
                  <a:tailEnd type="none" w="med" len="med"/>
                </a:ln>
                <a:effectLst>
                  <a:outerShdw blurRad="25400" dist="26940" dir="5400000" rotWithShape="0">
                    <a:srgbClr val="000000">
                      <a:alpha val="34999"/>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52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7" name="TextBox 23"/>
                <p:cNvSpPr txBox="1">
                  <a:spLocks noChangeArrowheads="1"/>
                </p:cNvSpPr>
                <p:nvPr/>
              </p:nvSpPr>
              <p:spPr bwMode="auto">
                <a:xfrm>
                  <a:off x="1366" y="1585"/>
                  <a:ext cx="998" cy="321"/>
                </a:xfrm>
                <a:prstGeom prst="rect">
                  <a:avLst/>
                </a:prstGeom>
                <a:noFill/>
                <a:ln w="9525">
                  <a:noFill/>
                  <a:miter lim="800000"/>
                </a:ln>
              </p:spPr>
              <p:txBody>
                <a:bodyPr>
                  <a:spAutoFit/>
                </a:bodyPr>
                <a:lstStyle/>
                <a:p>
                  <a:pPr marL="0" marR="0" lvl="0" indent="0" algn="ctr" defTabSz="914400" rtl="0" eaLnBrk="1" fontAlgn="auto" latinLnBrk="0" hangingPunct="1">
                    <a:lnSpc>
                      <a:spcPts val="126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防火墙</a:t>
                  </a:r>
                  <a:endPar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85" name="椭圆 84"/>
              <p:cNvSpPr/>
              <p:nvPr/>
            </p:nvSpPr>
            <p:spPr>
              <a:xfrm>
                <a:off x="3206655" y="3206455"/>
                <a:ext cx="715283" cy="739011"/>
              </a:xfrm>
              <a:prstGeom prst="ellipse">
                <a:avLst/>
              </a:prstGeom>
              <a:noFill/>
              <a:ln w="19050" cap="flat" cmpd="sng" algn="ctr">
                <a:solidFill>
                  <a:schemeClr val="bg1">
                    <a:lumMod val="50000"/>
                  </a:scheme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63" name="组合 75"/>
            <p:cNvGrpSpPr/>
            <p:nvPr/>
          </p:nvGrpSpPr>
          <p:grpSpPr>
            <a:xfrm>
              <a:off x="1548970" y="2455211"/>
              <a:ext cx="942521" cy="973789"/>
              <a:chOff x="2558048" y="3206455"/>
              <a:chExt cx="715283" cy="739011"/>
            </a:xfrm>
          </p:grpSpPr>
          <p:grpSp>
            <p:nvGrpSpPr>
              <p:cNvPr id="79" name="Group 49"/>
              <p:cNvGrpSpPr>
                <a:grpSpLocks noChangeAspect="1"/>
              </p:cNvGrpSpPr>
              <p:nvPr/>
            </p:nvGrpSpPr>
            <p:grpSpPr bwMode="auto">
              <a:xfrm>
                <a:off x="2646760" y="3531757"/>
                <a:ext cx="573912" cy="373867"/>
                <a:chOff x="5398750" y="2019010"/>
                <a:chExt cx="1651334" cy="1075028"/>
              </a:xfrm>
            </p:grpSpPr>
            <p:sp>
              <p:nvSpPr>
                <p:cNvPr id="81" name="TextBox 23"/>
                <p:cNvSpPr txBox="1">
                  <a:spLocks noChangeArrowheads="1"/>
                </p:cNvSpPr>
                <p:nvPr/>
              </p:nvSpPr>
              <p:spPr bwMode="auto">
                <a:xfrm>
                  <a:off x="5402545" y="2538830"/>
                  <a:ext cx="1630787" cy="555208"/>
                </a:xfrm>
                <a:prstGeom prst="rect">
                  <a:avLst/>
                </a:prstGeom>
                <a:noFill/>
                <a:ln w="9525">
                  <a:noFill/>
                  <a:miter lim="800000"/>
                </a:ln>
              </p:spPr>
              <p:txBody>
                <a:bodyPr wrap="square">
                  <a:spAutoFit/>
                </a:bodyPr>
                <a:lstStyle/>
                <a:p>
                  <a:pPr marL="0" marR="0" lvl="0" indent="0" algn="ctr" defTabSz="914400" rtl="0" eaLnBrk="1" fontAlgn="auto" latinLnBrk="0" hangingPunct="1">
                    <a:lnSpc>
                      <a:spcPts val="1440"/>
                    </a:lnSpc>
                    <a:spcBef>
                      <a:spcPts val="0"/>
                    </a:spcBef>
                    <a:spcAft>
                      <a:spcPts val="0"/>
                    </a:spcAft>
                    <a:buClrTx/>
                    <a:buSzTx/>
                    <a:buFontTx/>
                    <a:buNone/>
                    <a:defRPr/>
                  </a:pPr>
                  <a:r>
                    <a:rPr lang="zh-CN" altLang="en-US" sz="900" kern="0" dirty="0">
                      <a:solidFill>
                        <a:prstClr val="black"/>
                      </a:solidFill>
                      <a:latin typeface="微软雅黑" panose="020B0503020204020204" pitchFamily="34" charset="-122"/>
                      <a:ea typeface="微软雅黑" panose="020B0503020204020204" pitchFamily="34" charset="-122"/>
                    </a:rPr>
                    <a:t>路由器</a:t>
                  </a:r>
                  <a:endPar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2" name="Oval 51"/>
                <p:cNvSpPr/>
                <p:nvPr/>
              </p:nvSpPr>
              <p:spPr bwMode="auto">
                <a:xfrm>
                  <a:off x="5398754" y="2019012"/>
                  <a:ext cx="1651334" cy="549020"/>
                </a:xfrm>
                <a:prstGeom prst="ellipse">
                  <a:avLst/>
                </a:prstGeom>
                <a:solidFill>
                  <a:srgbClr val="1B4367"/>
                </a:solidFill>
                <a:ln w="6350" cap="flat" cmpd="sng" algn="ctr">
                  <a:solidFill>
                    <a:schemeClr val="bg1">
                      <a:lumMod val="85000"/>
                      <a:alpha val="50000"/>
                    </a:schemeClr>
                  </a:solidFill>
                  <a:prstDash val="solid"/>
                  <a:round/>
                  <a:headEnd type="none" w="med" len="med"/>
                  <a:tailEnd type="none" w="med" len="med"/>
                </a:ln>
                <a:effectLst>
                  <a:outerShdw blurRad="25400" dist="26940" dir="5400000" rotWithShape="0">
                    <a:srgbClr val="000000">
                      <a:alpha val="34999"/>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52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80" name="椭圆 79"/>
              <p:cNvSpPr/>
              <p:nvPr/>
            </p:nvSpPr>
            <p:spPr>
              <a:xfrm>
                <a:off x="2558048" y="3206455"/>
                <a:ext cx="715283" cy="739011"/>
              </a:xfrm>
              <a:prstGeom prst="ellipse">
                <a:avLst/>
              </a:prstGeom>
              <a:noFill/>
              <a:ln w="19050" cap="flat" cmpd="sng" algn="ctr">
                <a:solidFill>
                  <a:schemeClr val="bg1">
                    <a:lumMod val="50000"/>
                  </a:scheme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75" name="组合 113"/>
            <p:cNvGrpSpPr/>
            <p:nvPr/>
          </p:nvGrpSpPr>
          <p:grpSpPr>
            <a:xfrm>
              <a:off x="6779260" y="2455211"/>
              <a:ext cx="1920280" cy="973789"/>
              <a:chOff x="7645011" y="3312733"/>
              <a:chExt cx="1457308" cy="739011"/>
            </a:xfrm>
          </p:grpSpPr>
          <p:sp>
            <p:nvSpPr>
              <p:cNvPr id="76" name="Oval 51"/>
              <p:cNvSpPr/>
              <p:nvPr/>
            </p:nvSpPr>
            <p:spPr bwMode="auto">
              <a:xfrm>
                <a:off x="7695293" y="3636063"/>
                <a:ext cx="595331" cy="198062"/>
              </a:xfrm>
              <a:prstGeom prst="ellipse">
                <a:avLst/>
              </a:prstGeom>
              <a:solidFill>
                <a:srgbClr val="1B4367"/>
              </a:solidFill>
              <a:ln w="6350" cap="flat" cmpd="sng" algn="ctr">
                <a:solidFill>
                  <a:schemeClr val="bg1">
                    <a:lumMod val="85000"/>
                    <a:alpha val="50000"/>
                  </a:schemeClr>
                </a:solidFill>
                <a:prstDash val="solid"/>
                <a:round/>
                <a:headEnd type="none" w="med" len="med"/>
                <a:tailEnd type="none" w="med" len="med"/>
              </a:ln>
              <a:effectLst>
                <a:outerShdw blurRad="25400" dist="26940" dir="5400000" rotWithShape="0">
                  <a:srgbClr val="000000">
                    <a:alpha val="34999"/>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7" name="椭圆 76"/>
              <p:cNvSpPr/>
              <p:nvPr/>
            </p:nvSpPr>
            <p:spPr>
              <a:xfrm>
                <a:off x="7645011" y="3312733"/>
                <a:ext cx="715283" cy="739011"/>
              </a:xfrm>
              <a:prstGeom prst="ellipse">
                <a:avLst/>
              </a:prstGeom>
              <a:noFill/>
              <a:ln w="19050" cap="flat" cmpd="sng" algn="ctr">
                <a:solidFill>
                  <a:schemeClr val="bg1">
                    <a:lumMod val="50000"/>
                  </a:scheme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8" name="文本框 57"/>
              <p:cNvSpPr txBox="1"/>
              <p:nvPr/>
            </p:nvSpPr>
            <p:spPr>
              <a:xfrm>
                <a:off x="7841964" y="3836210"/>
                <a:ext cx="283694" cy="17517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IDS</a:t>
                </a:r>
                <a:endPar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8" name="Oval 51"/>
              <p:cNvSpPr/>
              <p:nvPr/>
            </p:nvSpPr>
            <p:spPr bwMode="auto">
              <a:xfrm>
                <a:off x="8506988" y="3624183"/>
                <a:ext cx="595331" cy="198062"/>
              </a:xfrm>
              <a:prstGeom prst="ellipse">
                <a:avLst/>
              </a:prstGeom>
              <a:solidFill>
                <a:srgbClr val="1B4367"/>
              </a:solidFill>
              <a:ln w="6350" cap="flat" cmpd="sng" algn="ctr">
                <a:solidFill>
                  <a:schemeClr val="bg1">
                    <a:lumMod val="85000"/>
                    <a:alpha val="50000"/>
                  </a:schemeClr>
                </a:solidFill>
                <a:prstDash val="solid"/>
                <a:round/>
                <a:headEnd type="none" w="med" len="med"/>
                <a:tailEnd type="none" w="med" len="med"/>
              </a:ln>
              <a:effectLst>
                <a:outerShdw blurRad="25400" dist="26940" dir="5400000" rotWithShape="0">
                  <a:srgbClr val="000000">
                    <a:alpha val="34999"/>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67" name="组合 42"/>
            <p:cNvGrpSpPr/>
            <p:nvPr/>
          </p:nvGrpSpPr>
          <p:grpSpPr>
            <a:xfrm>
              <a:off x="7838296" y="2455211"/>
              <a:ext cx="942521" cy="973789"/>
              <a:chOff x="5132480" y="3177880"/>
              <a:chExt cx="715283" cy="739011"/>
            </a:xfrm>
          </p:grpSpPr>
          <p:sp>
            <p:nvSpPr>
              <p:cNvPr id="72" name="TextBox 23"/>
              <p:cNvSpPr txBox="1">
                <a:spLocks noChangeArrowheads="1"/>
              </p:cNvSpPr>
              <p:nvPr/>
            </p:nvSpPr>
            <p:spPr bwMode="auto">
              <a:xfrm>
                <a:off x="5190749" y="3683949"/>
                <a:ext cx="616684" cy="193086"/>
              </a:xfrm>
              <a:prstGeom prst="rect">
                <a:avLst/>
              </a:prstGeom>
              <a:noFill/>
              <a:ln w="9525">
                <a:noFill/>
                <a:miter lim="800000"/>
              </a:ln>
            </p:spPr>
            <p:txBody>
              <a:bodyPr wrap="square">
                <a:spAutoFit/>
              </a:bodyPr>
              <a:lstStyle/>
              <a:p>
                <a:pPr marL="0" marR="0" lvl="0" indent="0" algn="ctr" defTabSz="914400" rtl="0" eaLnBrk="1" fontAlgn="auto" latinLnBrk="0" hangingPunct="1">
                  <a:lnSpc>
                    <a:spcPts val="144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堡垒机</a:t>
                </a:r>
                <a:endPar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0" name="椭圆 69"/>
              <p:cNvSpPr/>
              <p:nvPr/>
            </p:nvSpPr>
            <p:spPr>
              <a:xfrm>
                <a:off x="5132480" y="3177880"/>
                <a:ext cx="715283" cy="739011"/>
              </a:xfrm>
              <a:prstGeom prst="ellipse">
                <a:avLst/>
              </a:prstGeom>
              <a:noFill/>
              <a:ln w="19050" cap="flat" cmpd="sng" algn="ctr">
                <a:solidFill>
                  <a:schemeClr val="bg1">
                    <a:lumMod val="50000"/>
                  </a:scheme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66" name="文本框 65"/>
            <p:cNvSpPr txBox="1"/>
            <p:nvPr/>
          </p:nvSpPr>
          <p:spPr>
            <a:xfrm>
              <a:off x="4066961" y="2028506"/>
              <a:ext cx="2445625" cy="387798"/>
            </a:xfrm>
            <a:prstGeom prst="rect">
              <a:avLst/>
            </a:prstGeom>
            <a:noFill/>
          </p:spPr>
          <p:txBody>
            <a:bodyPr wrap="square" rtlCol="0">
              <a:spAutoFit/>
            </a:bodyPr>
            <a:lstStyle/>
            <a:p>
              <a:pPr defTabSz="1219200" eaLnBrk="0" fontAlgn="base" hangingPunct="0">
                <a:lnSpc>
                  <a:spcPct val="120000"/>
                </a:lnSpc>
                <a:spcBef>
                  <a:spcPct val="0"/>
                </a:spcBef>
                <a:spcAft>
                  <a:spcPct val="0"/>
                </a:spcAft>
              </a:pPr>
              <a:r>
                <a:rPr lang="zh-CN" altLang="en-US" sz="1600" b="1" dirty="0">
                  <a:latin typeface="微软雅黑" panose="020B0503020204020204" pitchFamily="34" charset="-122"/>
                  <a:ea typeface="微软雅黑" panose="020B0503020204020204" pitchFamily="34" charset="-122"/>
                </a:rPr>
                <a:t>各类网络资源对象</a:t>
              </a:r>
              <a:endParaRPr lang="zh-CN" altLang="en-US" sz="1600" b="1" dirty="0">
                <a:latin typeface="微软雅黑" panose="020B0503020204020204" pitchFamily="34" charset="-122"/>
                <a:ea typeface="微软雅黑" panose="020B0503020204020204" pitchFamily="34" charset="-122"/>
              </a:endParaRPr>
            </a:p>
          </p:txBody>
        </p:sp>
      </p:grpSp>
      <p:sp>
        <p:nvSpPr>
          <p:cNvPr id="49" name="文本框 3"/>
          <p:cNvSpPr txBox="1"/>
          <p:nvPr/>
        </p:nvSpPr>
        <p:spPr>
          <a:xfrm>
            <a:off x="2210072" y="3458708"/>
            <a:ext cx="1242691" cy="312008"/>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lnSpc>
                <a:spcPct val="120000"/>
              </a:lnSpc>
              <a:buClr>
                <a:srgbClr val="0071C5"/>
              </a:buClr>
              <a:defRPr/>
            </a:pPr>
            <a:r>
              <a:rPr lang="zh-CN" altLang="en-US" sz="13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资源配置维护</a:t>
            </a:r>
            <a:endParaRPr lang="zh-CN" altLang="en-US" sz="13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0" name="文本框 3"/>
          <p:cNvSpPr txBox="1"/>
          <p:nvPr/>
        </p:nvSpPr>
        <p:spPr>
          <a:xfrm>
            <a:off x="6299410" y="3443085"/>
            <a:ext cx="1242691" cy="312008"/>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lnSpc>
                <a:spcPct val="120000"/>
              </a:lnSpc>
              <a:buClr>
                <a:srgbClr val="0071C5"/>
              </a:buClr>
              <a:defRPr/>
            </a:pPr>
            <a:r>
              <a:rPr lang="zh-CN" altLang="en-US" sz="13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资源自动发现</a:t>
            </a:r>
            <a:endParaRPr lang="zh-CN" altLang="en-US" sz="13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53" name="直接箭头连接符 52"/>
          <p:cNvCxnSpPr>
            <a:endCxn id="6" idx="0"/>
          </p:cNvCxnSpPr>
          <p:nvPr/>
        </p:nvCxnSpPr>
        <p:spPr>
          <a:xfrm>
            <a:off x="6954744" y="4533166"/>
            <a:ext cx="12217" cy="686782"/>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文本框 3"/>
          <p:cNvSpPr txBox="1"/>
          <p:nvPr/>
        </p:nvSpPr>
        <p:spPr>
          <a:xfrm>
            <a:off x="1863160" y="4732495"/>
            <a:ext cx="1654022" cy="312008"/>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lnSpc>
                <a:spcPct val="120000"/>
              </a:lnSpc>
              <a:buClr>
                <a:srgbClr val="0071C5"/>
              </a:buClr>
              <a:defRPr/>
            </a:pPr>
            <a:r>
              <a:rPr lang="zh-CN" altLang="en-US" sz="13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资源关系自动发现</a:t>
            </a:r>
            <a:endParaRPr lang="en-US" altLang="zh-CN" sz="13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5" name="文本框 3"/>
          <p:cNvSpPr txBox="1"/>
          <p:nvPr/>
        </p:nvSpPr>
        <p:spPr>
          <a:xfrm>
            <a:off x="6131403" y="4733227"/>
            <a:ext cx="1654022" cy="312008"/>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lnSpc>
                <a:spcPct val="120000"/>
              </a:lnSpc>
              <a:buClr>
                <a:srgbClr val="0071C5"/>
              </a:buClr>
              <a:defRPr/>
            </a:pPr>
            <a:r>
              <a:rPr lang="zh-CN" altLang="en-US" sz="13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资源关系维护调整</a:t>
            </a:r>
            <a:endParaRPr lang="en-US" altLang="zh-CN" sz="13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6" name="流程图: 磁盘 55"/>
          <p:cNvSpPr/>
          <p:nvPr/>
        </p:nvSpPr>
        <p:spPr>
          <a:xfrm>
            <a:off x="1178756" y="3910046"/>
            <a:ext cx="7428614" cy="755534"/>
          </a:xfrm>
          <a:prstGeom prst="flowChartMagneticDisk">
            <a:avLst/>
          </a:prstGeom>
          <a:solidFill>
            <a:schemeClr val="accent1"/>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rPr>
              <a:t>CMDB</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3" name="TextBox 67"/>
          <p:cNvSpPr txBox="1"/>
          <p:nvPr/>
        </p:nvSpPr>
        <p:spPr>
          <a:xfrm>
            <a:off x="1127242" y="3412027"/>
            <a:ext cx="856915" cy="359777"/>
          </a:xfrm>
          <a:prstGeom prst="rect">
            <a:avLst/>
          </a:prstGeom>
          <a:solidFill>
            <a:srgbClr val="1B4367"/>
          </a:solidFill>
          <a:ln w="3175" cmpd="sng">
            <a:solidFill>
              <a:srgbClr val="FFFFFF"/>
            </a:solidFill>
            <a:miter lim="800000"/>
          </a:ln>
          <a:effectLst>
            <a:reflection blurRad="6350" stA="52000" endA="300" endPos="35000" dir="5400000" sy="-100000" algn="bl" rotWithShape="0"/>
          </a:effectLst>
        </p:spPr>
        <p:txBody>
          <a:bodyPr wrap="none" lIns="277088" tIns="138544" rIns="277088" bIns="138544"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defTabSz="2770505">
              <a:defRPr/>
            </a:pPr>
            <a:r>
              <a:rPr lang="zh-CN" altLang="en-US" sz="1400" dirty="0">
                <a:solidFill>
                  <a:schemeClr val="bg1"/>
                </a:solidFill>
              </a:rPr>
              <a:t>标准化</a:t>
            </a:r>
            <a:endParaRPr lang="zh-CN" altLang="en-US" sz="1400" dirty="0">
              <a:solidFill>
                <a:schemeClr val="bg1"/>
              </a:solidFill>
            </a:endParaRPr>
          </a:p>
        </p:txBody>
      </p:sp>
      <p:sp>
        <p:nvSpPr>
          <p:cNvPr id="114" name="TextBox 67"/>
          <p:cNvSpPr txBox="1"/>
          <p:nvPr/>
        </p:nvSpPr>
        <p:spPr>
          <a:xfrm>
            <a:off x="3630949" y="3413127"/>
            <a:ext cx="856915" cy="359777"/>
          </a:xfrm>
          <a:prstGeom prst="rect">
            <a:avLst/>
          </a:prstGeom>
          <a:solidFill>
            <a:srgbClr val="1B4367"/>
          </a:solidFill>
          <a:ln w="3175" cmpd="sng">
            <a:solidFill>
              <a:srgbClr val="FFFFFF"/>
            </a:solidFill>
            <a:miter lim="800000"/>
          </a:ln>
          <a:effectLst>
            <a:reflection blurRad="6350" stA="52000" endA="300" endPos="35000" dir="5400000" sy="-100000" algn="bl" rotWithShape="0"/>
          </a:effectLst>
        </p:spPr>
        <p:txBody>
          <a:bodyPr wrap="none" lIns="277088" tIns="138544" rIns="277088" bIns="138544"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defTabSz="2770505">
              <a:defRPr/>
            </a:pPr>
            <a:r>
              <a:rPr lang="zh-CN" altLang="en-US" sz="1400" dirty="0">
                <a:solidFill>
                  <a:schemeClr val="bg1"/>
                </a:solidFill>
              </a:rPr>
              <a:t>唯一性</a:t>
            </a:r>
            <a:endParaRPr lang="zh-CN" altLang="en-US" sz="1400" dirty="0">
              <a:solidFill>
                <a:schemeClr val="bg1"/>
              </a:solidFill>
            </a:endParaRPr>
          </a:p>
        </p:txBody>
      </p:sp>
      <p:sp>
        <p:nvSpPr>
          <p:cNvPr id="115" name="TextBox 67"/>
          <p:cNvSpPr txBox="1"/>
          <p:nvPr/>
        </p:nvSpPr>
        <p:spPr>
          <a:xfrm>
            <a:off x="5263683" y="3412950"/>
            <a:ext cx="856915" cy="359777"/>
          </a:xfrm>
          <a:prstGeom prst="rect">
            <a:avLst/>
          </a:prstGeom>
          <a:solidFill>
            <a:srgbClr val="1B4367"/>
          </a:solidFill>
          <a:ln w="3175" cmpd="sng">
            <a:solidFill>
              <a:srgbClr val="FFFFFF"/>
            </a:solidFill>
            <a:miter lim="800000"/>
          </a:ln>
          <a:effectLst>
            <a:reflection blurRad="6350" stA="52000" endA="300" endPos="35000" dir="5400000" sy="-100000" algn="bl" rotWithShape="0"/>
          </a:effectLst>
        </p:spPr>
        <p:txBody>
          <a:bodyPr wrap="none" lIns="277088" tIns="138544" rIns="277088" bIns="138544"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defTabSz="2770505">
              <a:defRPr/>
            </a:pPr>
            <a:r>
              <a:rPr lang="zh-CN" altLang="en-US" sz="1400" dirty="0">
                <a:solidFill>
                  <a:schemeClr val="bg1"/>
                </a:solidFill>
              </a:rPr>
              <a:t>准确性</a:t>
            </a:r>
            <a:endParaRPr lang="zh-CN" altLang="en-US" sz="1400" dirty="0">
              <a:solidFill>
                <a:schemeClr val="bg1"/>
              </a:solidFill>
            </a:endParaRPr>
          </a:p>
        </p:txBody>
      </p:sp>
      <p:sp>
        <p:nvSpPr>
          <p:cNvPr id="116" name="TextBox 67"/>
          <p:cNvSpPr txBox="1"/>
          <p:nvPr/>
        </p:nvSpPr>
        <p:spPr>
          <a:xfrm>
            <a:off x="7767390" y="3414050"/>
            <a:ext cx="856915" cy="359777"/>
          </a:xfrm>
          <a:prstGeom prst="rect">
            <a:avLst/>
          </a:prstGeom>
          <a:solidFill>
            <a:srgbClr val="1B4367"/>
          </a:solidFill>
          <a:ln w="3175" cmpd="sng">
            <a:solidFill>
              <a:srgbClr val="FFFFFF"/>
            </a:solidFill>
            <a:miter lim="800000"/>
          </a:ln>
          <a:effectLst>
            <a:reflection blurRad="6350" stA="52000" endA="300" endPos="35000" dir="5400000" sy="-100000" algn="bl" rotWithShape="0"/>
          </a:effectLst>
        </p:spPr>
        <p:txBody>
          <a:bodyPr wrap="none" lIns="277088" tIns="138544" rIns="277088" bIns="138544"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defTabSz="2770505">
              <a:defRPr/>
            </a:pPr>
            <a:r>
              <a:rPr lang="zh-CN" altLang="en-US" sz="1400" dirty="0">
                <a:solidFill>
                  <a:schemeClr val="bg1"/>
                </a:solidFill>
              </a:rPr>
              <a:t>完整性</a:t>
            </a:r>
            <a:endParaRPr lang="zh-CN" altLang="en-US" sz="1400" dirty="0">
              <a:solidFill>
                <a:schemeClr val="bg1"/>
              </a:solidFill>
            </a:endParaRPr>
          </a:p>
        </p:txBody>
      </p:sp>
      <p:sp>
        <p:nvSpPr>
          <p:cNvPr id="117" name="TextBox 56"/>
          <p:cNvSpPr txBox="1"/>
          <p:nvPr/>
        </p:nvSpPr>
        <p:spPr>
          <a:xfrm>
            <a:off x="8975549" y="2224126"/>
            <a:ext cx="2273397" cy="3744615"/>
          </a:xfrm>
          <a:prstGeom prst="rect">
            <a:avLst/>
          </a:prstGeom>
          <a:noFill/>
          <a:ln w="25400" cap="flat">
            <a:noFill/>
            <a:miter lim="400000"/>
          </a:ln>
          <a:effectLst/>
          <a:sp3d/>
        </p:spPr>
        <p:txBody>
          <a:bodyPr rot="0" spcFirstLastPara="1" vertOverflow="overflow" horzOverflow="overflow" vert="horz" wrap="square" lIns="162560" tIns="162560" rIns="162560" bIns="162560" numCol="1" spcCol="38100" rtlCol="0" anchor="t">
            <a:spAutoFit/>
          </a:bodyPr>
          <a:lstStyle/>
          <a:p>
            <a:pPr marL="285750" lvl="0" indent="-285750" defTabSz="913765" hangingPunct="0">
              <a:lnSpc>
                <a:spcPct val="150000"/>
              </a:lnSpc>
              <a:buFont typeface="Wingdings" panose="05000000000000000000" pitchFamily="2" charset="2"/>
              <a:buChar char="Ø"/>
              <a:defRPr/>
            </a:pPr>
            <a:r>
              <a:rPr lang="zh-CN" altLang="en-US" b="1" kern="0" dirty="0">
                <a:solidFill>
                  <a:srgbClr val="1B4367"/>
                </a:solidFill>
                <a:uFill>
                  <a:solidFill>
                    <a:srgbClr val="000000"/>
                  </a:solidFill>
                </a:uFill>
                <a:latin typeface="微软雅黑" panose="020B0503020204020204" pitchFamily="34" charset="-122"/>
                <a:ea typeface="微软雅黑" panose="020B0503020204020204" pitchFamily="34" charset="-122"/>
                <a:sym typeface="Calibri" panose="020F0502020204030204"/>
              </a:rPr>
              <a:t>资源配置管理</a:t>
            </a:r>
            <a:endParaRPr lang="zh-CN" altLang="en-US" b="1" kern="0" dirty="0">
              <a:solidFill>
                <a:srgbClr val="1B4367"/>
              </a:solidFill>
              <a:uFill>
                <a:solidFill>
                  <a:srgbClr val="000000"/>
                </a:solidFill>
              </a:uFill>
              <a:latin typeface="微软雅黑" panose="020B0503020204020204" pitchFamily="34" charset="-122"/>
              <a:ea typeface="微软雅黑" panose="020B0503020204020204" pitchFamily="34" charset="-122"/>
              <a:sym typeface="Calibri" panose="020F0502020204030204"/>
            </a:endParaRPr>
          </a:p>
          <a:p>
            <a:pPr marL="228600" lvl="0" indent="-228600" defTabSz="913765" hangingPunct="0">
              <a:lnSpc>
                <a:spcPct val="150000"/>
              </a:lnSpc>
              <a:buFont typeface="Wingdings" panose="05000000000000000000" pitchFamily="2" charset="2"/>
              <a:buChar char="ü"/>
              <a:defRPr/>
            </a:pPr>
            <a:r>
              <a:rPr lang="zh-CN" altLang="en-US" sz="1600" kern="0" dirty="0">
                <a:solidFill>
                  <a:srgbClr val="FFFFFF">
                    <a:lumMod val="50000"/>
                  </a:srgbClr>
                </a:solidFill>
                <a:uFill>
                  <a:solidFill>
                    <a:srgbClr val="000000"/>
                  </a:solidFill>
                </a:uFill>
                <a:latin typeface="微软雅黑" panose="020B0503020204020204" pitchFamily="34" charset="-122"/>
                <a:ea typeface="微软雅黑" panose="020B0503020204020204" pitchFamily="34" charset="-122"/>
                <a:sym typeface="Calibri" panose="020F0502020204030204"/>
              </a:rPr>
              <a:t>资源基线管理</a:t>
            </a:r>
            <a:endParaRPr lang="zh-CN" altLang="en-US" sz="1600" kern="0" dirty="0">
              <a:solidFill>
                <a:srgbClr val="FFFFFF">
                  <a:lumMod val="50000"/>
                </a:srgbClr>
              </a:solidFill>
              <a:uFill>
                <a:solidFill>
                  <a:srgbClr val="000000"/>
                </a:solidFill>
              </a:uFill>
              <a:latin typeface="微软雅黑" panose="020B0503020204020204" pitchFamily="34" charset="-122"/>
              <a:ea typeface="微软雅黑" panose="020B0503020204020204" pitchFamily="34" charset="-122"/>
              <a:sym typeface="Calibri" panose="020F0502020204030204"/>
            </a:endParaRPr>
          </a:p>
          <a:p>
            <a:pPr marL="228600" lvl="0" indent="-228600" defTabSz="913765" hangingPunct="0">
              <a:lnSpc>
                <a:spcPct val="150000"/>
              </a:lnSpc>
              <a:buFont typeface="Wingdings" panose="05000000000000000000" pitchFamily="2" charset="2"/>
              <a:buChar char="ü"/>
              <a:defRPr/>
            </a:pPr>
            <a:r>
              <a:rPr lang="zh-CN" altLang="en-US" sz="1600" kern="0" dirty="0">
                <a:solidFill>
                  <a:srgbClr val="FFFFFF">
                    <a:lumMod val="50000"/>
                  </a:srgbClr>
                </a:solidFill>
                <a:uFill>
                  <a:solidFill>
                    <a:srgbClr val="000000"/>
                  </a:solidFill>
                </a:uFill>
                <a:latin typeface="微软雅黑" panose="020B0503020204020204" pitchFamily="34" charset="-122"/>
                <a:ea typeface="微软雅黑" panose="020B0503020204020204" pitchFamily="34" charset="-122"/>
                <a:sym typeface="Calibri" panose="020F0502020204030204"/>
              </a:rPr>
              <a:t>资源下线、报废</a:t>
            </a:r>
            <a:endParaRPr lang="zh-CN" altLang="en-US" sz="1600" kern="0" dirty="0">
              <a:solidFill>
                <a:srgbClr val="FFFFFF">
                  <a:lumMod val="50000"/>
                </a:srgbClr>
              </a:solidFill>
              <a:uFill>
                <a:solidFill>
                  <a:srgbClr val="000000"/>
                </a:solidFill>
              </a:uFill>
              <a:latin typeface="微软雅黑" panose="020B0503020204020204" pitchFamily="34" charset="-122"/>
              <a:ea typeface="微软雅黑" panose="020B0503020204020204" pitchFamily="34" charset="-122"/>
              <a:sym typeface="Calibri" panose="020F0502020204030204"/>
            </a:endParaRPr>
          </a:p>
          <a:p>
            <a:pPr marL="228600" lvl="0" indent="-228600" defTabSz="913765" hangingPunct="0">
              <a:lnSpc>
                <a:spcPct val="150000"/>
              </a:lnSpc>
              <a:buFont typeface="Wingdings" panose="05000000000000000000" pitchFamily="2" charset="2"/>
              <a:buChar char="ü"/>
              <a:defRPr/>
            </a:pPr>
            <a:r>
              <a:rPr lang="zh-CN" altLang="en-US" sz="1600" kern="0" dirty="0">
                <a:solidFill>
                  <a:srgbClr val="FFFFFF">
                    <a:lumMod val="50000"/>
                  </a:srgbClr>
                </a:solidFill>
                <a:uFill>
                  <a:solidFill>
                    <a:srgbClr val="000000"/>
                  </a:solidFill>
                </a:uFill>
                <a:latin typeface="微软雅黑" panose="020B0503020204020204" pitchFamily="34" charset="-122"/>
                <a:ea typeface="微软雅黑" panose="020B0503020204020204" pitchFamily="34" charset="-122"/>
                <a:sym typeface="Calibri" panose="020F0502020204030204"/>
              </a:rPr>
              <a:t>资源上线管控流程</a:t>
            </a:r>
            <a:endParaRPr lang="zh-CN" altLang="en-US" sz="1600" kern="0" dirty="0">
              <a:solidFill>
                <a:srgbClr val="FFFFFF">
                  <a:lumMod val="50000"/>
                </a:srgbClr>
              </a:solidFill>
              <a:uFill>
                <a:solidFill>
                  <a:srgbClr val="000000"/>
                </a:solidFill>
              </a:uFill>
              <a:latin typeface="微软雅黑" panose="020B0503020204020204" pitchFamily="34" charset="-122"/>
              <a:ea typeface="微软雅黑" panose="020B0503020204020204" pitchFamily="34" charset="-122"/>
              <a:sym typeface="Calibri" panose="020F0502020204030204"/>
            </a:endParaRPr>
          </a:p>
          <a:p>
            <a:pPr marL="228600" lvl="0" indent="-228600" defTabSz="913765" hangingPunct="0">
              <a:lnSpc>
                <a:spcPct val="150000"/>
              </a:lnSpc>
              <a:buFont typeface="Wingdings" panose="05000000000000000000" pitchFamily="2" charset="2"/>
              <a:buChar char="ü"/>
              <a:defRPr/>
            </a:pPr>
            <a:r>
              <a:rPr lang="zh-CN" altLang="en-US" sz="1600" kern="0" dirty="0">
                <a:solidFill>
                  <a:srgbClr val="FFFFFF">
                    <a:lumMod val="50000"/>
                  </a:srgbClr>
                </a:solidFill>
                <a:uFill>
                  <a:solidFill>
                    <a:srgbClr val="000000"/>
                  </a:solidFill>
                </a:uFill>
                <a:latin typeface="微软雅黑" panose="020B0503020204020204" pitchFamily="34" charset="-122"/>
                <a:ea typeface="微软雅黑" panose="020B0503020204020204" pitchFamily="34" charset="-122"/>
                <a:sym typeface="Calibri" panose="020F0502020204030204"/>
              </a:rPr>
              <a:t>资源状态变更管控</a:t>
            </a:r>
            <a:endParaRPr lang="zh-CN" altLang="en-US" sz="1600" kern="0" dirty="0">
              <a:solidFill>
                <a:srgbClr val="FFFFFF">
                  <a:lumMod val="50000"/>
                </a:srgbClr>
              </a:solidFill>
              <a:uFill>
                <a:solidFill>
                  <a:srgbClr val="000000"/>
                </a:solidFill>
              </a:uFill>
              <a:latin typeface="微软雅黑" panose="020B0503020204020204" pitchFamily="34" charset="-122"/>
              <a:ea typeface="微软雅黑" panose="020B0503020204020204" pitchFamily="34" charset="-122"/>
              <a:sym typeface="Calibri" panose="020F0502020204030204"/>
            </a:endParaRPr>
          </a:p>
          <a:p>
            <a:pPr lvl="0" defTabSz="913765" hangingPunct="0">
              <a:lnSpc>
                <a:spcPct val="150000"/>
              </a:lnSpc>
              <a:defRPr/>
            </a:pPr>
            <a:endParaRPr lang="en-US" altLang="zh-CN" sz="1600" kern="0" dirty="0">
              <a:solidFill>
                <a:srgbClr val="FFFFFF">
                  <a:lumMod val="50000"/>
                </a:srgbClr>
              </a:solidFill>
              <a:uFill>
                <a:solidFill>
                  <a:srgbClr val="000000"/>
                </a:solidFill>
              </a:uFill>
              <a:latin typeface="微软雅黑" panose="020B0503020204020204" pitchFamily="34" charset="-122"/>
              <a:ea typeface="微软雅黑" panose="020B0503020204020204" pitchFamily="34" charset="-122"/>
              <a:sym typeface="Calibri" panose="020F0502020204030204"/>
            </a:endParaRPr>
          </a:p>
          <a:p>
            <a:pPr marL="285750" indent="-285750" defTabSz="913765" hangingPunct="0">
              <a:lnSpc>
                <a:spcPct val="150000"/>
              </a:lnSpc>
              <a:buFont typeface="Wingdings" panose="05000000000000000000" pitchFamily="2" charset="2"/>
              <a:buChar char="Ø"/>
              <a:defRPr/>
            </a:pPr>
            <a:r>
              <a:rPr lang="zh-CN" altLang="en-US" b="1" kern="0" dirty="0">
                <a:solidFill>
                  <a:srgbClr val="1B4367"/>
                </a:solidFill>
                <a:uFill>
                  <a:solidFill>
                    <a:srgbClr val="000000"/>
                  </a:solidFill>
                </a:uFill>
                <a:latin typeface="微软雅黑" panose="020B0503020204020204" pitchFamily="34" charset="-122"/>
                <a:ea typeface="微软雅黑" panose="020B0503020204020204" pitchFamily="34" charset="-122"/>
                <a:sym typeface="Calibri" panose="020F0502020204030204"/>
              </a:rPr>
              <a:t>资源自动稽核</a:t>
            </a:r>
            <a:endParaRPr lang="zh-CN" altLang="en-US" b="1" kern="0" dirty="0">
              <a:solidFill>
                <a:srgbClr val="1B4367"/>
              </a:solidFill>
              <a:uFill>
                <a:solidFill>
                  <a:srgbClr val="000000"/>
                </a:solidFill>
              </a:uFill>
              <a:latin typeface="微软雅黑" panose="020B0503020204020204" pitchFamily="34" charset="-122"/>
              <a:ea typeface="微软雅黑" panose="020B0503020204020204" pitchFamily="34" charset="-122"/>
              <a:sym typeface="Calibri" panose="020F0502020204030204"/>
            </a:endParaRPr>
          </a:p>
          <a:p>
            <a:pPr marL="228600" lvl="0" indent="-228600" defTabSz="913765" hangingPunct="0">
              <a:lnSpc>
                <a:spcPct val="150000"/>
              </a:lnSpc>
              <a:buFont typeface="Wingdings" panose="05000000000000000000" pitchFamily="2" charset="2"/>
              <a:buChar char="ü"/>
              <a:defRPr/>
            </a:pPr>
            <a:r>
              <a:rPr lang="zh-CN" altLang="en-US" sz="1600" kern="0" dirty="0">
                <a:solidFill>
                  <a:srgbClr val="FFFFFF">
                    <a:lumMod val="50000"/>
                  </a:srgbClr>
                </a:solidFill>
                <a:uFill>
                  <a:solidFill>
                    <a:srgbClr val="000000"/>
                  </a:solidFill>
                </a:uFill>
                <a:latin typeface="微软雅黑" panose="020B0503020204020204" pitchFamily="34" charset="-122"/>
                <a:ea typeface="微软雅黑" panose="020B0503020204020204" pitchFamily="34" charset="-122"/>
                <a:sym typeface="Calibri" panose="020F0502020204030204"/>
              </a:rPr>
              <a:t>资源准确性稽核</a:t>
            </a:r>
            <a:endParaRPr lang="zh-CN" altLang="en-US" sz="1600" kern="0" dirty="0">
              <a:solidFill>
                <a:srgbClr val="FFFFFF">
                  <a:lumMod val="50000"/>
                </a:srgbClr>
              </a:solidFill>
              <a:uFill>
                <a:solidFill>
                  <a:srgbClr val="000000"/>
                </a:solidFill>
              </a:uFill>
              <a:latin typeface="微软雅黑" panose="020B0503020204020204" pitchFamily="34" charset="-122"/>
              <a:ea typeface="微软雅黑" panose="020B0503020204020204" pitchFamily="34" charset="-122"/>
              <a:sym typeface="Calibri" panose="020F0502020204030204"/>
            </a:endParaRPr>
          </a:p>
          <a:p>
            <a:pPr marL="228600" lvl="0" indent="-228600" defTabSz="913765" hangingPunct="0">
              <a:lnSpc>
                <a:spcPct val="150000"/>
              </a:lnSpc>
              <a:buFont typeface="Wingdings" panose="05000000000000000000" pitchFamily="2" charset="2"/>
              <a:buChar char="ü"/>
              <a:defRPr/>
            </a:pPr>
            <a:r>
              <a:rPr lang="zh-CN" altLang="en-US" sz="1600" kern="0" dirty="0">
                <a:solidFill>
                  <a:srgbClr val="FFFFFF">
                    <a:lumMod val="50000"/>
                  </a:srgbClr>
                </a:solidFill>
                <a:uFill>
                  <a:solidFill>
                    <a:srgbClr val="000000"/>
                  </a:solidFill>
                </a:uFill>
                <a:latin typeface="微软雅黑" panose="020B0503020204020204" pitchFamily="34" charset="-122"/>
                <a:ea typeface="微软雅黑" panose="020B0503020204020204" pitchFamily="34" charset="-122"/>
                <a:sym typeface="Calibri" panose="020F0502020204030204"/>
              </a:rPr>
              <a:t>资源合规性稽核</a:t>
            </a:r>
            <a:endParaRPr lang="zh-CN" altLang="en-US" sz="1600" kern="0" dirty="0">
              <a:solidFill>
                <a:srgbClr val="FFFFFF">
                  <a:lumMod val="50000"/>
                </a:srgbClr>
              </a:solidFill>
              <a:uFill>
                <a:solidFill>
                  <a:srgbClr val="000000"/>
                </a:solidFill>
              </a:uFill>
              <a:latin typeface="微软雅黑" panose="020B0503020204020204" pitchFamily="34" charset="-122"/>
              <a:ea typeface="微软雅黑" panose="020B0503020204020204" pitchFamily="34" charset="-122"/>
              <a:sym typeface="Calibri" panose="020F0502020204030204"/>
            </a:endParaRPr>
          </a:p>
        </p:txBody>
      </p:sp>
      <p:pic>
        <p:nvPicPr>
          <p:cNvPr id="4" name="图片 3"/>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1514958" y="2361216"/>
            <a:ext cx="524616" cy="279059"/>
          </a:xfrm>
          <a:prstGeom prst="rect">
            <a:avLst/>
          </a:prstGeom>
        </p:spPr>
      </p:pic>
      <p:pic>
        <p:nvPicPr>
          <p:cNvPr id="119" name="图片 118"/>
          <p:cNvPicPr>
            <a:picLocks noChangeAspect="1"/>
          </p:cNvPicPr>
          <p:nvPr/>
        </p:nvPicPr>
        <p:blipFill>
          <a:blip r:embed="rId3"/>
          <a:stretch>
            <a:fillRect/>
          </a:stretch>
        </p:blipFill>
        <p:spPr>
          <a:xfrm>
            <a:off x="2550357" y="2341036"/>
            <a:ext cx="496983" cy="313250"/>
          </a:xfrm>
          <a:prstGeom prst="rect">
            <a:avLst/>
          </a:prstGeom>
        </p:spPr>
      </p:pic>
      <p:pic>
        <p:nvPicPr>
          <p:cNvPr id="120" name="图片 119"/>
          <p:cNvPicPr>
            <a:picLocks noChangeAspect="1"/>
          </p:cNvPicPr>
          <p:nvPr/>
        </p:nvPicPr>
        <p:blipFill>
          <a:blip r:embed="rId4"/>
          <a:stretch>
            <a:fillRect/>
          </a:stretch>
        </p:blipFill>
        <p:spPr>
          <a:xfrm>
            <a:off x="3548218" y="2341036"/>
            <a:ext cx="550815" cy="299239"/>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4021" y="2341031"/>
            <a:ext cx="378083" cy="269169"/>
          </a:xfrm>
          <a:prstGeom prst="rect">
            <a:avLst/>
          </a:prstGeom>
        </p:spPr>
      </p:pic>
      <p:pic>
        <p:nvPicPr>
          <p:cNvPr id="7" name="图片 6"/>
          <p:cNvPicPr>
            <a:picLocks noChangeAspect="1"/>
          </p:cNvPicPr>
          <p:nvPr/>
        </p:nvPicPr>
        <p:blipFill>
          <a:blip r:embed="rId6">
            <a:biLevel thresh="75000"/>
            <a:extLst>
              <a:ext uri="{28A0092B-C50C-407E-A947-70E740481C1C}">
                <a14:useLocalDpi xmlns:a14="http://schemas.microsoft.com/office/drawing/2010/main" val="0"/>
              </a:ext>
            </a:extLst>
          </a:blip>
          <a:stretch>
            <a:fillRect/>
          </a:stretch>
        </p:blipFill>
        <p:spPr>
          <a:xfrm>
            <a:off x="5752499" y="2335103"/>
            <a:ext cx="410128" cy="334848"/>
          </a:xfrm>
          <a:prstGeom prst="rect">
            <a:avLst/>
          </a:prstGeom>
        </p:spPr>
      </p:pic>
      <p:pic>
        <p:nvPicPr>
          <p:cNvPr id="121" name="图片 1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0430" y="2310605"/>
            <a:ext cx="419885" cy="338431"/>
          </a:xfrm>
          <a:prstGeom prst="rect">
            <a:avLst/>
          </a:prstGeom>
        </p:spPr>
      </p:pic>
      <p:pic>
        <p:nvPicPr>
          <p:cNvPr id="8" name="图片 7"/>
          <p:cNvPicPr>
            <a:picLocks noChangeAspect="1"/>
          </p:cNvPicPr>
          <p:nvPr/>
        </p:nvPicPr>
        <p:blipFill>
          <a:blip r:embed="rId8">
            <a:biLevel thresh="75000"/>
            <a:extLst>
              <a:ext uri="{28A0092B-C50C-407E-A947-70E740481C1C}">
                <a14:useLocalDpi xmlns:a14="http://schemas.microsoft.com/office/drawing/2010/main" val="0"/>
              </a:ext>
            </a:extLst>
          </a:blip>
          <a:stretch>
            <a:fillRect/>
          </a:stretch>
        </p:blipFill>
        <p:spPr>
          <a:xfrm>
            <a:off x="7826211" y="2392572"/>
            <a:ext cx="454509" cy="205311"/>
          </a:xfrm>
          <a:prstGeom prst="rect">
            <a:avLst/>
          </a:prstGeom>
        </p:spPr>
      </p:pic>
      <p:pic>
        <p:nvPicPr>
          <p:cNvPr id="6" name="图片 5"/>
          <p:cNvPicPr>
            <a:picLocks noChangeAspect="1"/>
          </p:cNvPicPr>
          <p:nvPr/>
        </p:nvPicPr>
        <p:blipFill>
          <a:blip r:embed="rId9"/>
          <a:stretch>
            <a:fillRect/>
          </a:stretch>
        </p:blipFill>
        <p:spPr>
          <a:xfrm>
            <a:off x="5263050" y="5219948"/>
            <a:ext cx="3407822" cy="152325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57" name="矩形 56"/>
          <p:cNvSpPr/>
          <p:nvPr/>
        </p:nvSpPr>
        <p:spPr>
          <a:xfrm rot="20538955">
            <a:off x="4080880" y="5681174"/>
            <a:ext cx="2236510" cy="338554"/>
          </a:xfrm>
          <a:prstGeom prst="rect">
            <a:avLst/>
          </a:prstGeom>
        </p:spPr>
        <p:txBody>
          <a:bodyPr wrap="none">
            <a:spAutoFit/>
          </a:bodyPr>
          <a:lstStyle/>
          <a:p>
            <a:r>
              <a:rPr lang="zh-CN" altLang="en-US" sz="1600" b="1" dirty="0">
                <a:solidFill>
                  <a:srgbClr val="1B4367"/>
                </a:solidFill>
                <a:latin typeface="微软雅黑" panose="020B0503020204020204" pitchFamily="34" charset="-122"/>
                <a:ea typeface="微软雅黑" panose="020B0503020204020204" pitchFamily="34" charset="-122"/>
              </a:rPr>
              <a:t>资源层次关系拓扑可视</a:t>
            </a:r>
            <a:endParaRPr lang="zh-CN" altLang="en-US" sz="1600" b="1" dirty="0">
              <a:solidFill>
                <a:srgbClr val="1B4367"/>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1227" y="313195"/>
            <a:ext cx="11154168" cy="418485"/>
          </a:xfrm>
        </p:spPr>
        <p:txBody>
          <a:bodyPr/>
          <a:lstStyle/>
          <a:p>
            <a:r>
              <a:rPr lang="zh-CN" altLang="en-US" dirty="0"/>
              <a:t>智能监控</a:t>
            </a:r>
            <a:r>
              <a:rPr lang="en-US" altLang="zh-CN" dirty="0"/>
              <a:t>-</a:t>
            </a:r>
            <a:r>
              <a:rPr lang="zh-CN" altLang="en-US" dirty="0"/>
              <a:t>基础监控</a:t>
            </a:r>
            <a:r>
              <a:rPr lang="en-US" altLang="zh-CN" dirty="0"/>
              <a:t>·</a:t>
            </a:r>
            <a:r>
              <a:rPr lang="zh-CN" altLang="en-US" dirty="0"/>
              <a:t>对网络资源进行全覆盖实时监控，保障网络相关设备稳定运行</a:t>
            </a:r>
            <a:endParaRPr lang="zh-CN" altLang="en-US" dirty="0"/>
          </a:p>
        </p:txBody>
      </p:sp>
      <p:grpSp>
        <p:nvGrpSpPr>
          <p:cNvPr id="88" name="组合 87"/>
          <p:cNvGrpSpPr/>
          <p:nvPr/>
        </p:nvGrpSpPr>
        <p:grpSpPr>
          <a:xfrm>
            <a:off x="708531" y="1588058"/>
            <a:ext cx="6274353" cy="4087351"/>
            <a:chOff x="1717690" y="1735675"/>
            <a:chExt cx="6274353" cy="4087351"/>
          </a:xfrm>
        </p:grpSpPr>
        <p:sp>
          <p:nvSpPr>
            <p:cNvPr id="89" name="圆角矩形 18"/>
            <p:cNvSpPr/>
            <p:nvPr/>
          </p:nvSpPr>
          <p:spPr>
            <a:xfrm>
              <a:off x="1772298" y="4354704"/>
              <a:ext cx="6219745" cy="67552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latin typeface="微软雅黑" panose="020B0503020204020204" pitchFamily="34" charset="-122"/>
                  <a:ea typeface="微软雅黑" panose="020B0503020204020204" pitchFamily="34" charset="-122"/>
                </a:rPr>
                <a:t>网络各种网络设备</a:t>
              </a:r>
              <a:endParaRPr lang="en-US" altLang="zh-CN" sz="2000" b="1" dirty="0">
                <a:solidFill>
                  <a:schemeClr val="lt1"/>
                </a:solidFill>
                <a:latin typeface="微软雅黑" panose="020B0503020204020204" pitchFamily="34" charset="-122"/>
                <a:ea typeface="微软雅黑" panose="020B0503020204020204" pitchFamily="34" charset="-122"/>
              </a:endParaRPr>
            </a:p>
          </p:txBody>
        </p:sp>
        <p:sp>
          <p:nvSpPr>
            <p:cNvPr id="93" name="圆角矩形 3"/>
            <p:cNvSpPr/>
            <p:nvPr/>
          </p:nvSpPr>
          <p:spPr>
            <a:xfrm>
              <a:off x="1725165" y="1735675"/>
              <a:ext cx="6220900" cy="1675872"/>
            </a:xfrm>
            <a:prstGeom prst="roundRect">
              <a:avLst>
                <a:gd name="adj" fmla="val 0"/>
              </a:avLst>
            </a:prstGeom>
            <a:solidFill>
              <a:srgbClr val="1B4367"/>
            </a:solidFill>
            <a:ln w="6350" cap="flat" cmpd="sng" algn="ctr">
              <a:noFill/>
              <a:prstDash val="solid"/>
              <a:miter lim="800000"/>
            </a:ln>
            <a:effectLst/>
          </p:spPr>
          <p:txBody>
            <a:bodyPr rtlCol="0" anchor="t"/>
            <a:lstStyle/>
            <a:p>
              <a:pPr algn="ctr"/>
              <a:r>
                <a:rPr lang="zh-CN" altLang="en-US" b="1" dirty="0">
                  <a:solidFill>
                    <a:schemeClr val="bg1"/>
                  </a:solidFill>
                  <a:latin typeface="微软雅黑" panose="020B0503020204020204" pitchFamily="34" charset="-122"/>
                  <a:ea typeface="微软雅黑" panose="020B0503020204020204" pitchFamily="34" charset="-122"/>
                </a:rPr>
                <a:t>网络统一运维管理平台</a:t>
              </a:r>
              <a:endParaRPr kumimoji="0" lang="en-US" altLang="zh-CN"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94" name="矩形 93"/>
            <p:cNvSpPr/>
            <p:nvPr/>
          </p:nvSpPr>
          <p:spPr>
            <a:xfrm>
              <a:off x="1876252" y="2573664"/>
              <a:ext cx="1290768" cy="30206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rPr>
                <a:t>资源管理</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99" name="矩形 98"/>
            <p:cNvSpPr/>
            <p:nvPr/>
          </p:nvSpPr>
          <p:spPr>
            <a:xfrm>
              <a:off x="3458722" y="2573664"/>
              <a:ext cx="1290768" cy="30206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rPr>
                <a:t>监控预警</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103" name="矩形 102"/>
            <p:cNvSpPr/>
            <p:nvPr/>
          </p:nvSpPr>
          <p:spPr>
            <a:xfrm>
              <a:off x="4953592" y="2573664"/>
              <a:ext cx="1290768" cy="30206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rPr>
                <a:t>操作控制</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106" name="矩形 105"/>
            <p:cNvSpPr/>
            <p:nvPr/>
          </p:nvSpPr>
          <p:spPr>
            <a:xfrm>
              <a:off x="1883198" y="2965691"/>
              <a:ext cx="5938193" cy="33226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rPr>
                <a:t>数据采集</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107" name="上箭头 21"/>
            <p:cNvSpPr/>
            <p:nvPr/>
          </p:nvSpPr>
          <p:spPr>
            <a:xfrm>
              <a:off x="2208507" y="5051367"/>
              <a:ext cx="407574" cy="233709"/>
            </a:xfrm>
            <a:prstGeom prst="upArrow">
              <a:avLst/>
            </a:prstGeom>
            <a:solidFill>
              <a:schemeClr val="bg1">
                <a:lumMod val="50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8" name="上箭头 22"/>
            <p:cNvSpPr/>
            <p:nvPr/>
          </p:nvSpPr>
          <p:spPr>
            <a:xfrm>
              <a:off x="4678046" y="5051367"/>
              <a:ext cx="370756" cy="233709"/>
            </a:xfrm>
            <a:prstGeom prst="upArrow">
              <a:avLst/>
            </a:prstGeom>
            <a:solidFill>
              <a:schemeClr val="bg1">
                <a:lumMod val="50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9" name="上箭头 26"/>
            <p:cNvSpPr/>
            <p:nvPr/>
          </p:nvSpPr>
          <p:spPr>
            <a:xfrm>
              <a:off x="7113682" y="5051367"/>
              <a:ext cx="373977" cy="233709"/>
            </a:xfrm>
            <a:prstGeom prst="upArrow">
              <a:avLst/>
            </a:prstGeom>
            <a:solidFill>
              <a:schemeClr val="bg1">
                <a:lumMod val="50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10" name="直接箭头连接符 109"/>
            <p:cNvCxnSpPr/>
            <p:nvPr/>
          </p:nvCxnSpPr>
          <p:spPr>
            <a:xfrm>
              <a:off x="7602299" y="3402788"/>
              <a:ext cx="0" cy="956285"/>
            </a:xfrm>
            <a:prstGeom prst="straightConnector1">
              <a:avLst/>
            </a:prstGeom>
            <a:noFill/>
            <a:ln w="19050" cap="flat" cmpd="sng" algn="ctr">
              <a:solidFill>
                <a:schemeClr val="bg1">
                  <a:lumMod val="50000"/>
                </a:schemeClr>
              </a:solidFill>
              <a:prstDash val="solid"/>
              <a:miter lim="800000"/>
              <a:headEnd type="triangle" w="med" len="med"/>
              <a:tailEnd type="triangle" w="med" len="med"/>
            </a:ln>
            <a:effectLst/>
          </p:spPr>
        </p:cxnSp>
        <p:sp>
          <p:nvSpPr>
            <p:cNvPr id="111" name="矩形 110"/>
            <p:cNvSpPr/>
            <p:nvPr/>
          </p:nvSpPr>
          <p:spPr>
            <a:xfrm>
              <a:off x="6530623" y="2573664"/>
              <a:ext cx="1290768" cy="30206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rPr>
                <a:t>流程管理</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112" name="矩形 111"/>
            <p:cNvSpPr/>
            <p:nvPr/>
          </p:nvSpPr>
          <p:spPr>
            <a:xfrm>
              <a:off x="1883198" y="2133975"/>
              <a:ext cx="5938193" cy="3562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tx1"/>
                  </a:solidFill>
                  <a:latin typeface="微软雅黑" panose="020B0503020204020204" pitchFamily="34" charset="-122"/>
                  <a:ea typeface="微软雅黑" panose="020B0503020204020204" pitchFamily="34" charset="-122"/>
                </a:rPr>
                <a:t>统一监控门户</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grpSp>
          <p:nvGrpSpPr>
            <p:cNvPr id="122" name="组合 121"/>
            <p:cNvGrpSpPr/>
            <p:nvPr/>
          </p:nvGrpSpPr>
          <p:grpSpPr>
            <a:xfrm>
              <a:off x="1717690" y="5304245"/>
              <a:ext cx="6231139" cy="518781"/>
              <a:chOff x="1530109" y="6281537"/>
              <a:chExt cx="6231139" cy="518781"/>
            </a:xfrm>
          </p:grpSpPr>
          <p:sp>
            <p:nvSpPr>
              <p:cNvPr id="134" name="圆角矩形 45"/>
              <p:cNvSpPr/>
              <p:nvPr/>
            </p:nvSpPr>
            <p:spPr>
              <a:xfrm>
                <a:off x="1530109" y="6281537"/>
                <a:ext cx="6231139" cy="518781"/>
              </a:xfrm>
              <a:prstGeom prst="roundRect">
                <a:avLst>
                  <a:gd name="adj" fmla="val 0"/>
                </a:avLst>
              </a:prstGeom>
              <a:no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cs typeface="+mn-ea"/>
                </a:endParaRPr>
              </a:p>
            </p:txBody>
          </p:sp>
          <p:sp>
            <p:nvSpPr>
              <p:cNvPr id="135" name="矩形 134"/>
              <p:cNvSpPr/>
              <p:nvPr/>
            </p:nvSpPr>
            <p:spPr>
              <a:xfrm>
                <a:off x="1757278" y="6339906"/>
                <a:ext cx="1290768" cy="402042"/>
              </a:xfrm>
              <a:prstGeom prst="rect">
                <a:avLst/>
              </a:prstGeom>
              <a:solidFill>
                <a:schemeClr val="bg1">
                  <a:lumMod val="50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路由器</a:t>
                </a:r>
                <a:endPar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6" name="矩形 135"/>
              <p:cNvSpPr/>
              <p:nvPr/>
            </p:nvSpPr>
            <p:spPr>
              <a:xfrm>
                <a:off x="3231753" y="6341276"/>
                <a:ext cx="1290768" cy="402042"/>
              </a:xfrm>
              <a:prstGeom prst="rect">
                <a:avLst/>
              </a:prstGeom>
              <a:solidFill>
                <a:schemeClr val="bg1">
                  <a:lumMod val="50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交换机</a:t>
                </a:r>
                <a:endPar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7" name="矩形 136"/>
              <p:cNvSpPr/>
              <p:nvPr/>
            </p:nvSpPr>
            <p:spPr>
              <a:xfrm>
                <a:off x="4672080" y="6339906"/>
                <a:ext cx="1290768" cy="402042"/>
              </a:xfrm>
              <a:prstGeom prst="rect">
                <a:avLst/>
              </a:prstGeom>
              <a:solidFill>
                <a:schemeClr val="bg1">
                  <a:lumMod val="50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lang="zh-CN" altLang="en-US" sz="1200" b="1" kern="0" dirty="0">
                    <a:solidFill>
                      <a:prstClr val="white"/>
                    </a:solidFill>
                    <a:latin typeface="微软雅黑" panose="020B0503020204020204" pitchFamily="34" charset="-122"/>
                    <a:ea typeface="微软雅黑" panose="020B0503020204020204" pitchFamily="34" charset="-122"/>
                  </a:rPr>
                  <a:t>防火墙</a:t>
                </a:r>
                <a:endPar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8" name="矩形 137"/>
              <p:cNvSpPr/>
              <p:nvPr/>
            </p:nvSpPr>
            <p:spPr>
              <a:xfrm>
                <a:off x="6123950" y="6341276"/>
                <a:ext cx="1290768" cy="402042"/>
              </a:xfrm>
              <a:prstGeom prst="rect">
                <a:avLst/>
              </a:prstGeom>
              <a:solidFill>
                <a:schemeClr val="bg1">
                  <a:lumMod val="50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lang="zh-CN" altLang="en-US" sz="1200" b="1" kern="0" noProof="0" dirty="0">
                    <a:solidFill>
                      <a:prstClr val="white"/>
                    </a:solidFill>
                    <a:latin typeface="微软雅黑" panose="020B0503020204020204" pitchFamily="34" charset="-122"/>
                    <a:ea typeface="微软雅黑" panose="020B0503020204020204" pitchFamily="34" charset="-122"/>
                  </a:rPr>
                  <a:t>堡垒机</a:t>
                </a:r>
                <a:r>
                  <a:rPr lang="en-US" altLang="zh-CN" sz="1200" b="1" kern="0" noProof="0" dirty="0">
                    <a:solidFill>
                      <a:prstClr val="white"/>
                    </a:solidFill>
                    <a:latin typeface="微软雅黑" panose="020B0503020204020204" pitchFamily="34" charset="-122"/>
                    <a:ea typeface="微软雅黑" panose="020B0503020204020204" pitchFamily="34" charset="-122"/>
                  </a:rPr>
                  <a:t>……</a:t>
                </a:r>
                <a:endPar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23" name="文本框 122"/>
            <p:cNvSpPr txBox="1"/>
            <p:nvPr/>
          </p:nvSpPr>
          <p:spPr>
            <a:xfrm>
              <a:off x="7366950" y="3637379"/>
              <a:ext cx="492443" cy="461665"/>
            </a:xfrm>
            <a:prstGeom prst="rect">
              <a:avLst/>
            </a:prstGeom>
            <a:solidFill>
              <a:schemeClr val="bg1"/>
            </a:solidFill>
          </p:spPr>
          <p:txBody>
            <a:bodyPr wrap="none" rtlCol="0">
              <a:spAutoFit/>
            </a:bodyPr>
            <a:lstStyle/>
            <a:p>
              <a:pPr algn="ctr"/>
              <a:r>
                <a:rPr lang="zh-CN" altLang="en-US" sz="1200" b="1" dirty="0">
                  <a:latin typeface="微软雅黑" panose="020B0503020204020204" pitchFamily="34" charset="-122"/>
                  <a:ea typeface="微软雅黑" panose="020B0503020204020204" pitchFamily="34" charset="-122"/>
                </a:rPr>
                <a:t>操作</a:t>
              </a:r>
              <a:endParaRPr lang="en-US" altLang="zh-CN" sz="1200" b="1" dirty="0">
                <a:latin typeface="微软雅黑" panose="020B0503020204020204" pitchFamily="34" charset="-122"/>
                <a:ea typeface="微软雅黑" panose="020B0503020204020204" pitchFamily="34" charset="-122"/>
              </a:endParaRPr>
            </a:p>
            <a:p>
              <a:pPr algn="ctr"/>
              <a:r>
                <a:rPr lang="zh-CN" altLang="en-US" sz="1200" b="1" dirty="0">
                  <a:latin typeface="微软雅黑" panose="020B0503020204020204" pitchFamily="34" charset="-122"/>
                  <a:ea typeface="微软雅黑" panose="020B0503020204020204" pitchFamily="34" charset="-122"/>
                </a:rPr>
                <a:t>接口</a:t>
              </a:r>
              <a:endParaRPr lang="en-US" altLang="zh-CN" sz="1200" b="1" dirty="0">
                <a:latin typeface="微软雅黑" panose="020B0503020204020204" pitchFamily="34" charset="-122"/>
                <a:ea typeface="微软雅黑" panose="020B0503020204020204" pitchFamily="34" charset="-122"/>
              </a:endParaRPr>
            </a:p>
          </p:txBody>
        </p:sp>
        <p:cxnSp>
          <p:nvCxnSpPr>
            <p:cNvPr id="124" name="直接箭头连接符 123"/>
            <p:cNvCxnSpPr/>
            <p:nvPr/>
          </p:nvCxnSpPr>
          <p:spPr>
            <a:xfrm>
              <a:off x="2173895" y="3402788"/>
              <a:ext cx="0" cy="956285"/>
            </a:xfrm>
            <a:prstGeom prst="straightConnector1">
              <a:avLst/>
            </a:prstGeom>
            <a:noFill/>
            <a:ln w="19050" cap="flat" cmpd="sng" algn="ctr">
              <a:solidFill>
                <a:schemeClr val="bg1">
                  <a:lumMod val="50000"/>
                </a:schemeClr>
              </a:solidFill>
              <a:prstDash val="solid"/>
              <a:miter lim="800000"/>
              <a:headEnd type="triangle" w="med" len="med"/>
              <a:tailEnd type="none" w="med" len="med"/>
            </a:ln>
            <a:effectLst/>
          </p:spPr>
        </p:cxnSp>
        <p:sp>
          <p:nvSpPr>
            <p:cNvPr id="125" name="文本框 124"/>
            <p:cNvSpPr txBox="1"/>
            <p:nvPr/>
          </p:nvSpPr>
          <p:spPr>
            <a:xfrm>
              <a:off x="1938546" y="3660372"/>
              <a:ext cx="492443" cy="461665"/>
            </a:xfrm>
            <a:prstGeom prst="rect">
              <a:avLst/>
            </a:prstGeom>
            <a:solidFill>
              <a:schemeClr val="bg1"/>
            </a:solidFill>
          </p:spPr>
          <p:txBody>
            <a:bodyPr wrap="none" rtlCol="0">
              <a:spAutoFit/>
            </a:bodyPr>
            <a:lstStyle/>
            <a:p>
              <a:pPr algn="ctr"/>
              <a:r>
                <a:rPr lang="zh-CN" altLang="en-US" sz="1200" b="1" dirty="0">
                  <a:latin typeface="微软雅黑" panose="020B0503020204020204" pitchFamily="34" charset="-122"/>
                  <a:ea typeface="微软雅黑" panose="020B0503020204020204" pitchFamily="34" charset="-122"/>
                </a:rPr>
                <a:t>基础</a:t>
              </a:r>
              <a:endParaRPr lang="en-US" altLang="zh-CN" sz="1200" b="1" dirty="0">
                <a:latin typeface="微软雅黑" panose="020B0503020204020204" pitchFamily="34" charset="-122"/>
                <a:ea typeface="微软雅黑" panose="020B0503020204020204" pitchFamily="34" charset="-122"/>
              </a:endParaRPr>
            </a:p>
            <a:p>
              <a:pPr algn="ctr"/>
              <a:r>
                <a:rPr lang="zh-CN" altLang="en-US" sz="1200" b="1" dirty="0">
                  <a:latin typeface="微软雅黑" panose="020B0503020204020204" pitchFamily="34" charset="-122"/>
                  <a:ea typeface="微软雅黑" panose="020B0503020204020204" pitchFamily="34" charset="-122"/>
                </a:rPr>
                <a:t>数据</a:t>
              </a:r>
              <a:endParaRPr lang="zh-CN" altLang="en-US" sz="1200" b="1" dirty="0">
                <a:latin typeface="微软雅黑" panose="020B0503020204020204" pitchFamily="34" charset="-122"/>
                <a:ea typeface="微软雅黑" panose="020B0503020204020204" pitchFamily="34" charset="-122"/>
              </a:endParaRPr>
            </a:p>
          </p:txBody>
        </p:sp>
        <p:cxnSp>
          <p:nvCxnSpPr>
            <p:cNvPr id="126" name="直接箭头连接符 125"/>
            <p:cNvCxnSpPr/>
            <p:nvPr/>
          </p:nvCxnSpPr>
          <p:spPr>
            <a:xfrm>
              <a:off x="3249851" y="3402788"/>
              <a:ext cx="0" cy="956285"/>
            </a:xfrm>
            <a:prstGeom prst="straightConnector1">
              <a:avLst/>
            </a:prstGeom>
            <a:noFill/>
            <a:ln w="19050" cap="flat" cmpd="sng" algn="ctr">
              <a:solidFill>
                <a:schemeClr val="bg1">
                  <a:lumMod val="50000"/>
                </a:schemeClr>
              </a:solidFill>
              <a:prstDash val="solid"/>
              <a:miter lim="800000"/>
              <a:headEnd type="triangle" w="med" len="med"/>
              <a:tailEnd type="none" w="med" len="med"/>
            </a:ln>
            <a:effectLst/>
          </p:spPr>
        </p:cxnSp>
        <p:sp>
          <p:nvSpPr>
            <p:cNvPr id="127" name="文本框 126"/>
            <p:cNvSpPr txBox="1"/>
            <p:nvPr/>
          </p:nvSpPr>
          <p:spPr>
            <a:xfrm>
              <a:off x="3013872" y="3664388"/>
              <a:ext cx="492443" cy="461665"/>
            </a:xfrm>
            <a:prstGeom prst="rect">
              <a:avLst/>
            </a:prstGeom>
            <a:solidFill>
              <a:schemeClr val="bg1"/>
            </a:solidFill>
          </p:spPr>
          <p:txBody>
            <a:bodyPr wrap="none" rtlCol="0">
              <a:spAutoFit/>
            </a:bodyPr>
            <a:lstStyle/>
            <a:p>
              <a:pPr algn="ctr"/>
              <a:r>
                <a:rPr lang="zh-CN" altLang="en-US" sz="1200" b="1" dirty="0">
                  <a:latin typeface="微软雅黑" panose="020B0503020204020204" pitchFamily="34" charset="-122"/>
                  <a:ea typeface="微软雅黑" panose="020B0503020204020204" pitchFamily="34" charset="-122"/>
                </a:rPr>
                <a:t>事件</a:t>
              </a:r>
              <a:endParaRPr lang="en-US" altLang="zh-CN" sz="1200" b="1" dirty="0">
                <a:latin typeface="微软雅黑" panose="020B0503020204020204" pitchFamily="34" charset="-122"/>
                <a:ea typeface="微软雅黑" panose="020B0503020204020204" pitchFamily="34" charset="-122"/>
              </a:endParaRPr>
            </a:p>
            <a:p>
              <a:pPr algn="ctr"/>
              <a:r>
                <a:rPr lang="zh-CN" altLang="en-US" sz="1200" b="1" dirty="0">
                  <a:latin typeface="微软雅黑" panose="020B0503020204020204" pitchFamily="34" charset="-122"/>
                  <a:ea typeface="微软雅黑" panose="020B0503020204020204" pitchFamily="34" charset="-122"/>
                </a:rPr>
                <a:t>数据</a:t>
              </a:r>
              <a:endParaRPr lang="zh-CN" altLang="en-US" sz="1200" b="1" dirty="0">
                <a:latin typeface="微软雅黑" panose="020B0503020204020204" pitchFamily="34" charset="-122"/>
                <a:ea typeface="微软雅黑" panose="020B0503020204020204" pitchFamily="34" charset="-122"/>
              </a:endParaRPr>
            </a:p>
          </p:txBody>
        </p:sp>
        <p:cxnSp>
          <p:nvCxnSpPr>
            <p:cNvPr id="128" name="直接箭头连接符 127"/>
            <p:cNvCxnSpPr/>
            <p:nvPr/>
          </p:nvCxnSpPr>
          <p:spPr>
            <a:xfrm>
              <a:off x="4360230" y="3402788"/>
              <a:ext cx="0" cy="956285"/>
            </a:xfrm>
            <a:prstGeom prst="straightConnector1">
              <a:avLst/>
            </a:prstGeom>
            <a:noFill/>
            <a:ln w="19050" cap="flat" cmpd="sng" algn="ctr">
              <a:solidFill>
                <a:schemeClr val="bg1">
                  <a:lumMod val="50000"/>
                </a:schemeClr>
              </a:solidFill>
              <a:prstDash val="solid"/>
              <a:miter lim="800000"/>
              <a:headEnd type="triangle" w="med" len="med"/>
              <a:tailEnd type="none" w="med" len="med"/>
            </a:ln>
            <a:effectLst/>
          </p:spPr>
        </p:cxnSp>
        <p:sp>
          <p:nvSpPr>
            <p:cNvPr id="129" name="文本框 128"/>
            <p:cNvSpPr txBox="1"/>
            <p:nvPr/>
          </p:nvSpPr>
          <p:spPr>
            <a:xfrm>
              <a:off x="4124254" y="3665498"/>
              <a:ext cx="492443" cy="461665"/>
            </a:xfrm>
            <a:prstGeom prst="rect">
              <a:avLst/>
            </a:prstGeom>
            <a:solidFill>
              <a:schemeClr val="bg1"/>
            </a:solidFill>
          </p:spPr>
          <p:txBody>
            <a:bodyPr wrap="none" rtlCol="0">
              <a:spAutoFit/>
            </a:bodyPr>
            <a:lstStyle/>
            <a:p>
              <a:pPr algn="ctr"/>
              <a:r>
                <a:rPr lang="zh-CN" altLang="en-US" sz="1200" b="1" dirty="0">
                  <a:latin typeface="微软雅黑" panose="020B0503020204020204" pitchFamily="34" charset="-122"/>
                  <a:ea typeface="微软雅黑" panose="020B0503020204020204" pitchFamily="34" charset="-122"/>
                </a:rPr>
                <a:t>性能</a:t>
              </a:r>
              <a:endParaRPr lang="en-US" altLang="zh-CN" sz="1200" b="1" dirty="0">
                <a:latin typeface="微软雅黑" panose="020B0503020204020204" pitchFamily="34" charset="-122"/>
                <a:ea typeface="微软雅黑" panose="020B0503020204020204" pitchFamily="34" charset="-122"/>
              </a:endParaRPr>
            </a:p>
            <a:p>
              <a:pPr algn="ctr"/>
              <a:r>
                <a:rPr lang="zh-CN" altLang="en-US" sz="1200" b="1" dirty="0">
                  <a:latin typeface="微软雅黑" panose="020B0503020204020204" pitchFamily="34" charset="-122"/>
                  <a:ea typeface="微软雅黑" panose="020B0503020204020204" pitchFamily="34" charset="-122"/>
                </a:rPr>
                <a:t>数据</a:t>
              </a:r>
              <a:endParaRPr lang="zh-CN" altLang="en-US" sz="1200" b="1" dirty="0">
                <a:latin typeface="微软雅黑" panose="020B0503020204020204" pitchFamily="34" charset="-122"/>
                <a:ea typeface="微软雅黑" panose="020B0503020204020204" pitchFamily="34" charset="-122"/>
              </a:endParaRPr>
            </a:p>
          </p:txBody>
        </p:sp>
        <p:cxnSp>
          <p:nvCxnSpPr>
            <p:cNvPr id="130" name="直接箭头连接符 129"/>
            <p:cNvCxnSpPr/>
            <p:nvPr/>
          </p:nvCxnSpPr>
          <p:spPr>
            <a:xfrm>
              <a:off x="5415342" y="3402788"/>
              <a:ext cx="0" cy="956285"/>
            </a:xfrm>
            <a:prstGeom prst="straightConnector1">
              <a:avLst/>
            </a:prstGeom>
            <a:noFill/>
            <a:ln w="19050" cap="flat" cmpd="sng" algn="ctr">
              <a:solidFill>
                <a:schemeClr val="bg1">
                  <a:lumMod val="50000"/>
                </a:schemeClr>
              </a:solidFill>
              <a:prstDash val="solid"/>
              <a:miter lim="800000"/>
              <a:headEnd type="triangle" w="med" len="med"/>
              <a:tailEnd type="none" w="med" len="med"/>
            </a:ln>
            <a:effectLst/>
          </p:spPr>
        </p:cxnSp>
        <p:sp>
          <p:nvSpPr>
            <p:cNvPr id="131" name="文本框 130"/>
            <p:cNvSpPr txBox="1"/>
            <p:nvPr/>
          </p:nvSpPr>
          <p:spPr>
            <a:xfrm>
              <a:off x="5179372" y="3655246"/>
              <a:ext cx="492443" cy="461665"/>
            </a:xfrm>
            <a:prstGeom prst="rect">
              <a:avLst/>
            </a:prstGeom>
            <a:solidFill>
              <a:schemeClr val="bg1"/>
            </a:solidFill>
          </p:spPr>
          <p:txBody>
            <a:bodyPr wrap="none" rtlCol="0">
              <a:spAutoFit/>
            </a:bodyPr>
            <a:lstStyle/>
            <a:p>
              <a:pPr algn="ctr"/>
              <a:r>
                <a:rPr lang="zh-CN" altLang="en-US" sz="1200" b="1" dirty="0">
                  <a:latin typeface="微软雅黑" panose="020B0503020204020204" pitchFamily="34" charset="-122"/>
                  <a:ea typeface="微软雅黑" panose="020B0503020204020204" pitchFamily="34" charset="-122"/>
                </a:rPr>
                <a:t>告警</a:t>
              </a:r>
              <a:endParaRPr lang="en-US" altLang="zh-CN" sz="1200" b="1" dirty="0">
                <a:latin typeface="微软雅黑" panose="020B0503020204020204" pitchFamily="34" charset="-122"/>
                <a:ea typeface="微软雅黑" panose="020B0503020204020204" pitchFamily="34" charset="-122"/>
              </a:endParaRPr>
            </a:p>
            <a:p>
              <a:pPr algn="ctr"/>
              <a:r>
                <a:rPr lang="zh-CN" altLang="en-US" sz="1200" b="1" dirty="0">
                  <a:latin typeface="微软雅黑" panose="020B0503020204020204" pitchFamily="34" charset="-122"/>
                  <a:ea typeface="微软雅黑" panose="020B0503020204020204" pitchFamily="34" charset="-122"/>
                </a:rPr>
                <a:t>信息</a:t>
              </a:r>
              <a:endParaRPr lang="zh-CN" altLang="en-US" sz="1200" b="1" dirty="0">
                <a:latin typeface="微软雅黑" panose="020B0503020204020204" pitchFamily="34" charset="-122"/>
                <a:ea typeface="微软雅黑" panose="020B0503020204020204" pitchFamily="34" charset="-122"/>
              </a:endParaRPr>
            </a:p>
          </p:txBody>
        </p:sp>
        <p:cxnSp>
          <p:nvCxnSpPr>
            <p:cNvPr id="132" name="直接箭头连接符 131"/>
            <p:cNvCxnSpPr/>
            <p:nvPr/>
          </p:nvCxnSpPr>
          <p:spPr>
            <a:xfrm>
              <a:off x="6538148" y="3402788"/>
              <a:ext cx="0" cy="956285"/>
            </a:xfrm>
            <a:prstGeom prst="straightConnector1">
              <a:avLst/>
            </a:prstGeom>
            <a:noFill/>
            <a:ln w="19050" cap="flat" cmpd="sng" algn="ctr">
              <a:solidFill>
                <a:schemeClr val="bg1">
                  <a:lumMod val="50000"/>
                </a:schemeClr>
              </a:solidFill>
              <a:prstDash val="solid"/>
              <a:miter lim="800000"/>
              <a:headEnd type="triangle" w="med" len="med"/>
              <a:tailEnd type="none" w="med" len="med"/>
            </a:ln>
            <a:effectLst/>
          </p:spPr>
        </p:cxnSp>
        <p:sp>
          <p:nvSpPr>
            <p:cNvPr id="133" name="文本框 132"/>
            <p:cNvSpPr txBox="1"/>
            <p:nvPr/>
          </p:nvSpPr>
          <p:spPr>
            <a:xfrm>
              <a:off x="6302180" y="3659443"/>
              <a:ext cx="492443" cy="461665"/>
            </a:xfrm>
            <a:prstGeom prst="rect">
              <a:avLst/>
            </a:prstGeom>
            <a:solidFill>
              <a:schemeClr val="bg1"/>
            </a:solidFill>
          </p:spPr>
          <p:txBody>
            <a:bodyPr wrap="none" rtlCol="0">
              <a:spAutoFit/>
            </a:bodyPr>
            <a:lstStyle/>
            <a:p>
              <a:pPr algn="ctr"/>
              <a:r>
                <a:rPr lang="zh-CN" altLang="en-US" sz="1200" b="1" dirty="0">
                  <a:latin typeface="微软雅黑" panose="020B0503020204020204" pitchFamily="34" charset="-122"/>
                  <a:ea typeface="微软雅黑" panose="020B0503020204020204" pitchFamily="34" charset="-122"/>
                </a:rPr>
                <a:t>日志</a:t>
              </a:r>
              <a:endParaRPr lang="en-US" altLang="zh-CN" sz="1200" b="1" dirty="0">
                <a:latin typeface="微软雅黑" panose="020B0503020204020204" pitchFamily="34" charset="-122"/>
                <a:ea typeface="微软雅黑" panose="020B0503020204020204" pitchFamily="34" charset="-122"/>
              </a:endParaRPr>
            </a:p>
            <a:p>
              <a:pPr algn="ctr"/>
              <a:r>
                <a:rPr lang="zh-CN" altLang="en-US" sz="1200" b="1" dirty="0">
                  <a:latin typeface="微软雅黑" panose="020B0503020204020204" pitchFamily="34" charset="-122"/>
                  <a:ea typeface="微软雅黑" panose="020B0503020204020204" pitchFamily="34" charset="-122"/>
                </a:rPr>
                <a:t>数据</a:t>
              </a:r>
              <a:endParaRPr lang="zh-CN" altLang="en-US" sz="1200" b="1" dirty="0">
                <a:latin typeface="微软雅黑" panose="020B0503020204020204" pitchFamily="34" charset="-122"/>
                <a:ea typeface="微软雅黑" panose="020B0503020204020204" pitchFamily="34" charset="-122"/>
              </a:endParaRPr>
            </a:p>
          </p:txBody>
        </p:sp>
      </p:grpSp>
      <p:sp>
        <p:nvSpPr>
          <p:cNvPr id="139" name="矩形 138"/>
          <p:cNvSpPr/>
          <p:nvPr/>
        </p:nvSpPr>
        <p:spPr>
          <a:xfrm>
            <a:off x="711560" y="5719861"/>
            <a:ext cx="6444340" cy="657103"/>
          </a:xfrm>
          <a:prstGeom prst="rect">
            <a:avLst/>
          </a:prstGeom>
        </p:spPr>
        <p:txBody>
          <a:bodyPr wrap="square">
            <a:spAutoFit/>
          </a:bodyPr>
          <a:lstStyle/>
          <a:p>
            <a:pPr marL="285750" indent="-285750">
              <a:lnSpc>
                <a:spcPct val="150000"/>
              </a:lnSpc>
              <a:buFont typeface="Wingdings" panose="05000000000000000000" pitchFamily="2" charset="2"/>
              <a:buChar char="ü"/>
            </a:pPr>
            <a:r>
              <a:rPr lang="zh-CN" altLang="en-US" sz="1300" i="1" dirty="0">
                <a:latin typeface="微软雅黑" panose="020B0503020204020204" pitchFamily="34" charset="-122"/>
                <a:ea typeface="微软雅黑" panose="020B0503020204020204" pitchFamily="34" charset="-122"/>
              </a:rPr>
              <a:t> 资源方面：可实现网络资源的全面管控及信息联动；</a:t>
            </a:r>
            <a:endParaRPr lang="zh-CN" altLang="en-US" sz="1300" i="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300" i="1" dirty="0">
                <a:latin typeface="微软雅黑" panose="020B0503020204020204" pitchFamily="34" charset="-122"/>
                <a:ea typeface="微软雅黑" panose="020B0503020204020204" pitchFamily="34" charset="-122"/>
              </a:rPr>
              <a:t> 监控方面：汇聚各种网络设备的告警和性能数据。</a:t>
            </a:r>
            <a:endParaRPr lang="zh-CN" altLang="en-US" sz="1300" i="1" dirty="0">
              <a:latin typeface="微软雅黑" panose="020B0503020204020204" pitchFamily="34" charset="-122"/>
              <a:ea typeface="微软雅黑" panose="020B0503020204020204" pitchFamily="34" charset="-122"/>
            </a:endParaRPr>
          </a:p>
        </p:txBody>
      </p:sp>
      <p:sp>
        <p:nvSpPr>
          <p:cNvPr id="141" name="矩形 140"/>
          <p:cNvSpPr/>
          <p:nvPr/>
        </p:nvSpPr>
        <p:spPr>
          <a:xfrm>
            <a:off x="716006" y="975664"/>
            <a:ext cx="10375015" cy="365356"/>
          </a:xfrm>
          <a:prstGeom prst="rect">
            <a:avLst/>
          </a:prstGeom>
        </p:spPr>
        <p:txBody>
          <a:bodyPr wrap="square">
            <a:spAutoFit/>
          </a:bodyPr>
          <a:lstStyle/>
          <a:p>
            <a:pPr>
              <a:lnSpc>
                <a:spcPct val="140000"/>
              </a:lnSpc>
            </a:pPr>
            <a:r>
              <a:rPr lang="zh-CN" altLang="en-US" sz="1400" dirty="0">
                <a:solidFill>
                  <a:prstClr val="black"/>
                </a:solidFill>
                <a:latin typeface="微软雅黑" panose="020B0503020204020204" pitchFamily="34" charset="-122"/>
                <a:ea typeface="微软雅黑" panose="020B0503020204020204" pitchFamily="34" charset="-122"/>
              </a:rPr>
              <a:t>将</a:t>
            </a:r>
            <a:r>
              <a:rPr lang="en-US" altLang="zh-CN" sz="1400" dirty="0">
                <a:solidFill>
                  <a:prstClr val="black"/>
                </a:solidFill>
                <a:latin typeface="微软雅黑" panose="020B0503020204020204" pitchFamily="34" charset="-122"/>
                <a:ea typeface="微软雅黑" panose="020B0503020204020204" pitchFamily="34" charset="-122"/>
              </a:rPr>
              <a:t>mx</a:t>
            </a:r>
            <a:r>
              <a:rPr lang="zh-CN" altLang="en-US" sz="1400" dirty="0">
                <a:solidFill>
                  <a:prstClr val="black"/>
                </a:solidFill>
                <a:latin typeface="微软雅黑" panose="020B0503020204020204" pitchFamily="34" charset="-122"/>
                <a:ea typeface="微软雅黑" panose="020B0503020204020204" pitchFamily="34" charset="-122"/>
              </a:rPr>
              <a:t>区网络资源进行统一、规范的管控，实现对网络资源的全面监控，确保</a:t>
            </a:r>
            <a:r>
              <a:rPr lang="en-US" altLang="zh-CN" sz="1400" dirty="0">
                <a:solidFill>
                  <a:prstClr val="black"/>
                </a:solidFill>
                <a:latin typeface="微软雅黑" panose="020B0503020204020204" pitchFamily="34" charset="-122"/>
                <a:ea typeface="微软雅黑" panose="020B0503020204020204" pitchFamily="34" charset="-122"/>
              </a:rPr>
              <a:t>mx</a:t>
            </a:r>
            <a:r>
              <a:rPr lang="zh-CN" altLang="en-US" sz="1400" dirty="0">
                <a:solidFill>
                  <a:prstClr val="black"/>
                </a:solidFill>
                <a:latin typeface="微软雅黑" panose="020B0503020204020204" pitchFamily="34" charset="-122"/>
                <a:ea typeface="微软雅黑" panose="020B0503020204020204" pitchFamily="34" charset="-122"/>
              </a:rPr>
              <a:t>区网络的运行稳定。</a:t>
            </a:r>
            <a:endParaRPr lang="zh-CN" altLang="en-US" sz="1400" dirty="0"/>
          </a:p>
        </p:txBody>
      </p:sp>
      <p:pic>
        <p:nvPicPr>
          <p:cNvPr id="4" name="图片 3"/>
          <p:cNvPicPr>
            <a:picLocks noChangeAspect="1"/>
          </p:cNvPicPr>
          <p:nvPr/>
        </p:nvPicPr>
        <p:blipFill>
          <a:blip r:embed="rId1"/>
          <a:stretch>
            <a:fillRect/>
          </a:stretch>
        </p:blipFill>
        <p:spPr>
          <a:xfrm>
            <a:off x="7496600" y="1588058"/>
            <a:ext cx="3932261" cy="436511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1227" y="313195"/>
            <a:ext cx="11154168" cy="418485"/>
          </a:xfrm>
        </p:spPr>
        <p:txBody>
          <a:bodyPr/>
          <a:lstStyle/>
          <a:p>
            <a:r>
              <a:rPr lang="zh-CN" altLang="en-US" dirty="0"/>
              <a:t>智能监控</a:t>
            </a:r>
            <a:r>
              <a:rPr lang="en-US" altLang="zh-CN" dirty="0"/>
              <a:t>-</a:t>
            </a:r>
            <a:r>
              <a:rPr lang="zh-CN" altLang="en-US" dirty="0"/>
              <a:t>自主监控</a:t>
            </a:r>
            <a:r>
              <a:rPr lang="en-US" altLang="zh-CN" dirty="0"/>
              <a:t>·</a:t>
            </a:r>
            <a:r>
              <a:rPr lang="zh-CN" altLang="en-US" dirty="0"/>
              <a:t>主动巡检、探测网络状态，及时发现风险、保障网络的可用性</a:t>
            </a:r>
            <a:endParaRPr lang="zh-CN" altLang="en-US" dirty="0"/>
          </a:p>
        </p:txBody>
      </p:sp>
      <p:sp>
        <p:nvSpPr>
          <p:cNvPr id="75" name="矩形 74"/>
          <p:cNvSpPr/>
          <p:nvPr/>
        </p:nvSpPr>
        <p:spPr>
          <a:xfrm>
            <a:off x="452288" y="900324"/>
            <a:ext cx="11233942" cy="662874"/>
          </a:xfrm>
          <a:prstGeom prst="rect">
            <a:avLst/>
          </a:prstGeom>
        </p:spPr>
        <p:txBody>
          <a:bodyPr wrap="square">
            <a:spAutoFit/>
          </a:bodyPr>
          <a:lstStyle/>
          <a:p>
            <a:pPr>
              <a:lnSpc>
                <a:spcPct val="140000"/>
              </a:lnSpc>
            </a:pPr>
            <a:r>
              <a:rPr lang="zh-CN" altLang="en-US" sz="1400" dirty="0">
                <a:solidFill>
                  <a:prstClr val="black"/>
                </a:solidFill>
                <a:latin typeface="微软雅黑" panose="020B0503020204020204" pitchFamily="34" charset="-122"/>
                <a:ea typeface="微软雅黑" panose="020B0503020204020204" pitchFamily="34" charset="-122"/>
                <a:sym typeface="+mn-lt"/>
              </a:rPr>
              <a:t>可以利用自动化测试脚本，命令执行，模拟操作等方式，主动对网络各项资源的运行状况进检测，主动发现存在的故障与潜在风险，改变被动等待故障发生的监控运维工作模式，保证网络的可用性。</a:t>
            </a:r>
            <a:endParaRPr lang="zh-CN" altLang="en-US" sz="1400" dirty="0">
              <a:solidFill>
                <a:prstClr val="black"/>
              </a:solidFill>
              <a:latin typeface="微软雅黑" panose="020B0503020204020204" pitchFamily="34" charset="-122"/>
              <a:ea typeface="微软雅黑" panose="020B0503020204020204" pitchFamily="34" charset="-122"/>
              <a:sym typeface="+mn-lt"/>
            </a:endParaRPr>
          </a:p>
        </p:txBody>
      </p:sp>
      <p:sp>
        <p:nvSpPr>
          <p:cNvPr id="76" name="文本框 75"/>
          <p:cNvSpPr txBox="1"/>
          <p:nvPr/>
        </p:nvSpPr>
        <p:spPr>
          <a:xfrm>
            <a:off x="4004153" y="6389634"/>
            <a:ext cx="5602816" cy="341632"/>
          </a:xfrm>
          <a:prstGeom prst="rect">
            <a:avLst/>
          </a:prstGeom>
          <a:noFill/>
        </p:spPr>
        <p:txBody>
          <a:bodyPr wrap="none" rtlCol="0">
            <a:spAutoFit/>
          </a:bodyPr>
          <a:lstStyle/>
          <a:p>
            <a:pPr algn="ctr" defTabSz="1097280"/>
            <a:r>
              <a:rPr kumimoji="1" lang="zh-CN" altLang="en-US" sz="1620" b="1" dirty="0">
                <a:solidFill>
                  <a:srgbClr val="000000"/>
                </a:solidFill>
                <a:latin typeface="Arial" panose="020B0604020202020204"/>
                <a:ea typeface="微软雅黑" panose="020B0503020204020204" pitchFamily="34" charset="-122"/>
              </a:rPr>
              <a:t>设备故障的主动探测、网络健康自动</a:t>
            </a:r>
            <a:r>
              <a:rPr kumimoji="1" lang="zh-CN" altLang="en-US" sz="1620" b="1" dirty="0">
                <a:solidFill>
                  <a:srgbClr val="000000"/>
                </a:solidFill>
                <a:latin typeface="宋体" panose="02010600030101010101" pitchFamily="2" charset="-122"/>
                <a:ea typeface="微软雅黑" panose="020B0503020204020204" pitchFamily="34" charset="-122"/>
              </a:rPr>
              <a:t>巡检、网络可用性保障</a:t>
            </a:r>
            <a:endParaRPr kumimoji="1" lang="zh-CN" altLang="en-US" sz="1620" b="1" dirty="0">
              <a:solidFill>
                <a:srgbClr val="000000"/>
              </a:solidFill>
              <a:latin typeface="宋体" panose="02010600030101010101" pitchFamily="2" charset="-122"/>
              <a:ea typeface="微软雅黑" panose="020B0503020204020204" pitchFamily="34" charset="-122"/>
            </a:endParaRPr>
          </a:p>
        </p:txBody>
      </p:sp>
      <p:grpSp>
        <p:nvGrpSpPr>
          <p:cNvPr id="3" name="组合 2"/>
          <p:cNvGrpSpPr/>
          <p:nvPr/>
        </p:nvGrpSpPr>
        <p:grpSpPr>
          <a:xfrm>
            <a:off x="1073042" y="1729460"/>
            <a:ext cx="9805154" cy="4594069"/>
            <a:chOff x="711305" y="1729460"/>
            <a:chExt cx="9805154" cy="4594069"/>
          </a:xfrm>
        </p:grpSpPr>
        <p:sp>
          <p:nvSpPr>
            <p:cNvPr id="77" name="文本框 76"/>
            <p:cNvSpPr txBox="1"/>
            <p:nvPr/>
          </p:nvSpPr>
          <p:spPr>
            <a:xfrm>
              <a:off x="4336390" y="2781160"/>
              <a:ext cx="1455823" cy="313932"/>
            </a:xfrm>
            <a:prstGeom prst="rect">
              <a:avLst/>
            </a:prstGeom>
            <a:noFill/>
          </p:spPr>
          <p:txBody>
            <a:bodyPr wrap="square" rtlCol="0">
              <a:spAutoFit/>
            </a:bodyPr>
            <a:lstStyle/>
            <a:p>
              <a:pPr defTabSz="1097280"/>
              <a:r>
                <a:rPr lang="zh-CN" altLang="en-US" sz="1440" i="1" dirty="0">
                  <a:solidFill>
                    <a:srgbClr val="D94E59"/>
                  </a:solidFill>
                  <a:latin typeface="微软雅黑" panose="020B0503020204020204" pitchFamily="34" charset="-122"/>
                  <a:ea typeface="微软雅黑" panose="020B0503020204020204" pitchFamily="34" charset="-122"/>
                </a:rPr>
                <a:t>业务可用测试</a:t>
              </a:r>
              <a:endParaRPr lang="zh-CN" altLang="en-US" sz="1440" i="1" dirty="0">
                <a:solidFill>
                  <a:srgbClr val="D94E59"/>
                </a:solidFill>
                <a:latin typeface="微软雅黑" panose="020B0503020204020204" pitchFamily="34" charset="-122"/>
                <a:ea typeface="微软雅黑" panose="020B0503020204020204" pitchFamily="34" charset="-122"/>
              </a:endParaRPr>
            </a:p>
          </p:txBody>
        </p:sp>
        <p:pic>
          <p:nvPicPr>
            <p:cNvPr id="184" name="图片 183"/>
            <p:cNvPicPr>
              <a:picLocks noChangeAspect="1"/>
            </p:cNvPicPr>
            <p:nvPr/>
          </p:nvPicPr>
          <p:blipFill>
            <a:blip r:embed="rId1"/>
            <a:stretch>
              <a:fillRect/>
            </a:stretch>
          </p:blipFill>
          <p:spPr>
            <a:xfrm>
              <a:off x="3171796" y="6153194"/>
              <a:ext cx="6531139" cy="170335"/>
            </a:xfrm>
            <a:prstGeom prst="rect">
              <a:avLst/>
            </a:prstGeom>
          </p:spPr>
        </p:pic>
        <p:grpSp>
          <p:nvGrpSpPr>
            <p:cNvPr id="185" name="组合 184"/>
            <p:cNvGrpSpPr/>
            <p:nvPr/>
          </p:nvGrpSpPr>
          <p:grpSpPr>
            <a:xfrm>
              <a:off x="5724504" y="4071115"/>
              <a:ext cx="1260261" cy="816353"/>
              <a:chOff x="2448783" y="2193961"/>
              <a:chExt cx="1604985" cy="1029770"/>
            </a:xfrm>
          </p:grpSpPr>
          <p:pic>
            <p:nvPicPr>
              <p:cNvPr id="186" name="图片 185"/>
              <p:cNvPicPr>
                <a:picLocks noChangeAspect="1"/>
              </p:cNvPicPr>
              <p:nvPr/>
            </p:nvPicPr>
            <p:blipFill>
              <a:blip r:embed="rId2"/>
              <a:stretch>
                <a:fillRect/>
              </a:stretch>
            </p:blipFill>
            <p:spPr>
              <a:xfrm>
                <a:off x="2954894" y="2193961"/>
                <a:ext cx="655334" cy="585829"/>
              </a:xfrm>
              <a:prstGeom prst="rect">
                <a:avLst/>
              </a:prstGeom>
            </p:spPr>
          </p:pic>
          <p:sp>
            <p:nvSpPr>
              <p:cNvPr id="187" name="文本框 3"/>
              <p:cNvSpPr txBox="1"/>
              <p:nvPr/>
            </p:nvSpPr>
            <p:spPr>
              <a:xfrm>
                <a:off x="2448783" y="2822955"/>
                <a:ext cx="1604985" cy="4007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97280">
                  <a:lnSpc>
                    <a:spcPct val="120000"/>
                  </a:lnSpc>
                  <a:buClr>
                    <a:srgbClr val="0071C5"/>
                  </a:buClr>
                </a:pPr>
                <a:r>
                  <a:rPr lang="zh-CN" altLang="en-US" sz="1335" dirty="0">
                    <a:solidFill>
                      <a:srgbClr val="E7E6E6">
                        <a:lumMod val="10000"/>
                      </a:srgbClr>
                    </a:solidFill>
                    <a:latin typeface="微软雅黑" panose="020B0503020204020204" pitchFamily="34" charset="-122"/>
                    <a:ea typeface="微软雅黑" panose="020B0503020204020204" pitchFamily="34" charset="-122"/>
                  </a:rPr>
                  <a:t>发现问题</a:t>
                </a:r>
                <a:endParaRPr lang="zh-CN" altLang="en-US" sz="1335" dirty="0">
                  <a:solidFill>
                    <a:srgbClr val="E7E6E6">
                      <a:lumMod val="10000"/>
                    </a:srgbClr>
                  </a:solidFill>
                  <a:latin typeface="微软雅黑" panose="020B0503020204020204" pitchFamily="34" charset="-122"/>
                  <a:ea typeface="微软雅黑" panose="020B0503020204020204" pitchFamily="34" charset="-122"/>
                </a:endParaRPr>
              </a:p>
            </p:txBody>
          </p:sp>
        </p:grpSp>
        <p:grpSp>
          <p:nvGrpSpPr>
            <p:cNvPr id="188" name="组合 187"/>
            <p:cNvGrpSpPr/>
            <p:nvPr/>
          </p:nvGrpSpPr>
          <p:grpSpPr>
            <a:xfrm>
              <a:off x="5747433" y="2939593"/>
              <a:ext cx="1260261" cy="795306"/>
              <a:chOff x="5966429" y="2400091"/>
              <a:chExt cx="1604985" cy="1003221"/>
            </a:xfrm>
          </p:grpSpPr>
          <p:pic>
            <p:nvPicPr>
              <p:cNvPr id="189" name="图片 188"/>
              <p:cNvPicPr>
                <a:picLocks noChangeAspect="1"/>
              </p:cNvPicPr>
              <p:nvPr/>
            </p:nvPicPr>
            <p:blipFill>
              <a:blip r:embed="rId3"/>
              <a:stretch>
                <a:fillRect/>
              </a:stretch>
            </p:blipFill>
            <p:spPr>
              <a:xfrm>
                <a:off x="6538239" y="2400091"/>
                <a:ext cx="588145" cy="588145"/>
              </a:xfrm>
              <a:prstGeom prst="rect">
                <a:avLst/>
              </a:prstGeom>
            </p:spPr>
          </p:pic>
          <p:sp>
            <p:nvSpPr>
              <p:cNvPr id="190" name="文本框 3"/>
              <p:cNvSpPr txBox="1"/>
              <p:nvPr/>
            </p:nvSpPr>
            <p:spPr>
              <a:xfrm>
                <a:off x="5966429" y="3002536"/>
                <a:ext cx="1604985" cy="4007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97280">
                  <a:lnSpc>
                    <a:spcPct val="120000"/>
                  </a:lnSpc>
                  <a:buClr>
                    <a:srgbClr val="0071C5"/>
                  </a:buClr>
                </a:pPr>
                <a:r>
                  <a:rPr lang="zh-CN" altLang="en-US" sz="1335" b="1" dirty="0">
                    <a:solidFill>
                      <a:srgbClr val="E7E6E6">
                        <a:lumMod val="10000"/>
                      </a:srgbClr>
                    </a:solidFill>
                    <a:latin typeface="微软雅黑" panose="020B0503020204020204" pitchFamily="34" charset="-122"/>
                    <a:ea typeface="微软雅黑" panose="020B0503020204020204" pitchFamily="34" charset="-122"/>
                  </a:rPr>
                  <a:t>主动巡检</a:t>
                </a:r>
                <a:endParaRPr lang="zh-CN" altLang="en-US" sz="1335" b="1" dirty="0">
                  <a:solidFill>
                    <a:srgbClr val="E7E6E6">
                      <a:lumMod val="10000"/>
                    </a:srgbClr>
                  </a:solidFill>
                  <a:latin typeface="微软雅黑" panose="020B0503020204020204" pitchFamily="34" charset="-122"/>
                  <a:ea typeface="微软雅黑" panose="020B0503020204020204" pitchFamily="34" charset="-122"/>
                </a:endParaRPr>
              </a:p>
            </p:txBody>
          </p:sp>
        </p:grpSp>
        <p:grpSp>
          <p:nvGrpSpPr>
            <p:cNvPr id="191" name="组合 190"/>
            <p:cNvGrpSpPr/>
            <p:nvPr/>
          </p:nvGrpSpPr>
          <p:grpSpPr>
            <a:xfrm>
              <a:off x="7367533" y="5277759"/>
              <a:ext cx="1260261" cy="805532"/>
              <a:chOff x="1348105" y="2155305"/>
              <a:chExt cx="1604985" cy="1016121"/>
            </a:xfrm>
          </p:grpSpPr>
          <p:sp>
            <p:nvSpPr>
              <p:cNvPr id="192" name="文本框 3"/>
              <p:cNvSpPr txBox="1"/>
              <p:nvPr/>
            </p:nvSpPr>
            <p:spPr>
              <a:xfrm>
                <a:off x="1348105" y="2770650"/>
                <a:ext cx="1604985" cy="4007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97280">
                  <a:lnSpc>
                    <a:spcPct val="120000"/>
                  </a:lnSpc>
                  <a:buClr>
                    <a:srgbClr val="0071C5"/>
                  </a:buClr>
                </a:pPr>
                <a:r>
                  <a:rPr lang="zh-CN" altLang="en-US" sz="1335" dirty="0">
                    <a:solidFill>
                      <a:srgbClr val="E7E6E6">
                        <a:lumMod val="10000"/>
                      </a:srgbClr>
                    </a:solidFill>
                    <a:latin typeface="微软雅黑" panose="020B0503020204020204" pitchFamily="34" charset="-122"/>
                    <a:ea typeface="微软雅黑" panose="020B0503020204020204" pitchFamily="34" charset="-122"/>
                  </a:rPr>
                  <a:t>快速修复</a:t>
                </a:r>
                <a:endParaRPr lang="zh-CN" altLang="en-US" sz="1335" dirty="0">
                  <a:solidFill>
                    <a:srgbClr val="E7E6E6">
                      <a:lumMod val="10000"/>
                    </a:srgbClr>
                  </a:solidFill>
                  <a:latin typeface="微软雅黑" panose="020B0503020204020204" pitchFamily="34" charset="-122"/>
                  <a:ea typeface="微软雅黑" panose="020B0503020204020204" pitchFamily="34" charset="-122"/>
                </a:endParaRPr>
              </a:p>
            </p:txBody>
          </p:sp>
          <p:pic>
            <p:nvPicPr>
              <p:cNvPr id="193" name="图片 192"/>
              <p:cNvPicPr>
                <a:picLocks noChangeAspect="1"/>
              </p:cNvPicPr>
              <p:nvPr/>
            </p:nvPicPr>
            <p:blipFill>
              <a:blip r:embed="rId4"/>
              <a:stretch>
                <a:fillRect/>
              </a:stretch>
            </p:blipFill>
            <p:spPr>
              <a:xfrm>
                <a:off x="1798320" y="2155305"/>
                <a:ext cx="655320" cy="619760"/>
              </a:xfrm>
              <a:prstGeom prst="rect">
                <a:avLst/>
              </a:prstGeom>
            </p:spPr>
          </p:pic>
        </p:grpSp>
        <p:grpSp>
          <p:nvGrpSpPr>
            <p:cNvPr id="194" name="组合 193"/>
            <p:cNvGrpSpPr/>
            <p:nvPr/>
          </p:nvGrpSpPr>
          <p:grpSpPr>
            <a:xfrm>
              <a:off x="2725916" y="5270329"/>
              <a:ext cx="1260495" cy="816443"/>
              <a:chOff x="10366197" y="2698104"/>
              <a:chExt cx="1605280" cy="1029884"/>
            </a:xfrm>
          </p:grpSpPr>
          <p:sp>
            <p:nvSpPr>
              <p:cNvPr id="195" name="文本框 3"/>
              <p:cNvSpPr txBox="1"/>
              <p:nvPr/>
            </p:nvSpPr>
            <p:spPr>
              <a:xfrm>
                <a:off x="10366197" y="3327212"/>
                <a:ext cx="1605280" cy="4007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97280">
                  <a:lnSpc>
                    <a:spcPct val="120000"/>
                  </a:lnSpc>
                  <a:buClr>
                    <a:srgbClr val="0071C5"/>
                  </a:buClr>
                </a:pPr>
                <a:r>
                  <a:rPr lang="zh-CN" altLang="en-US" sz="1335" dirty="0">
                    <a:solidFill>
                      <a:srgbClr val="E7E6E6">
                        <a:lumMod val="10000"/>
                      </a:srgbClr>
                    </a:solidFill>
                    <a:latin typeface="微软雅黑" panose="020B0503020204020204" pitchFamily="34" charset="-122"/>
                    <a:ea typeface="微软雅黑" panose="020B0503020204020204" pitchFamily="34" charset="-122"/>
                  </a:rPr>
                  <a:t>告警通知</a:t>
                </a:r>
                <a:endParaRPr lang="zh-CN" altLang="en-US" sz="1335" dirty="0">
                  <a:solidFill>
                    <a:srgbClr val="E7E6E6">
                      <a:lumMod val="10000"/>
                    </a:srgbClr>
                  </a:solidFill>
                  <a:latin typeface="微软雅黑" panose="020B0503020204020204" pitchFamily="34" charset="-122"/>
                  <a:ea typeface="微软雅黑" panose="020B0503020204020204" pitchFamily="34" charset="-122"/>
                </a:endParaRPr>
              </a:p>
            </p:txBody>
          </p:sp>
          <p:pic>
            <p:nvPicPr>
              <p:cNvPr id="196" name="图片 195"/>
              <p:cNvPicPr>
                <a:picLocks noChangeAspect="1"/>
              </p:cNvPicPr>
              <p:nvPr/>
            </p:nvPicPr>
            <p:blipFill>
              <a:blip r:embed="rId5"/>
              <a:stretch>
                <a:fillRect/>
              </a:stretch>
            </p:blipFill>
            <p:spPr>
              <a:xfrm>
                <a:off x="10840715" y="2698104"/>
                <a:ext cx="672465" cy="632460"/>
              </a:xfrm>
              <a:prstGeom prst="rect">
                <a:avLst/>
              </a:prstGeom>
            </p:spPr>
          </p:pic>
        </p:grpSp>
        <p:grpSp>
          <p:nvGrpSpPr>
            <p:cNvPr id="197" name="组合 196"/>
            <p:cNvGrpSpPr/>
            <p:nvPr/>
          </p:nvGrpSpPr>
          <p:grpSpPr>
            <a:xfrm>
              <a:off x="5781891" y="5276269"/>
              <a:ext cx="1260495" cy="822861"/>
              <a:chOff x="4310926" y="2172040"/>
              <a:chExt cx="1605280" cy="1037982"/>
            </a:xfrm>
          </p:grpSpPr>
          <p:sp>
            <p:nvSpPr>
              <p:cNvPr id="198" name="文本框 3"/>
              <p:cNvSpPr txBox="1"/>
              <p:nvPr/>
            </p:nvSpPr>
            <p:spPr>
              <a:xfrm>
                <a:off x="4310926" y="2809246"/>
                <a:ext cx="1605280" cy="4007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97280">
                  <a:lnSpc>
                    <a:spcPct val="120000"/>
                  </a:lnSpc>
                  <a:buClr>
                    <a:srgbClr val="0071C5"/>
                  </a:buClr>
                </a:pPr>
                <a:r>
                  <a:rPr lang="zh-CN" altLang="en-US" sz="1335" dirty="0">
                    <a:solidFill>
                      <a:srgbClr val="E7E6E6">
                        <a:lumMod val="10000"/>
                      </a:srgbClr>
                    </a:solidFill>
                    <a:latin typeface="微软雅黑" panose="020B0503020204020204" pitchFamily="34" charset="-122"/>
                    <a:ea typeface="微软雅黑" panose="020B0503020204020204" pitchFamily="34" charset="-122"/>
                  </a:rPr>
                  <a:t>问题分析</a:t>
                </a:r>
                <a:endParaRPr lang="zh-CN" altLang="en-US" sz="1335" dirty="0">
                  <a:solidFill>
                    <a:srgbClr val="E7E6E6">
                      <a:lumMod val="10000"/>
                    </a:srgbClr>
                  </a:solidFill>
                  <a:latin typeface="微软雅黑" panose="020B0503020204020204" pitchFamily="34" charset="-122"/>
                  <a:ea typeface="微软雅黑" panose="020B0503020204020204" pitchFamily="34" charset="-122"/>
                </a:endParaRPr>
              </a:p>
            </p:txBody>
          </p:sp>
          <p:pic>
            <p:nvPicPr>
              <p:cNvPr id="199" name="图片 198"/>
              <p:cNvPicPr>
                <a:picLocks noChangeAspect="1"/>
              </p:cNvPicPr>
              <p:nvPr/>
            </p:nvPicPr>
            <p:blipFill>
              <a:blip r:embed="rId6"/>
              <a:stretch>
                <a:fillRect/>
              </a:stretch>
            </p:blipFill>
            <p:spPr>
              <a:xfrm>
                <a:off x="4799254" y="2172040"/>
                <a:ext cx="638592" cy="629598"/>
              </a:xfrm>
              <a:prstGeom prst="rect">
                <a:avLst/>
              </a:prstGeom>
            </p:spPr>
          </p:pic>
        </p:grpSp>
        <p:grpSp>
          <p:nvGrpSpPr>
            <p:cNvPr id="200" name="组合 199"/>
            <p:cNvGrpSpPr/>
            <p:nvPr/>
          </p:nvGrpSpPr>
          <p:grpSpPr>
            <a:xfrm>
              <a:off x="4318188" y="5241692"/>
              <a:ext cx="1260261" cy="869651"/>
              <a:chOff x="4275433" y="2162527"/>
              <a:chExt cx="1604985" cy="1097001"/>
            </a:xfrm>
          </p:grpSpPr>
          <p:pic>
            <p:nvPicPr>
              <p:cNvPr id="201" name="图片 2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6690" y="2162527"/>
                <a:ext cx="707996" cy="707996"/>
              </a:xfrm>
              <a:prstGeom prst="rect">
                <a:avLst/>
              </a:prstGeom>
            </p:spPr>
          </p:pic>
          <p:sp>
            <p:nvSpPr>
              <p:cNvPr id="202" name="文本框 3"/>
              <p:cNvSpPr txBox="1"/>
              <p:nvPr/>
            </p:nvSpPr>
            <p:spPr>
              <a:xfrm>
                <a:off x="4275433" y="2858752"/>
                <a:ext cx="1604985" cy="4007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97280">
                  <a:lnSpc>
                    <a:spcPct val="120000"/>
                  </a:lnSpc>
                  <a:buClr>
                    <a:srgbClr val="0071C5"/>
                  </a:buClr>
                </a:pPr>
                <a:r>
                  <a:rPr lang="zh-CN" altLang="en-US" sz="1335" dirty="0">
                    <a:solidFill>
                      <a:srgbClr val="E7E6E6">
                        <a:lumMod val="10000"/>
                      </a:srgbClr>
                    </a:solidFill>
                    <a:latin typeface="微软雅黑" panose="020B0503020204020204" pitchFamily="34" charset="-122"/>
                    <a:ea typeface="微软雅黑" panose="020B0503020204020204" pitchFamily="34" charset="-122"/>
                  </a:rPr>
                  <a:t>任务分派</a:t>
                </a:r>
                <a:endParaRPr lang="zh-CN" altLang="en-US" sz="1335" dirty="0">
                  <a:solidFill>
                    <a:srgbClr val="E7E6E6">
                      <a:lumMod val="10000"/>
                    </a:srgbClr>
                  </a:solidFill>
                  <a:latin typeface="微软雅黑" panose="020B0503020204020204" pitchFamily="34" charset="-122"/>
                  <a:ea typeface="微软雅黑" panose="020B0503020204020204" pitchFamily="34" charset="-122"/>
                </a:endParaRPr>
              </a:p>
            </p:txBody>
          </p:sp>
        </p:grpSp>
        <p:grpSp>
          <p:nvGrpSpPr>
            <p:cNvPr id="203" name="组合 202"/>
            <p:cNvGrpSpPr/>
            <p:nvPr/>
          </p:nvGrpSpPr>
          <p:grpSpPr>
            <a:xfrm>
              <a:off x="8963119" y="5278538"/>
              <a:ext cx="1260261" cy="810892"/>
              <a:chOff x="9203449" y="2377955"/>
              <a:chExt cx="1604985" cy="1022882"/>
            </a:xfrm>
          </p:grpSpPr>
          <p:pic>
            <p:nvPicPr>
              <p:cNvPr id="204" name="图片 203"/>
              <p:cNvPicPr>
                <a:picLocks noChangeAspect="1"/>
              </p:cNvPicPr>
              <p:nvPr/>
            </p:nvPicPr>
            <p:blipFill>
              <a:blip r:embed="rId8"/>
              <a:stretch>
                <a:fillRect/>
              </a:stretch>
            </p:blipFill>
            <p:spPr>
              <a:xfrm>
                <a:off x="9757456" y="2377955"/>
                <a:ext cx="596068" cy="604706"/>
              </a:xfrm>
              <a:prstGeom prst="rect">
                <a:avLst/>
              </a:prstGeom>
            </p:spPr>
          </p:pic>
          <p:sp>
            <p:nvSpPr>
              <p:cNvPr id="205" name="文本框 3"/>
              <p:cNvSpPr txBox="1"/>
              <p:nvPr/>
            </p:nvSpPr>
            <p:spPr>
              <a:xfrm>
                <a:off x="9203449" y="3000061"/>
                <a:ext cx="1604985" cy="4007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97280">
                  <a:lnSpc>
                    <a:spcPct val="120000"/>
                  </a:lnSpc>
                  <a:buClr>
                    <a:srgbClr val="0071C5"/>
                  </a:buClr>
                </a:pPr>
                <a:r>
                  <a:rPr lang="zh-CN" altLang="en-US" sz="1335" dirty="0">
                    <a:solidFill>
                      <a:srgbClr val="E7E6E6">
                        <a:lumMod val="10000"/>
                      </a:srgbClr>
                    </a:solidFill>
                    <a:latin typeface="微软雅黑" panose="020B0503020204020204" pitchFamily="34" charset="-122"/>
                    <a:ea typeface="微软雅黑" panose="020B0503020204020204" pitchFamily="34" charset="-122"/>
                  </a:rPr>
                  <a:t>解决告警</a:t>
                </a:r>
                <a:endParaRPr lang="zh-CN" altLang="en-US" sz="1335" dirty="0">
                  <a:solidFill>
                    <a:srgbClr val="E7E6E6">
                      <a:lumMod val="10000"/>
                    </a:srgbClr>
                  </a:solidFill>
                  <a:latin typeface="微软雅黑" panose="020B0503020204020204" pitchFamily="34" charset="-122"/>
                  <a:ea typeface="微软雅黑" panose="020B0503020204020204" pitchFamily="34" charset="-122"/>
                </a:endParaRPr>
              </a:p>
            </p:txBody>
          </p:sp>
        </p:grpSp>
        <p:sp>
          <p:nvSpPr>
            <p:cNvPr id="207" name="文本框 206"/>
            <p:cNvSpPr txBox="1"/>
            <p:nvPr/>
          </p:nvSpPr>
          <p:spPr>
            <a:xfrm>
              <a:off x="7113675" y="2803135"/>
              <a:ext cx="1406124" cy="313932"/>
            </a:xfrm>
            <a:prstGeom prst="rect">
              <a:avLst/>
            </a:prstGeom>
            <a:noFill/>
          </p:spPr>
          <p:txBody>
            <a:bodyPr wrap="square" rtlCol="0">
              <a:spAutoFit/>
            </a:bodyPr>
            <a:lstStyle/>
            <a:p>
              <a:pPr defTabSz="1097280"/>
              <a:r>
                <a:rPr lang="zh-CN" altLang="en-US" sz="1440" i="1" dirty="0">
                  <a:solidFill>
                    <a:srgbClr val="D94E59"/>
                  </a:solidFill>
                  <a:latin typeface="微软雅黑" panose="020B0503020204020204" pitchFamily="34" charset="-122"/>
                  <a:ea typeface="微软雅黑" panose="020B0503020204020204" pitchFamily="34" charset="-122"/>
                </a:rPr>
                <a:t>设备可用探测</a:t>
              </a:r>
              <a:endParaRPr lang="zh-CN" altLang="en-US" sz="1440" i="1" dirty="0">
                <a:solidFill>
                  <a:srgbClr val="D94E59"/>
                </a:solidFill>
                <a:latin typeface="微软雅黑" panose="020B0503020204020204" pitchFamily="34" charset="-122"/>
                <a:ea typeface="微软雅黑" panose="020B0503020204020204" pitchFamily="34" charset="-122"/>
              </a:endParaRPr>
            </a:p>
          </p:txBody>
        </p:sp>
        <p:cxnSp>
          <p:nvCxnSpPr>
            <p:cNvPr id="208" name="直接箭头连接符 207"/>
            <p:cNvCxnSpPr/>
            <p:nvPr/>
          </p:nvCxnSpPr>
          <p:spPr>
            <a:xfrm>
              <a:off x="3834358" y="3180416"/>
              <a:ext cx="2295463" cy="0"/>
            </a:xfrm>
            <a:prstGeom prst="straightConnector1">
              <a:avLst/>
            </a:prstGeom>
            <a:noFill/>
            <a:ln w="28575" cap="flat" cmpd="sng" algn="ctr">
              <a:solidFill>
                <a:sysClr val="window" lastClr="FFFFFF">
                  <a:lumMod val="50000"/>
                </a:sysClr>
              </a:solidFill>
              <a:prstDash val="solid"/>
              <a:miter lim="800000"/>
              <a:headEnd type="triangle" w="med" len="med"/>
              <a:tailEnd type="triangle" w="med" len="med"/>
            </a:ln>
            <a:effectLst/>
          </p:spPr>
        </p:cxnSp>
        <p:cxnSp>
          <p:nvCxnSpPr>
            <p:cNvPr id="209" name="直接箭头连接符 208"/>
            <p:cNvCxnSpPr>
              <a:stCxn id="190" idx="2"/>
              <a:endCxn id="186" idx="0"/>
            </p:cNvCxnSpPr>
            <p:nvPr/>
          </p:nvCxnSpPr>
          <p:spPr>
            <a:xfrm>
              <a:off x="6377564" y="3734899"/>
              <a:ext cx="1637" cy="336216"/>
            </a:xfrm>
            <a:prstGeom prst="straightConnector1">
              <a:avLst/>
            </a:prstGeom>
            <a:noFill/>
            <a:ln w="6350" cap="flat" cmpd="sng" algn="ctr">
              <a:solidFill>
                <a:sysClr val="window" lastClr="FFFFFF">
                  <a:lumMod val="50000"/>
                </a:sysClr>
              </a:solidFill>
              <a:prstDash val="solid"/>
              <a:miter lim="800000"/>
              <a:tailEnd type="triangle"/>
            </a:ln>
            <a:effectLst/>
          </p:spPr>
        </p:cxnSp>
        <p:cxnSp>
          <p:nvCxnSpPr>
            <p:cNvPr id="210" name="肘形连接符 99"/>
            <p:cNvCxnSpPr>
              <a:stCxn id="187" idx="2"/>
              <a:endCxn id="196" idx="1"/>
            </p:cNvCxnSpPr>
            <p:nvPr/>
          </p:nvCxnSpPr>
          <p:spPr>
            <a:xfrm rot="5400000">
              <a:off x="4409800" y="3576185"/>
              <a:ext cx="633552" cy="3256119"/>
            </a:xfrm>
            <a:prstGeom prst="bentConnector4">
              <a:avLst>
                <a:gd name="adj1" fmla="val 30215"/>
                <a:gd name="adj2" fmla="val 107021"/>
              </a:avLst>
            </a:prstGeom>
            <a:noFill/>
            <a:ln w="6350" cap="flat" cmpd="sng" algn="ctr">
              <a:solidFill>
                <a:sysClr val="window" lastClr="FFFFFF">
                  <a:lumMod val="50000"/>
                </a:sysClr>
              </a:solidFill>
              <a:prstDash val="solid"/>
              <a:miter lim="800000"/>
              <a:tailEnd type="triangle"/>
            </a:ln>
            <a:effectLst/>
          </p:spPr>
        </p:cxnSp>
        <p:cxnSp>
          <p:nvCxnSpPr>
            <p:cNvPr id="211" name="直接箭头连接符 210"/>
            <p:cNvCxnSpPr>
              <a:stCxn id="196" idx="3"/>
              <a:endCxn id="201" idx="1"/>
            </p:cNvCxnSpPr>
            <p:nvPr/>
          </p:nvCxnSpPr>
          <p:spPr>
            <a:xfrm>
              <a:off x="3626547" y="5521022"/>
              <a:ext cx="1045975" cy="1303"/>
            </a:xfrm>
            <a:prstGeom prst="straightConnector1">
              <a:avLst/>
            </a:prstGeom>
            <a:noFill/>
            <a:ln w="6350" cap="flat" cmpd="sng" algn="ctr">
              <a:solidFill>
                <a:sysClr val="window" lastClr="FFFFFF">
                  <a:lumMod val="50000"/>
                </a:sysClr>
              </a:solidFill>
              <a:prstDash val="solid"/>
              <a:miter lim="800000"/>
              <a:tailEnd type="triangle"/>
            </a:ln>
            <a:effectLst/>
          </p:spPr>
        </p:cxnSp>
        <p:cxnSp>
          <p:nvCxnSpPr>
            <p:cNvPr id="212" name="直接箭头连接符 211"/>
            <p:cNvCxnSpPr>
              <a:stCxn id="201" idx="3"/>
              <a:endCxn id="199" idx="1"/>
            </p:cNvCxnSpPr>
            <p:nvPr/>
          </p:nvCxnSpPr>
          <p:spPr>
            <a:xfrm>
              <a:off x="5228453" y="5522322"/>
              <a:ext cx="936881" cy="3509"/>
            </a:xfrm>
            <a:prstGeom prst="straightConnector1">
              <a:avLst/>
            </a:prstGeom>
            <a:noFill/>
            <a:ln w="6350" cap="flat" cmpd="sng" algn="ctr">
              <a:solidFill>
                <a:sysClr val="window" lastClr="FFFFFF">
                  <a:lumMod val="50000"/>
                </a:sysClr>
              </a:solidFill>
              <a:prstDash val="solid"/>
              <a:miter lim="800000"/>
              <a:tailEnd type="triangle"/>
            </a:ln>
            <a:effectLst/>
          </p:spPr>
        </p:cxnSp>
        <p:cxnSp>
          <p:nvCxnSpPr>
            <p:cNvPr id="213" name="直接箭头连接符 212"/>
            <p:cNvCxnSpPr>
              <a:stCxn id="199" idx="3"/>
              <a:endCxn id="193" idx="1"/>
            </p:cNvCxnSpPr>
            <p:nvPr/>
          </p:nvCxnSpPr>
          <p:spPr>
            <a:xfrm flipV="1">
              <a:off x="6666769" y="5523418"/>
              <a:ext cx="1054281" cy="2411"/>
            </a:xfrm>
            <a:prstGeom prst="straightConnector1">
              <a:avLst/>
            </a:prstGeom>
            <a:noFill/>
            <a:ln w="6350" cap="flat" cmpd="sng" algn="ctr">
              <a:solidFill>
                <a:sysClr val="window" lastClr="FFFFFF">
                  <a:lumMod val="50000"/>
                </a:sysClr>
              </a:solidFill>
              <a:prstDash val="solid"/>
              <a:miter lim="800000"/>
              <a:tailEnd type="triangle"/>
            </a:ln>
            <a:effectLst/>
          </p:spPr>
        </p:cxnSp>
        <p:cxnSp>
          <p:nvCxnSpPr>
            <p:cNvPr id="214" name="直接箭头连接符 213"/>
            <p:cNvCxnSpPr>
              <a:stCxn id="193" idx="3"/>
              <a:endCxn id="204" idx="1"/>
            </p:cNvCxnSpPr>
            <p:nvPr/>
          </p:nvCxnSpPr>
          <p:spPr>
            <a:xfrm flipV="1">
              <a:off x="8235617" y="5518232"/>
              <a:ext cx="1162517" cy="5183"/>
            </a:xfrm>
            <a:prstGeom prst="straightConnector1">
              <a:avLst/>
            </a:prstGeom>
            <a:noFill/>
            <a:ln w="6350" cap="flat" cmpd="sng" algn="ctr">
              <a:solidFill>
                <a:sysClr val="window" lastClr="FFFFFF">
                  <a:lumMod val="50000"/>
                </a:sysClr>
              </a:solidFill>
              <a:prstDash val="solid"/>
              <a:miter lim="800000"/>
              <a:tailEnd type="triangle"/>
            </a:ln>
            <a:effectLst/>
          </p:spPr>
        </p:cxnSp>
        <p:sp>
          <p:nvSpPr>
            <p:cNvPr id="215" name="文本框 214"/>
            <p:cNvSpPr txBox="1"/>
            <p:nvPr/>
          </p:nvSpPr>
          <p:spPr>
            <a:xfrm>
              <a:off x="4298408" y="3239868"/>
              <a:ext cx="1367964" cy="313932"/>
            </a:xfrm>
            <a:prstGeom prst="rect">
              <a:avLst/>
            </a:prstGeom>
            <a:noFill/>
          </p:spPr>
          <p:txBody>
            <a:bodyPr wrap="square" rtlCol="0">
              <a:spAutoFit/>
            </a:bodyPr>
            <a:lstStyle/>
            <a:p>
              <a:pPr defTabSz="1097280"/>
              <a:r>
                <a:rPr lang="zh-CN" altLang="en-US" sz="1440" i="1" dirty="0">
                  <a:solidFill>
                    <a:srgbClr val="D94E59"/>
                  </a:solidFill>
                  <a:latin typeface="微软雅黑" panose="020B0503020204020204" pitchFamily="34" charset="-122"/>
                  <a:ea typeface="微软雅黑" panose="020B0503020204020204" pitchFamily="34" charset="-122"/>
                </a:rPr>
                <a:t>系统状态巡检</a:t>
              </a:r>
              <a:endParaRPr lang="zh-CN" altLang="en-US" sz="1440" i="1" dirty="0">
                <a:solidFill>
                  <a:srgbClr val="D94E59"/>
                </a:solidFill>
                <a:latin typeface="微软雅黑" panose="020B0503020204020204" pitchFamily="34" charset="-122"/>
                <a:ea typeface="微软雅黑" panose="020B0503020204020204" pitchFamily="34" charset="-122"/>
              </a:endParaRPr>
            </a:p>
          </p:txBody>
        </p:sp>
        <p:sp>
          <p:nvSpPr>
            <p:cNvPr id="216" name="文本框 215"/>
            <p:cNvSpPr txBox="1"/>
            <p:nvPr/>
          </p:nvSpPr>
          <p:spPr>
            <a:xfrm>
              <a:off x="7074571" y="3244831"/>
              <a:ext cx="1403335" cy="313932"/>
            </a:xfrm>
            <a:prstGeom prst="rect">
              <a:avLst/>
            </a:prstGeom>
            <a:noFill/>
          </p:spPr>
          <p:txBody>
            <a:bodyPr wrap="square" rtlCol="0">
              <a:spAutoFit/>
            </a:bodyPr>
            <a:lstStyle/>
            <a:p>
              <a:pPr defTabSz="1097280"/>
              <a:r>
                <a:rPr lang="zh-CN" altLang="en-US" sz="1440" i="1" dirty="0">
                  <a:solidFill>
                    <a:srgbClr val="D94E59"/>
                  </a:solidFill>
                  <a:latin typeface="微软雅黑" panose="020B0503020204020204" pitchFamily="34" charset="-122"/>
                  <a:ea typeface="微软雅黑" panose="020B0503020204020204" pitchFamily="34" charset="-122"/>
                </a:rPr>
                <a:t>设备状态巡检</a:t>
              </a:r>
              <a:endParaRPr lang="zh-CN" altLang="en-US" sz="1440" i="1" dirty="0">
                <a:solidFill>
                  <a:srgbClr val="D94E59"/>
                </a:solidFill>
                <a:latin typeface="微软雅黑" panose="020B0503020204020204" pitchFamily="34" charset="-122"/>
                <a:ea typeface="微软雅黑" panose="020B0503020204020204" pitchFamily="34" charset="-122"/>
              </a:endParaRPr>
            </a:p>
          </p:txBody>
        </p:sp>
        <p:cxnSp>
          <p:nvCxnSpPr>
            <p:cNvPr id="217" name="直接箭头连接符 216"/>
            <p:cNvCxnSpPr/>
            <p:nvPr/>
          </p:nvCxnSpPr>
          <p:spPr>
            <a:xfrm>
              <a:off x="6738418" y="3190242"/>
              <a:ext cx="2295463" cy="0"/>
            </a:xfrm>
            <a:prstGeom prst="straightConnector1">
              <a:avLst/>
            </a:prstGeom>
            <a:noFill/>
            <a:ln w="28575" cap="flat" cmpd="sng" algn="ctr">
              <a:solidFill>
                <a:sysClr val="window" lastClr="FFFFFF">
                  <a:lumMod val="50000"/>
                </a:sysClr>
              </a:solidFill>
              <a:prstDash val="solid"/>
              <a:miter lim="800000"/>
              <a:headEnd type="triangle" w="med" len="med"/>
              <a:tailEnd type="triangle" w="med" len="med"/>
            </a:ln>
            <a:effectLst/>
          </p:spPr>
        </p:cxnSp>
        <p:grpSp>
          <p:nvGrpSpPr>
            <p:cNvPr id="218" name="组合 217"/>
            <p:cNvGrpSpPr/>
            <p:nvPr/>
          </p:nvGrpSpPr>
          <p:grpSpPr>
            <a:xfrm>
              <a:off x="4002538" y="1817218"/>
              <a:ext cx="4849601" cy="601957"/>
              <a:chOff x="615980" y="3050641"/>
              <a:chExt cx="3637201" cy="451468"/>
            </a:xfrm>
          </p:grpSpPr>
          <p:sp>
            <p:nvSpPr>
              <p:cNvPr id="219" name="圆角矩形 52"/>
              <p:cNvSpPr/>
              <p:nvPr/>
            </p:nvSpPr>
            <p:spPr bwMode="auto">
              <a:xfrm>
                <a:off x="615980" y="3050641"/>
                <a:ext cx="773582" cy="451468"/>
              </a:xfrm>
              <a:prstGeom prst="roundRect">
                <a:avLst>
                  <a:gd name="adj" fmla="val 10568"/>
                </a:avLst>
              </a:prstGeom>
              <a:solidFill>
                <a:srgbClr val="1B4367"/>
              </a:solidFill>
              <a:ln w="7938" cap="flat">
                <a:solidFill>
                  <a:srgbClr val="1B4367"/>
                </a:solidFill>
                <a:prstDash val="solid"/>
                <a:miter lim="800000"/>
              </a:ln>
              <a:effectLst/>
            </p:spPr>
            <p:txBody>
              <a:bodyPr vert="horz" wrap="square" lIns="121920" tIns="48000" rIns="121920" bIns="48000" numCol="1" anchor="ctr" anchorCtr="0" compatLnSpc="1"/>
              <a:lstStyle/>
              <a:p>
                <a:pPr algn="ctr" defTabSz="1217295">
                  <a:defRPr/>
                </a:pPr>
                <a:r>
                  <a:rPr lang="zh-CN" altLang="en-US" sz="1600" b="1" dirty="0">
                    <a:solidFill>
                      <a:srgbClr val="FFFFFF"/>
                    </a:solidFill>
                    <a:latin typeface="微软雅黑" panose="020B0503020204020204" pitchFamily="34" charset="-122"/>
                    <a:ea typeface="微软雅黑" panose="020B0503020204020204" pitchFamily="34" charset="-122"/>
                  </a:rPr>
                  <a:t>执行测试脚本</a:t>
                </a:r>
                <a:endParaRPr lang="zh-CN" altLang="en-US" sz="1600" b="1" dirty="0">
                  <a:solidFill>
                    <a:srgbClr val="FFFFFF"/>
                  </a:solidFill>
                  <a:latin typeface="微软雅黑" panose="020B0503020204020204" pitchFamily="34" charset="-122"/>
                  <a:ea typeface="微软雅黑" panose="020B0503020204020204" pitchFamily="34" charset="-122"/>
                </a:endParaRPr>
              </a:p>
            </p:txBody>
          </p:sp>
          <p:sp>
            <p:nvSpPr>
              <p:cNvPr id="220" name="圆角矩形 52"/>
              <p:cNvSpPr/>
              <p:nvPr/>
            </p:nvSpPr>
            <p:spPr bwMode="auto">
              <a:xfrm>
                <a:off x="1970551" y="3050641"/>
                <a:ext cx="773582" cy="451468"/>
              </a:xfrm>
              <a:prstGeom prst="roundRect">
                <a:avLst>
                  <a:gd name="adj" fmla="val 10568"/>
                </a:avLst>
              </a:prstGeom>
              <a:solidFill>
                <a:srgbClr val="1B4367"/>
              </a:solidFill>
              <a:ln w="7938" cap="flat">
                <a:solidFill>
                  <a:srgbClr val="1B4367"/>
                </a:solidFill>
                <a:prstDash val="solid"/>
                <a:miter lim="800000"/>
              </a:ln>
              <a:effectLst/>
            </p:spPr>
            <p:txBody>
              <a:bodyPr vert="horz" wrap="square" lIns="121920" tIns="48000" rIns="121920" bIns="48000" numCol="1" anchor="ctr" anchorCtr="0" compatLnSpc="1"/>
              <a:lstStyle/>
              <a:p>
                <a:pPr algn="ctr" defTabSz="1217295">
                  <a:defRPr/>
                </a:pPr>
                <a:r>
                  <a:rPr lang="zh-CN" altLang="en-US" sz="1600" b="1" dirty="0">
                    <a:solidFill>
                      <a:srgbClr val="FFFFFF"/>
                    </a:solidFill>
                    <a:latin typeface="微软雅黑" panose="020B0503020204020204" pitchFamily="34" charset="-122"/>
                    <a:ea typeface="微软雅黑" panose="020B0503020204020204" pitchFamily="34" charset="-122"/>
                  </a:rPr>
                  <a:t>执行检测命令</a:t>
                </a:r>
                <a:endParaRPr lang="zh-CN" altLang="en-US" sz="1600" b="1" dirty="0">
                  <a:solidFill>
                    <a:srgbClr val="FFFFFF"/>
                  </a:solidFill>
                  <a:latin typeface="微软雅黑" panose="020B0503020204020204" pitchFamily="34" charset="-122"/>
                  <a:ea typeface="微软雅黑" panose="020B0503020204020204" pitchFamily="34" charset="-122"/>
                </a:endParaRPr>
              </a:p>
            </p:txBody>
          </p:sp>
          <p:sp>
            <p:nvSpPr>
              <p:cNvPr id="222" name="圆角矩形 52"/>
              <p:cNvSpPr/>
              <p:nvPr/>
            </p:nvSpPr>
            <p:spPr bwMode="auto">
              <a:xfrm>
                <a:off x="3479599" y="3050641"/>
                <a:ext cx="773582" cy="451468"/>
              </a:xfrm>
              <a:prstGeom prst="roundRect">
                <a:avLst>
                  <a:gd name="adj" fmla="val 10568"/>
                </a:avLst>
              </a:prstGeom>
              <a:solidFill>
                <a:srgbClr val="1B4367"/>
              </a:solidFill>
              <a:ln w="7938" cap="flat">
                <a:solidFill>
                  <a:srgbClr val="1B4367"/>
                </a:solidFill>
                <a:prstDash val="solid"/>
                <a:miter lim="800000"/>
              </a:ln>
              <a:effectLst/>
            </p:spPr>
            <p:txBody>
              <a:bodyPr vert="horz" wrap="square" lIns="121920" tIns="48000" rIns="121920" bIns="48000" numCol="1" anchor="ctr" anchorCtr="0" compatLnSpc="1"/>
              <a:lstStyle/>
              <a:p>
                <a:pPr algn="ctr" defTabSz="1217295">
                  <a:defRPr/>
                </a:pPr>
                <a:r>
                  <a:rPr lang="zh-CN" altLang="en-US" sz="1600" b="1" dirty="0">
                    <a:solidFill>
                      <a:srgbClr val="FFFFFF"/>
                    </a:solidFill>
                    <a:latin typeface="微软雅黑" panose="020B0503020204020204" pitchFamily="34" charset="-122"/>
                    <a:ea typeface="微软雅黑" panose="020B0503020204020204" pitchFamily="34" charset="-122"/>
                  </a:rPr>
                  <a:t>模拟操作</a:t>
                </a:r>
                <a:r>
                  <a:rPr lang="en-US" altLang="zh-CN" sz="1600" b="1" dirty="0">
                    <a:solidFill>
                      <a:srgbClr val="FFFFFF"/>
                    </a:solidFill>
                    <a:latin typeface="微软雅黑" panose="020B0503020204020204" pitchFamily="34" charset="-122"/>
                    <a:ea typeface="微软雅黑" panose="020B0503020204020204" pitchFamily="34" charset="-122"/>
                  </a:rPr>
                  <a:t>…</a:t>
                </a:r>
                <a:endParaRPr lang="zh-CN" altLang="en-US" sz="1600" b="1" dirty="0">
                  <a:solidFill>
                    <a:srgbClr val="FFFFFF"/>
                  </a:solidFill>
                  <a:latin typeface="微软雅黑" panose="020B0503020204020204" pitchFamily="34" charset="-122"/>
                  <a:ea typeface="微软雅黑" panose="020B0503020204020204" pitchFamily="34" charset="-122"/>
                </a:endParaRPr>
              </a:p>
            </p:txBody>
          </p:sp>
        </p:grpSp>
        <p:cxnSp>
          <p:nvCxnSpPr>
            <p:cNvPr id="223" name="直接箭头连接符 222"/>
            <p:cNvCxnSpPr>
              <a:endCxn id="189" idx="0"/>
            </p:cNvCxnSpPr>
            <p:nvPr/>
          </p:nvCxnSpPr>
          <p:spPr>
            <a:xfrm>
              <a:off x="6427338" y="2483714"/>
              <a:ext cx="0" cy="455880"/>
            </a:xfrm>
            <a:prstGeom prst="straightConnector1">
              <a:avLst/>
            </a:prstGeom>
            <a:noFill/>
            <a:ln w="6350" cap="flat" cmpd="sng" algn="ctr">
              <a:solidFill>
                <a:srgbClr val="FFFFFF">
                  <a:lumMod val="50000"/>
                </a:srgbClr>
              </a:solidFill>
              <a:prstDash val="solid"/>
              <a:miter lim="800000"/>
              <a:tailEnd type="triangle"/>
            </a:ln>
            <a:effectLst/>
          </p:spPr>
        </p:cxnSp>
        <p:sp>
          <p:nvSpPr>
            <p:cNvPr id="224" name="矩形 223"/>
            <p:cNvSpPr/>
            <p:nvPr/>
          </p:nvSpPr>
          <p:spPr bwMode="gray">
            <a:xfrm>
              <a:off x="3928000" y="1729460"/>
              <a:ext cx="5049583" cy="755515"/>
            </a:xfrm>
            <a:prstGeom prst="rect">
              <a:avLst/>
            </a:prstGeom>
            <a:noFill/>
            <a:ln w="9525">
              <a:solidFill>
                <a:schemeClr val="bg1">
                  <a:lumMod val="50000"/>
                </a:schemeClr>
              </a:solidFill>
              <a:prstDash val="sysDot"/>
              <a:miter lim="800000"/>
            </a:ln>
          </p:spPr>
          <p:txBody>
            <a:bodyPr wrap="none" rtlCol="0" anchor="ctr"/>
            <a:lstStyle/>
            <a:p>
              <a:pPr defTabSz="914400" eaLnBrk="0" fontAlgn="base" hangingPunct="0">
                <a:spcBef>
                  <a:spcPct val="0"/>
                </a:spcBef>
                <a:spcAft>
                  <a:spcPct val="0"/>
                </a:spcAft>
              </a:pPr>
              <a:endParaRPr lang="zh-CN" altLang="en-US">
                <a:solidFill>
                  <a:prstClr val="white"/>
                </a:solidFill>
                <a:latin typeface="Arial" panose="020B0604020202020204"/>
              </a:endParaRPr>
            </a:p>
          </p:txBody>
        </p:sp>
        <p:grpSp>
          <p:nvGrpSpPr>
            <p:cNvPr id="225" name="组合 224"/>
            <p:cNvGrpSpPr/>
            <p:nvPr/>
          </p:nvGrpSpPr>
          <p:grpSpPr>
            <a:xfrm>
              <a:off x="9149058" y="2315333"/>
              <a:ext cx="1367401" cy="1749817"/>
              <a:chOff x="569625" y="2903976"/>
              <a:chExt cx="1335667" cy="1709207"/>
            </a:xfrm>
          </p:grpSpPr>
          <p:sp>
            <p:nvSpPr>
              <p:cNvPr id="226" name="矩形 225"/>
              <p:cNvSpPr/>
              <p:nvPr/>
            </p:nvSpPr>
            <p:spPr>
              <a:xfrm>
                <a:off x="569625" y="2903976"/>
                <a:ext cx="1335667" cy="170920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7" name="图片 226"/>
              <p:cNvPicPr>
                <a:picLocks noChangeAspect="1"/>
              </p:cNvPicPr>
              <p:nvPr/>
            </p:nvPicPr>
            <p:blipFill>
              <a:blip r:embed="rId9"/>
              <a:stretch>
                <a:fillRect/>
              </a:stretch>
            </p:blipFill>
            <p:spPr>
              <a:xfrm>
                <a:off x="806509" y="3039786"/>
                <a:ext cx="400115" cy="400115"/>
              </a:xfrm>
              <a:prstGeom prst="rect">
                <a:avLst/>
              </a:prstGeom>
            </p:spPr>
          </p:pic>
          <p:pic>
            <p:nvPicPr>
              <p:cNvPr id="228" name="图片 227"/>
              <p:cNvPicPr>
                <a:picLocks noChangeAspect="1"/>
              </p:cNvPicPr>
              <p:nvPr/>
            </p:nvPicPr>
            <p:blipFill>
              <a:blip r:embed="rId10"/>
              <a:stretch>
                <a:fillRect/>
              </a:stretch>
            </p:blipFill>
            <p:spPr>
              <a:xfrm>
                <a:off x="1415729" y="3614047"/>
                <a:ext cx="400115" cy="400115"/>
              </a:xfrm>
              <a:prstGeom prst="rect">
                <a:avLst/>
              </a:prstGeom>
            </p:spPr>
          </p:pic>
          <p:pic>
            <p:nvPicPr>
              <p:cNvPr id="229" name="图片 228"/>
              <p:cNvPicPr>
                <a:picLocks noChangeAspect="1"/>
              </p:cNvPicPr>
              <p:nvPr/>
            </p:nvPicPr>
            <p:blipFill>
              <a:blip r:embed="rId11"/>
              <a:stretch>
                <a:fillRect/>
              </a:stretch>
            </p:blipFill>
            <p:spPr>
              <a:xfrm>
                <a:off x="1374727" y="3039786"/>
                <a:ext cx="400115" cy="400115"/>
              </a:xfrm>
              <a:prstGeom prst="rect">
                <a:avLst/>
              </a:prstGeom>
            </p:spPr>
          </p:pic>
          <p:pic>
            <p:nvPicPr>
              <p:cNvPr id="230" name="图片 2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33491" y="4025584"/>
                <a:ext cx="482588" cy="436030"/>
              </a:xfrm>
              <a:prstGeom prst="rect">
                <a:avLst/>
              </a:prstGeom>
            </p:spPr>
          </p:pic>
          <p:pic>
            <p:nvPicPr>
              <p:cNvPr id="231" name="图片 2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9535" y="3603481"/>
                <a:ext cx="398482" cy="345006"/>
              </a:xfrm>
              <a:prstGeom prst="rect">
                <a:avLst/>
              </a:prstGeom>
            </p:spPr>
          </p:pic>
          <p:pic>
            <p:nvPicPr>
              <p:cNvPr id="232" name="图片 23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8948" y="4071821"/>
                <a:ext cx="369069" cy="365312"/>
              </a:xfrm>
              <a:prstGeom prst="rect">
                <a:avLst/>
              </a:prstGeom>
            </p:spPr>
          </p:pic>
        </p:grpSp>
        <p:pic>
          <p:nvPicPr>
            <p:cNvPr id="234" name="图片 2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1305" y="2284843"/>
              <a:ext cx="3068280" cy="1862704"/>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1227" y="313195"/>
            <a:ext cx="11154168" cy="418485"/>
          </a:xfrm>
        </p:spPr>
        <p:txBody>
          <a:bodyPr/>
          <a:lstStyle/>
          <a:p>
            <a:r>
              <a:rPr lang="zh-CN" altLang="en-US" dirty="0"/>
              <a:t>智能监控</a:t>
            </a:r>
            <a:r>
              <a:rPr lang="en-US" altLang="zh-CN" dirty="0"/>
              <a:t>-</a:t>
            </a:r>
            <a:r>
              <a:rPr lang="zh-CN" altLang="en-US" dirty="0"/>
              <a:t>自主运维</a:t>
            </a:r>
            <a:r>
              <a:rPr lang="en-US" altLang="zh-CN" dirty="0"/>
              <a:t>·</a:t>
            </a:r>
            <a:r>
              <a:rPr lang="zh-CN" altLang="en-US" dirty="0"/>
              <a:t>智能化监控模型设计，统一告警策略配置，自动故障与风险告警</a:t>
            </a:r>
            <a:endParaRPr lang="zh-CN" altLang="en-US" dirty="0"/>
          </a:p>
        </p:txBody>
      </p:sp>
      <p:grpSp>
        <p:nvGrpSpPr>
          <p:cNvPr id="3" name="组合 2"/>
          <p:cNvGrpSpPr/>
          <p:nvPr/>
        </p:nvGrpSpPr>
        <p:grpSpPr>
          <a:xfrm>
            <a:off x="860856" y="1385248"/>
            <a:ext cx="10260158" cy="5368047"/>
            <a:chOff x="679991" y="1385248"/>
            <a:chExt cx="10260158" cy="5368047"/>
          </a:xfrm>
        </p:grpSpPr>
        <p:grpSp>
          <p:nvGrpSpPr>
            <p:cNvPr id="115" name="组合 114"/>
            <p:cNvGrpSpPr/>
            <p:nvPr/>
          </p:nvGrpSpPr>
          <p:grpSpPr>
            <a:xfrm>
              <a:off x="1601607" y="4789242"/>
              <a:ext cx="9338542" cy="1212462"/>
              <a:chOff x="1017275" y="5144432"/>
              <a:chExt cx="10677834" cy="1386348"/>
            </a:xfrm>
          </p:grpSpPr>
          <p:sp>
            <p:nvSpPr>
              <p:cNvPr id="4" name="矩形 3"/>
              <p:cNvSpPr/>
              <p:nvPr/>
            </p:nvSpPr>
            <p:spPr>
              <a:xfrm>
                <a:off x="1017275" y="5144432"/>
                <a:ext cx="10677834" cy="138634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295033" y="5261095"/>
                <a:ext cx="1757516" cy="1100903"/>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活动会话计数</a:t>
                </a:r>
                <a:endParaRPr lang="zh-CN" altLang="en-US" sz="14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背板利用率</a:t>
                </a:r>
                <a:endParaRPr lang="zh-CN" altLang="en-US" sz="14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大缓冲区命中</a:t>
                </a:r>
                <a:endParaRPr lang="zh-CN" altLang="en-US" sz="1400" dirty="0">
                  <a:latin typeface="微软雅黑" panose="020B0503020204020204" pitchFamily="34" charset="-122"/>
                  <a:ea typeface="微软雅黑" panose="020B0503020204020204" pitchFamily="34" charset="-122"/>
                </a:endParaRPr>
              </a:p>
            </p:txBody>
          </p:sp>
          <p:sp>
            <p:nvSpPr>
              <p:cNvPr id="21" name="矩形 20"/>
              <p:cNvSpPr/>
              <p:nvPr/>
            </p:nvSpPr>
            <p:spPr>
              <a:xfrm>
                <a:off x="3259025" y="5261094"/>
                <a:ext cx="2389239" cy="1100903"/>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大缓冲区未命中</a:t>
                </a:r>
                <a:endParaRPr lang="zh-CN" altLang="en-US" sz="14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接口重启计数</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DNS</a:t>
                </a:r>
                <a:r>
                  <a:rPr lang="zh-CN" altLang="en-US" sz="1400" dirty="0">
                    <a:latin typeface="微软雅黑" panose="020B0503020204020204" pitchFamily="34" charset="-122"/>
                    <a:ea typeface="微软雅黑" panose="020B0503020204020204" pitchFamily="34" charset="-122"/>
                  </a:rPr>
                  <a:t>请求</a:t>
                </a:r>
                <a:endParaRPr lang="zh-CN" altLang="en-US" sz="1400" dirty="0">
                  <a:latin typeface="微软雅黑" panose="020B0503020204020204" pitchFamily="34" charset="-122"/>
                  <a:ea typeface="微软雅黑" panose="020B0503020204020204" pitchFamily="34" charset="-122"/>
                </a:endParaRPr>
              </a:p>
            </p:txBody>
          </p:sp>
          <p:sp>
            <p:nvSpPr>
              <p:cNvPr id="22" name="矩形 21"/>
              <p:cNvSpPr/>
              <p:nvPr/>
            </p:nvSpPr>
            <p:spPr>
              <a:xfrm>
                <a:off x="5648265" y="5261095"/>
                <a:ext cx="1696069" cy="1100903"/>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CPU</a:t>
                </a:r>
                <a:r>
                  <a:rPr lang="zh-CN" altLang="en-US" sz="1400" dirty="0">
                    <a:latin typeface="微软雅黑" panose="020B0503020204020204" pitchFamily="34" charset="-122"/>
                    <a:ea typeface="微软雅黑" panose="020B0503020204020204" pitchFamily="34" charset="-122"/>
                  </a:rPr>
                  <a:t>利用率</a:t>
                </a:r>
                <a:endParaRPr lang="zh-CN" altLang="en-US" sz="14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丢包</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链路响应</a:t>
                </a:r>
                <a:endParaRPr lang="zh-CN" altLang="en-US" sz="1400" dirty="0">
                  <a:latin typeface="微软雅黑" panose="020B0503020204020204" pitchFamily="34" charset="-122"/>
                  <a:ea typeface="微软雅黑" panose="020B0503020204020204" pitchFamily="34" charset="-122"/>
                </a:endParaRPr>
              </a:p>
            </p:txBody>
          </p:sp>
          <p:sp>
            <p:nvSpPr>
              <p:cNvPr id="23" name="矩形 22"/>
              <p:cNvSpPr/>
              <p:nvPr/>
            </p:nvSpPr>
            <p:spPr>
              <a:xfrm>
                <a:off x="7683544" y="5261095"/>
                <a:ext cx="1696069" cy="1100903"/>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内存利用率</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入站出站流量利用率</a:t>
                </a:r>
                <a:endParaRPr lang="zh-CN" altLang="en-US" sz="1400" dirty="0">
                  <a:latin typeface="微软雅黑" panose="020B0503020204020204" pitchFamily="34" charset="-122"/>
                  <a:ea typeface="微软雅黑" panose="020B0503020204020204" pitchFamily="34" charset="-122"/>
                </a:endParaRPr>
              </a:p>
            </p:txBody>
          </p:sp>
          <p:sp>
            <p:nvSpPr>
              <p:cNvPr id="24" name="矩形 23"/>
              <p:cNvSpPr/>
              <p:nvPr/>
            </p:nvSpPr>
            <p:spPr>
              <a:xfrm>
                <a:off x="9689326" y="5261095"/>
                <a:ext cx="1696069" cy="1100903"/>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数据包错误</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冲突数</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grpSp>
        <p:sp>
          <p:nvSpPr>
            <p:cNvPr id="26" name="矩形 25"/>
            <p:cNvSpPr/>
            <p:nvPr/>
          </p:nvSpPr>
          <p:spPr>
            <a:xfrm>
              <a:off x="690317" y="4623211"/>
              <a:ext cx="472858" cy="1005707"/>
            </a:xfrm>
            <a:prstGeom prst="rect">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监控指标</a:t>
              </a:r>
              <a:endParaRPr lang="zh-CN" altLang="en-US" sz="1400" b="1" dirty="0">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1"/>
            <a:stretch>
              <a:fillRect/>
            </a:stretch>
          </p:blipFill>
          <p:spPr>
            <a:xfrm>
              <a:off x="1776364" y="6160925"/>
              <a:ext cx="531628" cy="531628"/>
            </a:xfrm>
            <a:prstGeom prst="rect">
              <a:avLst/>
            </a:prstGeom>
          </p:spPr>
        </p:pic>
        <p:pic>
          <p:nvPicPr>
            <p:cNvPr id="38" name="图片 37"/>
            <p:cNvPicPr>
              <a:picLocks noChangeAspect="1"/>
            </p:cNvPicPr>
            <p:nvPr/>
          </p:nvPicPr>
          <p:blipFill>
            <a:blip r:embed="rId2"/>
            <a:stretch>
              <a:fillRect/>
            </a:stretch>
          </p:blipFill>
          <p:spPr>
            <a:xfrm>
              <a:off x="3379122" y="6172918"/>
              <a:ext cx="531628" cy="531628"/>
            </a:xfrm>
            <a:prstGeom prst="rect">
              <a:avLst/>
            </a:prstGeom>
          </p:spPr>
        </p:pic>
        <p:pic>
          <p:nvPicPr>
            <p:cNvPr id="39" name="图片 38"/>
            <p:cNvPicPr>
              <a:picLocks noChangeAspect="1"/>
            </p:cNvPicPr>
            <p:nvPr/>
          </p:nvPicPr>
          <p:blipFill>
            <a:blip r:embed="rId3"/>
            <a:stretch>
              <a:fillRect/>
            </a:stretch>
          </p:blipFill>
          <p:spPr>
            <a:xfrm>
              <a:off x="9969143" y="6173947"/>
              <a:ext cx="531628" cy="531628"/>
            </a:xfrm>
            <a:prstGeom prst="rect">
              <a:avLst/>
            </a:prstGeom>
          </p:spPr>
        </p:pic>
        <p:pic>
          <p:nvPicPr>
            <p:cNvPr id="44" name="图片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6803" y="6173947"/>
              <a:ext cx="641210" cy="579348"/>
            </a:xfrm>
            <a:prstGeom prst="rect">
              <a:avLst/>
            </a:prstGeom>
          </p:spPr>
        </p:pic>
        <p:pic>
          <p:nvPicPr>
            <p:cNvPr id="45" name="图片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1881" y="6199205"/>
              <a:ext cx="529458" cy="458406"/>
            </a:xfrm>
            <a:prstGeom prst="rect">
              <a:avLst/>
            </a:prstGeom>
          </p:spPr>
        </p:pic>
        <p:pic>
          <p:nvPicPr>
            <p:cNvPr id="47" name="图片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2470" y="6219160"/>
              <a:ext cx="603203" cy="485387"/>
            </a:xfrm>
            <a:prstGeom prst="rect">
              <a:avLst/>
            </a:prstGeom>
          </p:spPr>
        </p:pic>
        <p:sp>
          <p:nvSpPr>
            <p:cNvPr id="49" name="文本框 48"/>
            <p:cNvSpPr txBox="1"/>
            <p:nvPr/>
          </p:nvSpPr>
          <p:spPr>
            <a:xfrm>
              <a:off x="10386558" y="6365426"/>
              <a:ext cx="363383" cy="228797"/>
            </a:xfrm>
            <a:prstGeom prst="rect">
              <a:avLst/>
            </a:prstGeom>
            <a:noFill/>
          </p:spPr>
          <p:txBody>
            <a:bodyPr wrap="none" rtlCol="0">
              <a:spAutoFit/>
            </a:bodyPr>
            <a:lstStyle/>
            <a:p>
              <a:r>
                <a:rPr lang="en-US" altLang="zh-CN"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51" name="矩形 50"/>
            <p:cNvSpPr/>
            <p:nvPr/>
          </p:nvSpPr>
          <p:spPr>
            <a:xfrm>
              <a:off x="690317" y="5672985"/>
              <a:ext cx="472858" cy="1005707"/>
            </a:xfrm>
            <a:prstGeom prst="rect">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监控设备</a:t>
              </a:r>
              <a:endParaRPr lang="zh-CN" altLang="en-US" sz="1400" b="1" dirty="0">
                <a:latin typeface="微软雅黑" panose="020B0503020204020204" pitchFamily="34" charset="-122"/>
                <a:ea typeface="微软雅黑" panose="020B0503020204020204" pitchFamily="34" charset="-122"/>
              </a:endParaRPr>
            </a:p>
          </p:txBody>
        </p:sp>
        <p:sp>
          <p:nvSpPr>
            <p:cNvPr id="52" name="等腰三角形 51"/>
            <p:cNvSpPr/>
            <p:nvPr/>
          </p:nvSpPr>
          <p:spPr>
            <a:xfrm>
              <a:off x="1737718" y="4385975"/>
              <a:ext cx="8258932" cy="232053"/>
            </a:xfrm>
            <a:prstGeom prst="triangle">
              <a:avLst/>
            </a:prstGeom>
            <a:gradFill>
              <a:gsLst>
                <a:gs pos="100000">
                  <a:srgbClr val="DBE0E4"/>
                </a:gs>
                <a:gs pos="0">
                  <a:srgbClr val="698198"/>
                </a:gs>
                <a:gs pos="55000">
                  <a:srgbClr val="A2B0B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65">
                <a:solidFill>
                  <a:srgbClr val="FFFFFF"/>
                </a:solidFill>
                <a:latin typeface="Arial" panose="020B0604020202020204"/>
                <a:ea typeface="微软雅黑" panose="020B0503020204020204" pitchFamily="34" charset="-122"/>
              </a:endParaRPr>
            </a:p>
          </p:txBody>
        </p:sp>
        <p:sp>
          <p:nvSpPr>
            <p:cNvPr id="54" name="圆角矩形 18"/>
            <p:cNvSpPr/>
            <p:nvPr/>
          </p:nvSpPr>
          <p:spPr bwMode="auto">
            <a:xfrm>
              <a:off x="1737719" y="3263952"/>
              <a:ext cx="8007248" cy="1038711"/>
            </a:xfrm>
            <a:prstGeom prst="roundRect">
              <a:avLst>
                <a:gd name="adj" fmla="val 10568"/>
              </a:avLst>
            </a:prstGeom>
            <a:noFill/>
            <a:ln w="7938" cap="flat">
              <a:solidFill>
                <a:srgbClr val="DBE0E4"/>
              </a:solid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5" name="圆角矩形 19"/>
            <p:cNvSpPr/>
            <p:nvPr/>
          </p:nvSpPr>
          <p:spPr bwMode="auto">
            <a:xfrm>
              <a:off x="1854020" y="3316191"/>
              <a:ext cx="7797162" cy="950373"/>
            </a:xfrm>
            <a:prstGeom prst="roundRect">
              <a:avLst>
                <a:gd name="adj" fmla="val 10568"/>
              </a:avLst>
            </a:prstGeom>
            <a:noFill/>
            <a:ln w="7938" cap="flat">
              <a:noFill/>
              <a:prstDash val="solid"/>
              <a:miter lim="800000"/>
            </a:ln>
            <a:effec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6" name="文本框 55"/>
            <p:cNvSpPr txBox="1"/>
            <p:nvPr/>
          </p:nvSpPr>
          <p:spPr>
            <a:xfrm>
              <a:off x="2311699" y="3910033"/>
              <a:ext cx="1206787" cy="317288"/>
            </a:xfrm>
            <a:prstGeom prst="rect">
              <a:avLst/>
            </a:prstGeom>
            <a:noFill/>
          </p:spPr>
          <p:txBody>
            <a:bodyPr wrap="square" rtlCol="0">
              <a:spAutoFit/>
            </a:bodyPr>
            <a:lstStyle/>
            <a:p>
              <a:pPr marL="0" marR="0" indent="0" algn="ctr" defTabSz="1219200" rtl="0" eaLnBrk="1" fontAlgn="auto" latinLnBrk="0" hangingPunct="1">
                <a:lnSpc>
                  <a:spcPct val="120000"/>
                </a:lnSpc>
                <a:spcBef>
                  <a:spcPts val="0"/>
                </a:spcBef>
                <a:spcAft>
                  <a:spcPts val="0"/>
                </a:spcAft>
                <a:buClr>
                  <a:srgbClr val="0071C5"/>
                </a:buClr>
                <a:buSzTx/>
                <a:buFontTx/>
                <a:buNone/>
              </a:pPr>
              <a:r>
                <a:rPr kumimoji="0" lang="zh-CN" altLang="en-US" sz="1600" b="1" i="0" u="none" strike="noStrike" kern="1200" cap="none" spc="0" normalizeH="0" baseline="0" noProof="0" dirty="0">
                  <a:ln>
                    <a:noFill/>
                  </a:ln>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人工配置</a:t>
              </a:r>
              <a:endParaRPr kumimoji="0" lang="zh-CN" altLang="en-US" sz="1600" b="1" i="0" u="none" strike="noStrike" kern="1200" cap="none" spc="0" normalizeH="0" baseline="0" noProof="0" dirty="0">
                <a:ln>
                  <a:noFill/>
                </a:ln>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57" name="文本框 56"/>
            <p:cNvSpPr txBox="1"/>
            <p:nvPr/>
          </p:nvSpPr>
          <p:spPr>
            <a:xfrm>
              <a:off x="8352259" y="3931902"/>
              <a:ext cx="1206787" cy="317288"/>
            </a:xfrm>
            <a:prstGeom prst="rect">
              <a:avLst/>
            </a:prstGeom>
            <a:noFill/>
          </p:spPr>
          <p:txBody>
            <a:bodyPr wrap="square" rtlCol="0">
              <a:spAutoFit/>
            </a:bodyPr>
            <a:lstStyle/>
            <a:p>
              <a:pPr marL="0" marR="0" indent="0" algn="ctr" defTabSz="1219200" rtl="0" eaLnBrk="1" fontAlgn="auto" latinLnBrk="0" hangingPunct="1">
                <a:lnSpc>
                  <a:spcPct val="120000"/>
                </a:lnSpc>
                <a:spcBef>
                  <a:spcPts val="0"/>
                </a:spcBef>
                <a:spcAft>
                  <a:spcPts val="0"/>
                </a:spcAft>
                <a:buClr>
                  <a:srgbClr val="0071C5"/>
                </a:buClr>
                <a:buSzTx/>
                <a:buFontTx/>
                <a:buNone/>
              </a:pPr>
              <a:r>
                <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机器学习</a:t>
              </a:r>
              <a:endParaRPr kumimoji="0" lang="zh-CN" altLang="en-US" sz="1600" b="1" i="0" u="none" strike="noStrike" kern="1200" cap="none" spc="0" normalizeH="0" baseline="0" noProof="0" dirty="0">
                <a:ln>
                  <a:noFill/>
                </a:ln>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cxnSp>
          <p:nvCxnSpPr>
            <p:cNvPr id="59" name="直接箭头连接符 58"/>
            <p:cNvCxnSpPr>
              <a:stCxn id="56" idx="0"/>
            </p:cNvCxnSpPr>
            <p:nvPr/>
          </p:nvCxnSpPr>
          <p:spPr>
            <a:xfrm flipV="1">
              <a:off x="2915093" y="3680015"/>
              <a:ext cx="2098973" cy="23001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57" idx="0"/>
              <a:endCxn id="68" idx="4"/>
            </p:cNvCxnSpPr>
            <p:nvPr/>
          </p:nvCxnSpPr>
          <p:spPr>
            <a:xfrm flipH="1" flipV="1">
              <a:off x="6445450" y="3716111"/>
              <a:ext cx="2510203" cy="21579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679991" y="3189224"/>
              <a:ext cx="472858" cy="1005707"/>
            </a:xfrm>
            <a:prstGeom prst="rect">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监控模型</a:t>
              </a:r>
              <a:endParaRPr lang="zh-CN" altLang="en-US" sz="1400" b="1" dirty="0">
                <a:latin typeface="微软雅黑" panose="020B0503020204020204" pitchFamily="34" charset="-122"/>
                <a:ea typeface="微软雅黑" panose="020B0503020204020204" pitchFamily="34" charset="-122"/>
              </a:endParaRPr>
            </a:p>
          </p:txBody>
        </p:sp>
        <p:sp>
          <p:nvSpPr>
            <p:cNvPr id="68" name="流程图: 磁盘 67"/>
            <p:cNvSpPr/>
            <p:nvPr/>
          </p:nvSpPr>
          <p:spPr>
            <a:xfrm>
              <a:off x="5059751" y="3422321"/>
              <a:ext cx="1385699" cy="587579"/>
            </a:xfrm>
            <a:prstGeom prst="flowChartMagneticDisk">
              <a:avLst/>
            </a:prstGeom>
            <a:solidFill>
              <a:srgbClr val="395B7A"/>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zh-CN" altLang="en-US" sz="1600" dirty="0">
                  <a:solidFill>
                    <a:schemeClr val="bg1"/>
                  </a:solidFill>
                  <a:latin typeface="Arial" panose="020B0604020202020204" pitchFamily="34" charset="0"/>
                  <a:ea typeface="微软雅黑" panose="020B0503020204020204" pitchFamily="34" charset="-122"/>
                  <a:cs typeface="Arial" panose="020B0604020202020204" pitchFamily="34" charset="0"/>
                </a:rPr>
                <a:t>监控模型库</a:t>
              </a:r>
              <a:endParaRPr lang="zh-CN" altLang="en-US" sz="16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80" name="矩形 79"/>
            <p:cNvSpPr/>
            <p:nvPr/>
          </p:nvSpPr>
          <p:spPr>
            <a:xfrm>
              <a:off x="679991" y="1534874"/>
              <a:ext cx="472858" cy="1005707"/>
            </a:xfrm>
            <a:prstGeom prst="rect">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监控告警</a:t>
              </a:r>
              <a:endParaRPr lang="zh-CN" altLang="en-US" sz="1400" b="1" dirty="0">
                <a:latin typeface="微软雅黑" panose="020B0503020204020204" pitchFamily="34" charset="-122"/>
                <a:ea typeface="微软雅黑" panose="020B0503020204020204" pitchFamily="34" charset="-122"/>
              </a:endParaRPr>
            </a:p>
          </p:txBody>
        </p:sp>
        <p:grpSp>
          <p:nvGrpSpPr>
            <p:cNvPr id="82" name="组合 81"/>
            <p:cNvGrpSpPr/>
            <p:nvPr/>
          </p:nvGrpSpPr>
          <p:grpSpPr>
            <a:xfrm>
              <a:off x="2619328" y="1385248"/>
              <a:ext cx="897707" cy="897705"/>
              <a:chOff x="9037438" y="1880685"/>
              <a:chExt cx="1310018" cy="1310016"/>
            </a:xfrm>
          </p:grpSpPr>
          <p:sp>
            <p:nvSpPr>
              <p:cNvPr id="110" name="椭圆 109"/>
              <p:cNvSpPr/>
              <p:nvPr/>
            </p:nvSpPr>
            <p:spPr>
              <a:xfrm>
                <a:off x="9037438" y="1880685"/>
                <a:ext cx="1310018" cy="1310016"/>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solidFill>
                  <a:srgbClr val="D94E59"/>
                </a:solidFill>
                <a:prstDash val="sys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a:ln>
                    <a:noFill/>
                  </a:ln>
                  <a:solidFill>
                    <a:prstClr val="black">
                      <a:lumMod val="85000"/>
                      <a:lumOff val="15000"/>
                    </a:prstClr>
                  </a:solidFill>
                  <a:effectLst/>
                  <a:uLnTx/>
                  <a:uFillTx/>
                  <a:latin typeface="宋体" panose="02010600030101010101" pitchFamily="2" charset="-122"/>
                  <a:ea typeface="宋体" panose="02010600030101010101" pitchFamily="2" charset="-122"/>
                  <a:cs typeface="+mn-cs"/>
                </a:endParaRPr>
              </a:p>
            </p:txBody>
          </p:sp>
          <p:pic>
            <p:nvPicPr>
              <p:cNvPr id="111" name="图片 11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9469047" y="1977789"/>
                <a:ext cx="456040" cy="456042"/>
              </a:xfrm>
              <a:prstGeom prst="rect">
                <a:avLst/>
              </a:prstGeom>
            </p:spPr>
          </p:pic>
          <p:sp>
            <p:nvSpPr>
              <p:cNvPr id="112" name="文本框 111"/>
              <p:cNvSpPr txBox="1"/>
              <p:nvPr/>
            </p:nvSpPr>
            <p:spPr>
              <a:xfrm>
                <a:off x="9320989" y="2462960"/>
                <a:ext cx="718620" cy="67370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告警</a:t>
                </a:r>
                <a:endPar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事件</a:t>
                </a:r>
                <a:endPar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85" name="组合 84"/>
            <p:cNvGrpSpPr/>
            <p:nvPr/>
          </p:nvGrpSpPr>
          <p:grpSpPr>
            <a:xfrm>
              <a:off x="4642643" y="2687178"/>
              <a:ext cx="2224508" cy="395112"/>
              <a:chOff x="2568051" y="5636152"/>
              <a:chExt cx="2142810" cy="754471"/>
            </a:xfrm>
            <a:solidFill>
              <a:srgbClr val="D94E59"/>
            </a:solidFill>
          </p:grpSpPr>
          <p:sp>
            <p:nvSpPr>
              <p:cNvPr id="108" name="圆角矩形 18"/>
              <p:cNvSpPr/>
              <p:nvPr/>
            </p:nvSpPr>
            <p:spPr bwMode="auto">
              <a:xfrm>
                <a:off x="2568051" y="5636152"/>
                <a:ext cx="2142810" cy="754471"/>
              </a:xfrm>
              <a:prstGeom prst="roundRect">
                <a:avLst>
                  <a:gd name="adj" fmla="val 10568"/>
                </a:avLst>
              </a:prstGeom>
              <a:grpFill/>
              <a:ln w="7938" cap="flat">
                <a:noFill/>
                <a:prstDash val="solid"/>
                <a:miter lim="800000"/>
              </a:ln>
              <a:effectLst>
                <a:outerShdw blurRad="228600" dist="114300" dir="2700000" algn="tl" rotWithShape="0">
                  <a:prstClr val="black">
                    <a:alpha val="25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09" name="圆角矩形 19"/>
              <p:cNvSpPr/>
              <p:nvPr/>
            </p:nvSpPr>
            <p:spPr bwMode="auto">
              <a:xfrm>
                <a:off x="2599174" y="5652076"/>
                <a:ext cx="2086589" cy="727516"/>
              </a:xfrm>
              <a:prstGeom prst="roundRect">
                <a:avLst>
                  <a:gd name="adj" fmla="val 10568"/>
                </a:avLst>
              </a:prstGeom>
              <a:grpFill/>
              <a:ln w="7938" cap="flat">
                <a:noFill/>
                <a:prstDash val="solid"/>
                <a:miter lim="800000"/>
              </a:ln>
              <a:effec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告警规则库</a:t>
                </a:r>
                <a:endPar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86" name="组合 85"/>
            <p:cNvGrpSpPr/>
            <p:nvPr/>
          </p:nvGrpSpPr>
          <p:grpSpPr>
            <a:xfrm>
              <a:off x="8046362" y="1385248"/>
              <a:ext cx="889031" cy="889028"/>
              <a:chOff x="9127391" y="3516339"/>
              <a:chExt cx="1190926" cy="1190923"/>
            </a:xfrm>
          </p:grpSpPr>
          <p:grpSp>
            <p:nvGrpSpPr>
              <p:cNvPr id="104" name="组合 103"/>
              <p:cNvGrpSpPr/>
              <p:nvPr/>
            </p:nvGrpSpPr>
            <p:grpSpPr>
              <a:xfrm>
                <a:off x="9127391" y="3516339"/>
                <a:ext cx="1190926" cy="1190923"/>
                <a:chOff x="9096985" y="1891877"/>
                <a:chExt cx="1190926" cy="1190923"/>
              </a:xfrm>
            </p:grpSpPr>
            <p:sp>
              <p:nvSpPr>
                <p:cNvPr id="106" name="椭圆 105"/>
                <p:cNvSpPr/>
                <p:nvPr/>
              </p:nvSpPr>
              <p:spPr>
                <a:xfrm>
                  <a:off x="9096985" y="1891877"/>
                  <a:ext cx="1190926" cy="119092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solidFill>
                    <a:srgbClr val="D94E59"/>
                  </a:solidFill>
                  <a:prstDash val="sys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a:ln>
                      <a:noFill/>
                    </a:ln>
                    <a:solidFill>
                      <a:prstClr val="black">
                        <a:lumMod val="85000"/>
                        <a:lumOff val="15000"/>
                      </a:prstClr>
                    </a:solidFill>
                    <a:effectLst/>
                    <a:uLnTx/>
                    <a:uFillTx/>
                    <a:latin typeface="宋体" panose="02010600030101010101" pitchFamily="2" charset="-122"/>
                    <a:ea typeface="宋体" panose="02010600030101010101" pitchFamily="2" charset="-122"/>
                    <a:cs typeface="+mn-cs"/>
                  </a:endParaRPr>
                </a:p>
              </p:txBody>
            </p:sp>
            <p:sp>
              <p:nvSpPr>
                <p:cNvPr id="107" name="文本框 106"/>
                <p:cNvSpPr txBox="1"/>
                <p:nvPr/>
              </p:nvSpPr>
              <p:spPr>
                <a:xfrm>
                  <a:off x="9400994" y="2428558"/>
                  <a:ext cx="659665" cy="6184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告警</a:t>
                  </a:r>
                  <a:endPar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方式</a:t>
                  </a:r>
                  <a:endPar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pic>
            <p:nvPicPr>
              <p:cNvPr id="105" name="图片 10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9484997" y="3583573"/>
                <a:ext cx="491367" cy="491367"/>
              </a:xfrm>
              <a:prstGeom prst="rect">
                <a:avLst/>
              </a:prstGeom>
            </p:spPr>
          </p:pic>
        </p:grpSp>
        <p:grpSp>
          <p:nvGrpSpPr>
            <p:cNvPr id="87" name="组合 86"/>
            <p:cNvGrpSpPr/>
            <p:nvPr/>
          </p:nvGrpSpPr>
          <p:grpSpPr>
            <a:xfrm>
              <a:off x="4397065" y="1385248"/>
              <a:ext cx="892653" cy="892651"/>
              <a:chOff x="9037438" y="1880685"/>
              <a:chExt cx="1310018" cy="1310016"/>
            </a:xfrm>
          </p:grpSpPr>
          <p:sp>
            <p:nvSpPr>
              <p:cNvPr id="101" name="椭圆 100"/>
              <p:cNvSpPr/>
              <p:nvPr/>
            </p:nvSpPr>
            <p:spPr>
              <a:xfrm>
                <a:off x="9037438" y="1880685"/>
                <a:ext cx="1310018" cy="1310016"/>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solidFill>
                  <a:srgbClr val="D94E59"/>
                </a:solidFill>
                <a:prstDash val="sys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a:ln>
                    <a:noFill/>
                  </a:ln>
                  <a:solidFill>
                    <a:prstClr val="black">
                      <a:lumMod val="85000"/>
                      <a:lumOff val="15000"/>
                    </a:prstClr>
                  </a:solidFill>
                  <a:effectLst/>
                  <a:uLnTx/>
                  <a:uFillTx/>
                  <a:latin typeface="宋体" panose="02010600030101010101" pitchFamily="2" charset="-122"/>
                  <a:ea typeface="宋体" panose="02010600030101010101" pitchFamily="2" charset="-122"/>
                  <a:cs typeface="+mn-cs"/>
                </a:endParaRPr>
              </a:p>
            </p:txBody>
          </p:sp>
          <p:pic>
            <p:nvPicPr>
              <p:cNvPr id="102" name="图片 10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9468878" y="1977790"/>
                <a:ext cx="456040" cy="456041"/>
              </a:xfrm>
              <a:prstGeom prst="rect">
                <a:avLst/>
              </a:prstGeom>
            </p:spPr>
          </p:pic>
          <p:sp>
            <p:nvSpPr>
              <p:cNvPr id="103" name="文本框 102"/>
              <p:cNvSpPr txBox="1"/>
              <p:nvPr/>
            </p:nvSpPr>
            <p:spPr>
              <a:xfrm>
                <a:off x="9238613" y="2387603"/>
                <a:ext cx="948527" cy="6775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告警内</a:t>
                </a:r>
                <a:endPar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容模版</a:t>
                </a:r>
                <a:endPar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88" name="组合 87"/>
            <p:cNvGrpSpPr/>
            <p:nvPr/>
          </p:nvGrpSpPr>
          <p:grpSpPr>
            <a:xfrm>
              <a:off x="6231363" y="1385248"/>
              <a:ext cx="897707" cy="897704"/>
              <a:chOff x="9067844" y="3505147"/>
              <a:chExt cx="1310018" cy="1310016"/>
            </a:xfrm>
          </p:grpSpPr>
          <p:grpSp>
            <p:nvGrpSpPr>
              <p:cNvPr id="97" name="组合 96"/>
              <p:cNvGrpSpPr/>
              <p:nvPr/>
            </p:nvGrpSpPr>
            <p:grpSpPr>
              <a:xfrm>
                <a:off x="9067844" y="3505147"/>
                <a:ext cx="1310018" cy="1310016"/>
                <a:chOff x="9037438" y="1880685"/>
                <a:chExt cx="1310018" cy="1310016"/>
              </a:xfrm>
            </p:grpSpPr>
            <p:sp>
              <p:nvSpPr>
                <p:cNvPr id="99" name="椭圆 98"/>
                <p:cNvSpPr/>
                <p:nvPr/>
              </p:nvSpPr>
              <p:spPr>
                <a:xfrm>
                  <a:off x="9037438" y="1880685"/>
                  <a:ext cx="1310018" cy="1310016"/>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solidFill>
                    <a:srgbClr val="D94E59"/>
                  </a:solidFill>
                  <a:prstDash val="sys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dirty="0">
                    <a:ln>
                      <a:noFill/>
                    </a:ln>
                    <a:solidFill>
                      <a:prstClr val="black">
                        <a:lumMod val="85000"/>
                        <a:lumOff val="15000"/>
                      </a:prstClr>
                    </a:solidFill>
                    <a:effectLst/>
                    <a:uLnTx/>
                    <a:uFillTx/>
                    <a:latin typeface="宋体" panose="02010600030101010101" pitchFamily="2" charset="-122"/>
                    <a:ea typeface="宋体" panose="02010600030101010101" pitchFamily="2" charset="-122"/>
                    <a:cs typeface="+mn-cs"/>
                  </a:endParaRPr>
                </a:p>
              </p:txBody>
            </p:sp>
            <p:sp>
              <p:nvSpPr>
                <p:cNvPr id="100" name="文本框 99"/>
                <p:cNvSpPr txBox="1"/>
                <p:nvPr/>
              </p:nvSpPr>
              <p:spPr>
                <a:xfrm>
                  <a:off x="9277416" y="2409848"/>
                  <a:ext cx="943187" cy="6737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告警</a:t>
                  </a:r>
                  <a:endPar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联系人</a:t>
                  </a:r>
                  <a:endPar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pic>
            <p:nvPicPr>
              <p:cNvPr id="98" name="图片 9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9512867" y="3605907"/>
                <a:ext cx="495834" cy="446698"/>
              </a:xfrm>
              <a:prstGeom prst="rect">
                <a:avLst/>
              </a:prstGeom>
            </p:spPr>
          </p:pic>
        </p:grpSp>
        <p:cxnSp>
          <p:nvCxnSpPr>
            <p:cNvPr id="114" name="直接箭头连接符 113"/>
            <p:cNvCxnSpPr>
              <a:stCxn id="68" idx="1"/>
              <a:endCxn id="108" idx="2"/>
            </p:cNvCxnSpPr>
            <p:nvPr/>
          </p:nvCxnSpPr>
          <p:spPr>
            <a:xfrm flipV="1">
              <a:off x="5752601" y="3082290"/>
              <a:ext cx="2296" cy="340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6" name="右大括号 115"/>
            <p:cNvSpPr/>
            <p:nvPr/>
          </p:nvSpPr>
          <p:spPr>
            <a:xfrm rot="5400000">
              <a:off x="5589556" y="-337937"/>
              <a:ext cx="331192" cy="5572978"/>
            </a:xfrm>
            <a:prstGeom prst="rightBrace">
              <a:avLst>
                <a:gd name="adj1" fmla="val 8333"/>
                <a:gd name="adj2" fmla="val 50401"/>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18" name="矩形 117"/>
          <p:cNvSpPr/>
          <p:nvPr/>
        </p:nvSpPr>
        <p:spPr>
          <a:xfrm>
            <a:off x="311611" y="851667"/>
            <a:ext cx="11532439" cy="361253"/>
          </a:xfrm>
          <a:prstGeom prst="rect">
            <a:avLst/>
          </a:prstGeom>
        </p:spPr>
        <p:txBody>
          <a:bodyPr wrap="square">
            <a:spAutoFit/>
          </a:bodyPr>
          <a:lstStyle/>
          <a:p>
            <a:pPr>
              <a:lnSpc>
                <a:spcPct val="140000"/>
              </a:lnSpc>
            </a:pPr>
            <a:r>
              <a:rPr lang="zh-CN" altLang="en-US" sz="1400" dirty="0">
                <a:solidFill>
                  <a:prstClr val="black"/>
                </a:solidFill>
                <a:latin typeface="微软雅黑" panose="020B0503020204020204" pitchFamily="34" charset="-122"/>
                <a:ea typeface="微软雅黑" panose="020B0503020204020204" pitchFamily="34" charset="-122"/>
                <a:sym typeface="+mn-lt"/>
              </a:rPr>
              <a:t>可以根据各个网络设备的各项监控指标建立监控模型，同时，系统能够通过机器学习的方式完善监控模型库，并能够根据告警规则，生成告警。</a:t>
            </a:r>
            <a:endParaRPr lang="zh-CN" altLang="en-US" sz="1400" dirty="0">
              <a:solidFill>
                <a:prstClr val="black"/>
              </a:solidFill>
              <a:latin typeface="微软雅黑" panose="020B0503020204020204" pitchFamily="34" charset="-122"/>
              <a:ea typeface="微软雅黑" panose="020B0503020204020204" pitchFamily="34" charset="-122"/>
              <a:sym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1227" y="313195"/>
            <a:ext cx="11154168" cy="418485"/>
          </a:xfrm>
        </p:spPr>
        <p:txBody>
          <a:bodyPr/>
          <a:lstStyle/>
          <a:p>
            <a:r>
              <a:rPr lang="zh-CN" altLang="en-US" dirty="0"/>
              <a:t>智能监控</a:t>
            </a:r>
            <a:r>
              <a:rPr lang="en-US" altLang="zh-CN" dirty="0"/>
              <a:t>-</a:t>
            </a:r>
            <a:r>
              <a:rPr lang="zh-CN" altLang="en-US" dirty="0"/>
              <a:t>多维监控</a:t>
            </a:r>
            <a:r>
              <a:rPr lang="en-US" altLang="zh-CN" dirty="0"/>
              <a:t>·</a:t>
            </a:r>
            <a:r>
              <a:rPr lang="zh-CN" altLang="en-US" dirty="0"/>
              <a:t>从多个维度进行网络运行监控，保障网络的可用和稳定性</a:t>
            </a:r>
            <a:endParaRPr lang="zh-CN" altLang="en-US" dirty="0"/>
          </a:p>
        </p:txBody>
      </p:sp>
      <p:sp>
        <p:nvSpPr>
          <p:cNvPr id="137" name="TextBox 13"/>
          <p:cNvSpPr txBox="1"/>
          <p:nvPr/>
        </p:nvSpPr>
        <p:spPr>
          <a:xfrm>
            <a:off x="9066477" y="1337073"/>
            <a:ext cx="569056" cy="707886"/>
          </a:xfrm>
          <a:prstGeom prst="rect">
            <a:avLst/>
          </a:prstGeom>
          <a:solidFill>
            <a:srgbClr val="FFFFFF"/>
          </a:solidFill>
          <a:ln>
            <a:noFill/>
          </a:ln>
          <a:effectLst>
            <a:outerShdw blurRad="50800" dist="38100" dir="2700000" algn="tl" rotWithShape="0">
              <a:prstClr val="black">
                <a:alpha val="40000"/>
              </a:prstClr>
            </a:outerShdw>
          </a:effectLst>
        </p:spPr>
        <p:txBody>
          <a:bodyPr wrap="square" rtlCol="0" anchor="ctr">
            <a:spAutoFit/>
          </a:bodyPr>
          <a:lstStyle/>
          <a:p>
            <a:pPr marL="0" marR="0" lvl="0" indent="0" algn="ctr" defTabSz="109728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srgbClr val="FFFFFF">
                    <a:lumMod val="50000"/>
                  </a:srgbClr>
                </a:solidFill>
                <a:effectLst/>
                <a:uLnTx/>
                <a:uFillTx/>
                <a:latin typeface="Impact" panose="020B0806030902050204" pitchFamily="34" charset="0"/>
                <a:ea typeface="微软雅黑" panose="020B0503020204020204" pitchFamily="34" charset="-122"/>
              </a:rPr>
              <a:t>T</a:t>
            </a:r>
            <a:endParaRPr kumimoji="0" lang="zh-CN" altLang="en-US" sz="4000" b="1" i="0" u="none" strike="noStrike" kern="0" cap="none" spc="0" normalizeH="0" baseline="0" noProof="0" dirty="0">
              <a:ln>
                <a:noFill/>
              </a:ln>
              <a:solidFill>
                <a:srgbClr val="FFFFFF">
                  <a:lumMod val="50000"/>
                </a:srgbClr>
              </a:solidFill>
              <a:effectLst/>
              <a:uLnTx/>
              <a:uFillTx/>
              <a:latin typeface="Impact" panose="020B0806030902050204" pitchFamily="34" charset="0"/>
              <a:ea typeface="微软雅黑" panose="020B0503020204020204" pitchFamily="34" charset="-122"/>
            </a:endParaRPr>
          </a:p>
        </p:txBody>
      </p:sp>
      <p:sp>
        <p:nvSpPr>
          <p:cNvPr id="138" name="矩形 137"/>
          <p:cNvSpPr/>
          <p:nvPr/>
        </p:nvSpPr>
        <p:spPr>
          <a:xfrm>
            <a:off x="9675831" y="1474783"/>
            <a:ext cx="2262158" cy="369332"/>
          </a:xfrm>
          <a:prstGeom prst="rect">
            <a:avLst/>
          </a:prstGeom>
        </p:spPr>
        <p:txBody>
          <a:bodyPr wrap="none">
            <a:spAutoFit/>
          </a:bodyPr>
          <a:lstStyle/>
          <a:p>
            <a:pPr defTabSz="1097280"/>
            <a:r>
              <a:rPr lang="zh-CN" altLang="en-US" b="1" dirty="0">
                <a:solidFill>
                  <a:srgbClr val="FFFFFF">
                    <a:lumMod val="50000"/>
                  </a:srgbClr>
                </a:solidFill>
                <a:latin typeface="微软雅黑" panose="020B0503020204020204" pitchFamily="34" charset="-122"/>
                <a:ea typeface="微软雅黑" panose="020B0503020204020204" pitchFamily="34" charset="-122"/>
              </a:rPr>
              <a:t>从技术角度发现问题</a:t>
            </a:r>
            <a:endParaRPr lang="zh-CN" altLang="en-US" b="1"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139" name="矩形 138"/>
          <p:cNvSpPr/>
          <p:nvPr/>
        </p:nvSpPr>
        <p:spPr>
          <a:xfrm>
            <a:off x="9675831" y="1883949"/>
            <a:ext cx="2391889" cy="823687"/>
          </a:xfrm>
          <a:prstGeom prst="rect">
            <a:avLst/>
          </a:prstGeom>
        </p:spPr>
        <p:txBody>
          <a:bodyPr wrap="square">
            <a:spAutoFit/>
          </a:bodyPr>
          <a:lstStyle/>
          <a:p>
            <a:pPr defTabSz="1097280">
              <a:lnSpc>
                <a:spcPct val="120000"/>
              </a:lnSpc>
            </a:pPr>
            <a:r>
              <a:rPr lang="zh-CN" altLang="en-US" sz="1320" dirty="0">
                <a:solidFill>
                  <a:srgbClr val="000000">
                    <a:lumMod val="95000"/>
                    <a:lumOff val="5000"/>
                  </a:srgbClr>
                </a:solidFill>
                <a:latin typeface="微软雅黑" panose="020B0503020204020204" pitchFamily="34" charset="-122"/>
                <a:ea typeface="微软雅黑" panose="020B0503020204020204" pitchFamily="34" charset="-122"/>
              </a:rPr>
              <a:t>从技术的角度来对网络运行状态进行分析，识别、预测并排除故障，保障网络可用。</a:t>
            </a:r>
            <a:endParaRPr lang="zh-CN" altLang="en-US" sz="1320" dirty="0">
              <a:solidFill>
                <a:srgbClr val="000000">
                  <a:lumMod val="95000"/>
                  <a:lumOff val="5000"/>
                </a:srgbClr>
              </a:solidFill>
              <a:latin typeface="微软雅黑" panose="020B0503020204020204" pitchFamily="34" charset="-122"/>
              <a:ea typeface="微软雅黑" panose="020B0503020204020204" pitchFamily="34" charset="-122"/>
            </a:endParaRPr>
          </a:p>
        </p:txBody>
      </p:sp>
      <p:cxnSp>
        <p:nvCxnSpPr>
          <p:cNvPr id="140" name="肘形连接符 48"/>
          <p:cNvCxnSpPr/>
          <p:nvPr/>
        </p:nvCxnSpPr>
        <p:spPr>
          <a:xfrm>
            <a:off x="9045693" y="1830785"/>
            <a:ext cx="2864248" cy="1003007"/>
          </a:xfrm>
          <a:prstGeom prst="bentConnector3">
            <a:avLst>
              <a:gd name="adj1" fmla="val -7590"/>
            </a:avLst>
          </a:prstGeom>
          <a:noFill/>
          <a:ln w="6350" cap="flat" cmpd="sng" algn="ctr">
            <a:solidFill>
              <a:srgbClr val="FFFFFF">
                <a:lumMod val="50000"/>
              </a:srgbClr>
            </a:solidFill>
            <a:prstDash val="dash"/>
            <a:miter lim="800000"/>
            <a:headEnd type="none" w="med" len="med"/>
            <a:tailEnd type="oval" w="med" len="med"/>
          </a:ln>
          <a:effectLst/>
        </p:spPr>
      </p:cxnSp>
      <p:sp>
        <p:nvSpPr>
          <p:cNvPr id="141" name="TextBox 13"/>
          <p:cNvSpPr txBox="1"/>
          <p:nvPr/>
        </p:nvSpPr>
        <p:spPr>
          <a:xfrm>
            <a:off x="9066477" y="3085405"/>
            <a:ext cx="569056" cy="707886"/>
          </a:xfrm>
          <a:prstGeom prst="rect">
            <a:avLst/>
          </a:prstGeom>
          <a:solidFill>
            <a:srgbClr val="FFFFFF"/>
          </a:solidFill>
          <a:ln>
            <a:noFill/>
          </a:ln>
          <a:effectLst>
            <a:outerShdw blurRad="50800" dist="38100" dir="2700000" algn="tl" rotWithShape="0">
              <a:prstClr val="black">
                <a:alpha val="40000"/>
              </a:prstClr>
            </a:outerShdw>
          </a:effectLst>
        </p:spPr>
        <p:txBody>
          <a:bodyPr wrap="square" rtlCol="0" anchor="ctr">
            <a:spAutoFit/>
          </a:bodyPr>
          <a:lstStyle/>
          <a:p>
            <a:pPr marL="0" marR="0" lvl="0" indent="0" algn="ctr" defTabSz="109728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srgbClr val="1B4367"/>
                </a:solidFill>
                <a:effectLst/>
                <a:uLnTx/>
                <a:uFillTx/>
                <a:latin typeface="Impact" panose="020B0806030902050204" pitchFamily="34" charset="0"/>
                <a:ea typeface="微软雅黑" panose="020B0503020204020204" pitchFamily="34" charset="-122"/>
              </a:rPr>
              <a:t>B</a:t>
            </a:r>
            <a:endParaRPr kumimoji="0" lang="zh-CN" altLang="en-US" sz="4000" b="1" i="0" u="none" strike="noStrike" kern="0" cap="none" spc="0" normalizeH="0" baseline="0" noProof="0" dirty="0">
              <a:ln>
                <a:noFill/>
              </a:ln>
              <a:solidFill>
                <a:srgbClr val="1B4367"/>
              </a:solidFill>
              <a:effectLst/>
              <a:uLnTx/>
              <a:uFillTx/>
              <a:latin typeface="Impact" panose="020B0806030902050204" pitchFamily="34" charset="0"/>
              <a:ea typeface="微软雅黑" panose="020B0503020204020204" pitchFamily="34" charset="-122"/>
            </a:endParaRPr>
          </a:p>
        </p:txBody>
      </p:sp>
      <p:sp>
        <p:nvSpPr>
          <p:cNvPr id="142" name="矩形 141"/>
          <p:cNvSpPr/>
          <p:nvPr/>
        </p:nvSpPr>
        <p:spPr>
          <a:xfrm>
            <a:off x="9675831" y="3223115"/>
            <a:ext cx="2262158" cy="369332"/>
          </a:xfrm>
          <a:prstGeom prst="rect">
            <a:avLst/>
          </a:prstGeom>
        </p:spPr>
        <p:txBody>
          <a:bodyPr wrap="none">
            <a:spAutoFit/>
          </a:bodyPr>
          <a:lstStyle/>
          <a:p>
            <a:pPr defTabSz="1097280"/>
            <a:r>
              <a:rPr lang="zh-CN" altLang="en-US" b="1" dirty="0">
                <a:solidFill>
                  <a:srgbClr val="1B4367"/>
                </a:solidFill>
                <a:latin typeface="微软雅黑" panose="020B0503020204020204" pitchFamily="34" charset="-122"/>
                <a:ea typeface="微软雅黑" panose="020B0503020204020204" pitchFamily="34" charset="-122"/>
              </a:rPr>
              <a:t>从业务视角排除故障</a:t>
            </a:r>
            <a:endParaRPr lang="zh-CN" altLang="en-US" b="1" dirty="0">
              <a:solidFill>
                <a:srgbClr val="1B4367"/>
              </a:solidFill>
              <a:latin typeface="微软雅黑" panose="020B0503020204020204" pitchFamily="34" charset="-122"/>
              <a:ea typeface="微软雅黑" panose="020B0503020204020204" pitchFamily="34" charset="-122"/>
            </a:endParaRPr>
          </a:p>
        </p:txBody>
      </p:sp>
      <p:sp>
        <p:nvSpPr>
          <p:cNvPr id="143" name="矩形 142"/>
          <p:cNvSpPr/>
          <p:nvPr/>
        </p:nvSpPr>
        <p:spPr>
          <a:xfrm>
            <a:off x="9675831" y="3632281"/>
            <a:ext cx="2391889" cy="823687"/>
          </a:xfrm>
          <a:prstGeom prst="rect">
            <a:avLst/>
          </a:prstGeom>
        </p:spPr>
        <p:txBody>
          <a:bodyPr wrap="square">
            <a:spAutoFit/>
          </a:bodyPr>
          <a:lstStyle/>
          <a:p>
            <a:pPr defTabSz="1097280">
              <a:lnSpc>
                <a:spcPct val="120000"/>
              </a:lnSpc>
            </a:pPr>
            <a:r>
              <a:rPr lang="zh-CN" altLang="en-US" sz="1320" dirty="0">
                <a:solidFill>
                  <a:srgbClr val="000000">
                    <a:lumMod val="95000"/>
                    <a:lumOff val="5000"/>
                  </a:srgbClr>
                </a:solidFill>
                <a:latin typeface="微软雅黑" panose="020B0503020204020204" pitchFamily="34" charset="-122"/>
                <a:ea typeface="微软雅黑" panose="020B0503020204020204" pitchFamily="34" charset="-122"/>
              </a:rPr>
              <a:t>从业务的视角来分析故障带来的影响，排除故障，确保网络的可用性。</a:t>
            </a:r>
            <a:endParaRPr lang="zh-CN" altLang="en-US" sz="1320" dirty="0">
              <a:solidFill>
                <a:srgbClr val="000000">
                  <a:lumMod val="95000"/>
                  <a:lumOff val="5000"/>
                </a:srgbClr>
              </a:solidFill>
              <a:latin typeface="微软雅黑" panose="020B0503020204020204" pitchFamily="34" charset="-122"/>
              <a:ea typeface="微软雅黑" panose="020B0503020204020204" pitchFamily="34" charset="-122"/>
            </a:endParaRPr>
          </a:p>
        </p:txBody>
      </p:sp>
      <p:cxnSp>
        <p:nvCxnSpPr>
          <p:cNvPr id="144" name="肘形连接符 48"/>
          <p:cNvCxnSpPr/>
          <p:nvPr/>
        </p:nvCxnSpPr>
        <p:spPr>
          <a:xfrm>
            <a:off x="9045693" y="3579117"/>
            <a:ext cx="2864248" cy="1003007"/>
          </a:xfrm>
          <a:prstGeom prst="bentConnector3">
            <a:avLst>
              <a:gd name="adj1" fmla="val -7590"/>
            </a:avLst>
          </a:prstGeom>
          <a:noFill/>
          <a:ln w="6350" cap="flat" cmpd="sng" algn="ctr">
            <a:solidFill>
              <a:srgbClr val="1B4367"/>
            </a:solidFill>
            <a:prstDash val="dash"/>
            <a:miter lim="800000"/>
            <a:headEnd type="none" w="med" len="med"/>
            <a:tailEnd type="oval" w="med" len="med"/>
          </a:ln>
          <a:effectLst/>
        </p:spPr>
      </p:cxnSp>
      <p:sp>
        <p:nvSpPr>
          <p:cNvPr id="145" name="TextBox 13"/>
          <p:cNvSpPr txBox="1"/>
          <p:nvPr/>
        </p:nvSpPr>
        <p:spPr>
          <a:xfrm>
            <a:off x="9078430" y="4830252"/>
            <a:ext cx="569056" cy="707886"/>
          </a:xfrm>
          <a:prstGeom prst="rect">
            <a:avLst/>
          </a:prstGeom>
          <a:solidFill>
            <a:srgbClr val="FFFFFF"/>
          </a:solidFill>
          <a:ln>
            <a:noFill/>
          </a:ln>
          <a:effectLst>
            <a:outerShdw blurRad="50800" dist="38100" dir="2700000" algn="tl" rotWithShape="0">
              <a:prstClr val="black">
                <a:alpha val="40000"/>
              </a:prstClr>
            </a:outerShdw>
          </a:effectLst>
        </p:spPr>
        <p:txBody>
          <a:bodyPr wrap="square" rtlCol="0" anchor="ctr">
            <a:spAutoFit/>
          </a:bodyPr>
          <a:lstStyle/>
          <a:p>
            <a:pPr marL="0" marR="0" lvl="0" indent="0" algn="ctr" defTabSz="109728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schemeClr val="accent1"/>
                </a:solidFill>
                <a:effectLst/>
                <a:uLnTx/>
                <a:uFillTx/>
                <a:latin typeface="Impact" panose="020B0806030902050204" pitchFamily="34" charset="0"/>
                <a:ea typeface="微软雅黑" panose="020B0503020204020204" pitchFamily="34" charset="-122"/>
              </a:rPr>
              <a:t>M</a:t>
            </a:r>
            <a:endParaRPr kumimoji="0" lang="zh-CN" altLang="en-US" sz="4000" b="1" i="0" u="none" strike="noStrike" kern="0" cap="none" spc="0" normalizeH="0" baseline="0" noProof="0" dirty="0">
              <a:ln>
                <a:noFill/>
              </a:ln>
              <a:solidFill>
                <a:schemeClr val="accent1"/>
              </a:solidFill>
              <a:effectLst/>
              <a:uLnTx/>
              <a:uFillTx/>
              <a:latin typeface="Impact" panose="020B0806030902050204" pitchFamily="34" charset="0"/>
              <a:ea typeface="微软雅黑" panose="020B0503020204020204" pitchFamily="34" charset="-122"/>
            </a:endParaRPr>
          </a:p>
        </p:txBody>
      </p:sp>
      <p:sp>
        <p:nvSpPr>
          <p:cNvPr id="146" name="矩形 145"/>
          <p:cNvSpPr/>
          <p:nvPr/>
        </p:nvSpPr>
        <p:spPr>
          <a:xfrm>
            <a:off x="9687785" y="4967961"/>
            <a:ext cx="2262158" cy="369332"/>
          </a:xfrm>
          <a:prstGeom prst="rect">
            <a:avLst/>
          </a:prstGeom>
        </p:spPr>
        <p:txBody>
          <a:bodyPr wrap="none">
            <a:spAutoFit/>
          </a:bodyPr>
          <a:lstStyle/>
          <a:p>
            <a:pPr defTabSz="1097280"/>
            <a:r>
              <a:rPr lang="zh-CN" altLang="en-US" b="1" dirty="0">
                <a:solidFill>
                  <a:schemeClr val="accent1"/>
                </a:solidFill>
                <a:latin typeface="微软雅黑" panose="020B0503020204020204" pitchFamily="34" charset="-122"/>
                <a:ea typeface="微软雅黑" panose="020B0503020204020204" pitchFamily="34" charset="-122"/>
              </a:rPr>
              <a:t>从管理视角分析风险</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47" name="矩形 146"/>
          <p:cNvSpPr/>
          <p:nvPr/>
        </p:nvSpPr>
        <p:spPr>
          <a:xfrm>
            <a:off x="9687785" y="5377128"/>
            <a:ext cx="2391889" cy="823687"/>
          </a:xfrm>
          <a:prstGeom prst="rect">
            <a:avLst/>
          </a:prstGeom>
        </p:spPr>
        <p:txBody>
          <a:bodyPr wrap="square">
            <a:spAutoFit/>
          </a:bodyPr>
          <a:lstStyle/>
          <a:p>
            <a:pPr defTabSz="1097280">
              <a:lnSpc>
                <a:spcPct val="120000"/>
              </a:lnSpc>
            </a:pPr>
            <a:r>
              <a:rPr lang="zh-CN" altLang="en-US" sz="1320" dirty="0">
                <a:solidFill>
                  <a:srgbClr val="000000">
                    <a:lumMod val="95000"/>
                    <a:lumOff val="5000"/>
                  </a:srgbClr>
                </a:solidFill>
                <a:latin typeface="微软雅黑" panose="020B0503020204020204" pitchFamily="34" charset="-122"/>
                <a:ea typeface="微软雅黑" panose="020B0503020204020204" pitchFamily="34" charset="-122"/>
              </a:rPr>
              <a:t>从管理的视角来检查使用状态与分析问题和风险，确保网络使用符合管理要求与规范。</a:t>
            </a:r>
            <a:endParaRPr lang="zh-CN" altLang="en-US" sz="1320" dirty="0">
              <a:solidFill>
                <a:srgbClr val="000000">
                  <a:lumMod val="95000"/>
                  <a:lumOff val="5000"/>
                </a:srgbClr>
              </a:solidFill>
              <a:latin typeface="微软雅黑" panose="020B0503020204020204" pitchFamily="34" charset="-122"/>
              <a:ea typeface="微软雅黑" panose="020B0503020204020204" pitchFamily="34" charset="-122"/>
            </a:endParaRPr>
          </a:p>
        </p:txBody>
      </p:sp>
      <p:cxnSp>
        <p:nvCxnSpPr>
          <p:cNvPr id="148" name="肘形连接符 48"/>
          <p:cNvCxnSpPr/>
          <p:nvPr/>
        </p:nvCxnSpPr>
        <p:spPr>
          <a:xfrm>
            <a:off x="9057646" y="5323964"/>
            <a:ext cx="2864248" cy="1003007"/>
          </a:xfrm>
          <a:prstGeom prst="bentConnector3">
            <a:avLst>
              <a:gd name="adj1" fmla="val -7590"/>
            </a:avLst>
          </a:prstGeom>
          <a:noFill/>
          <a:ln w="6350" cap="flat" cmpd="sng" algn="ctr">
            <a:solidFill>
              <a:schemeClr val="accent1"/>
            </a:solidFill>
            <a:prstDash val="dash"/>
            <a:miter lim="800000"/>
            <a:headEnd type="none" w="med" len="med"/>
            <a:tailEnd type="oval" w="med" len="med"/>
          </a:ln>
          <a:effectLst/>
        </p:spPr>
      </p:cxnSp>
      <p:grpSp>
        <p:nvGrpSpPr>
          <p:cNvPr id="3" name="组合 2"/>
          <p:cNvGrpSpPr/>
          <p:nvPr/>
        </p:nvGrpSpPr>
        <p:grpSpPr>
          <a:xfrm>
            <a:off x="110122" y="1273280"/>
            <a:ext cx="8478769" cy="5215635"/>
            <a:chOff x="90026" y="1273280"/>
            <a:chExt cx="8478769" cy="5215635"/>
          </a:xfrm>
        </p:grpSpPr>
        <p:grpSp>
          <p:nvGrpSpPr>
            <p:cNvPr id="125" name="组合 124"/>
            <p:cNvGrpSpPr/>
            <p:nvPr/>
          </p:nvGrpSpPr>
          <p:grpSpPr>
            <a:xfrm>
              <a:off x="2646629" y="1595858"/>
              <a:ext cx="1746453" cy="584437"/>
              <a:chOff x="2903927" y="1485350"/>
              <a:chExt cx="1309840" cy="438328"/>
            </a:xfrm>
          </p:grpSpPr>
          <p:sp>
            <p:nvSpPr>
              <p:cNvPr id="126" name="AutoShape 8"/>
              <p:cNvSpPr>
                <a:spLocks noChangeArrowheads="1"/>
              </p:cNvSpPr>
              <p:nvPr/>
            </p:nvSpPr>
            <p:spPr bwMode="auto">
              <a:xfrm>
                <a:off x="3082639" y="1582615"/>
                <a:ext cx="1131128" cy="318696"/>
              </a:xfrm>
              <a:prstGeom prst="roundRect">
                <a:avLst>
                  <a:gd name="adj" fmla="val 50000"/>
                </a:avLst>
              </a:prstGeom>
              <a:noFill/>
              <a:ln w="28575">
                <a:solidFill>
                  <a:srgbClr val="E7E6E6"/>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40" tIns="45676" rIns="91240" bIns="45676"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09955" eaLnBrk="0" fontAlgn="base" hangingPunct="0">
                  <a:spcBef>
                    <a:spcPct val="0"/>
                  </a:spcBef>
                  <a:spcAft>
                    <a:spcPct val="0"/>
                  </a:spcAft>
                  <a:buFontTx/>
                  <a:buNone/>
                  <a:defRPr/>
                </a:pPr>
                <a:r>
                  <a:rPr lang="zh-CN" altLang="en-US" sz="1800" kern="0" dirty="0">
                    <a:solidFill>
                      <a:srgbClr val="1D1D1D"/>
                    </a:solidFill>
                    <a:latin typeface="微软雅黑" panose="020B0503020204020204" pitchFamily="34" charset="-122"/>
                    <a:ea typeface="微软雅黑" panose="020B0503020204020204" pitchFamily="34" charset="-122"/>
                  </a:rPr>
                  <a:t>部门主管</a:t>
                </a:r>
                <a:endParaRPr lang="zh-CN" altLang="en-US" sz="1800" kern="0" dirty="0">
                  <a:solidFill>
                    <a:srgbClr val="1D1D1D"/>
                  </a:solidFill>
                  <a:latin typeface="微软雅黑" panose="020B0503020204020204" pitchFamily="34" charset="-122"/>
                  <a:ea typeface="微软雅黑" panose="020B0503020204020204" pitchFamily="34" charset="-122"/>
                </a:endParaRPr>
              </a:p>
            </p:txBody>
          </p:sp>
          <p:pic>
            <p:nvPicPr>
              <p:cNvPr id="127" name="Picture 6" descr="nmnbm"/>
              <p:cNvPicPr>
                <a:picLocks noChangeAspect="1" noChangeArrowheads="1"/>
              </p:cNvPicPr>
              <p:nvPr/>
            </p:nvPicPr>
            <p:blipFill>
              <a:blip r:embed="rId1" cstate="print">
                <a:clrChange>
                  <a:clrFrom>
                    <a:srgbClr val="D3E6EA"/>
                  </a:clrFrom>
                  <a:clrTo>
                    <a:srgbClr val="D3E6EA">
                      <a:alpha val="0"/>
                    </a:srgbClr>
                  </a:clrTo>
                </a:clrChange>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903927" y="1485350"/>
                <a:ext cx="409016" cy="43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8" name="组合 127"/>
            <p:cNvGrpSpPr/>
            <p:nvPr/>
          </p:nvGrpSpPr>
          <p:grpSpPr>
            <a:xfrm>
              <a:off x="7046586" y="3416158"/>
              <a:ext cx="1508577" cy="574639"/>
              <a:chOff x="2873783" y="1241776"/>
              <a:chExt cx="1131433" cy="1514728"/>
            </a:xfrm>
          </p:grpSpPr>
          <p:sp>
            <p:nvSpPr>
              <p:cNvPr id="129" name="AutoShape 8"/>
              <p:cNvSpPr>
                <a:spLocks noChangeArrowheads="1"/>
              </p:cNvSpPr>
              <p:nvPr/>
            </p:nvSpPr>
            <p:spPr bwMode="auto">
              <a:xfrm>
                <a:off x="3170305" y="1609100"/>
                <a:ext cx="834911" cy="990730"/>
              </a:xfrm>
              <a:prstGeom prst="roundRect">
                <a:avLst>
                  <a:gd name="adj" fmla="val 13792"/>
                </a:avLst>
              </a:prstGeom>
              <a:noFill/>
              <a:ln w="28575">
                <a:solidFill>
                  <a:srgbClr val="E7E6E6"/>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40" tIns="45676" rIns="91240" bIns="45676"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defTabSz="909955" eaLnBrk="0" fontAlgn="base" hangingPunct="0">
                  <a:spcBef>
                    <a:spcPct val="0"/>
                  </a:spcBef>
                  <a:spcAft>
                    <a:spcPct val="0"/>
                  </a:spcAft>
                  <a:buFontTx/>
                  <a:buNone/>
                  <a:defRPr/>
                </a:pPr>
                <a:r>
                  <a:rPr lang="zh-CN" altLang="en-US" sz="1865" kern="0" dirty="0">
                    <a:solidFill>
                      <a:srgbClr val="1D1D1D"/>
                    </a:solidFill>
                    <a:latin typeface="微软雅黑" panose="020B0503020204020204" pitchFamily="34" charset="-122"/>
                    <a:ea typeface="微软雅黑" panose="020B0503020204020204" pitchFamily="34" charset="-122"/>
                  </a:rPr>
                  <a:t>业务</a:t>
                </a:r>
                <a:r>
                  <a:rPr lang="zh-CN" altLang="en-US" sz="1800" kern="0" dirty="0">
                    <a:solidFill>
                      <a:srgbClr val="1D1D1D"/>
                    </a:solidFill>
                    <a:latin typeface="微软雅黑" panose="020B0503020204020204" pitchFamily="34" charset="-122"/>
                    <a:ea typeface="微软雅黑" panose="020B0503020204020204" pitchFamily="34" charset="-122"/>
                  </a:rPr>
                  <a:t>骨干</a:t>
                </a:r>
                <a:endParaRPr lang="zh-CN" altLang="en-US" sz="1865" kern="0" dirty="0">
                  <a:solidFill>
                    <a:srgbClr val="1D1D1D"/>
                  </a:solidFill>
                  <a:latin typeface="微软雅黑" panose="020B0503020204020204" pitchFamily="34" charset="-122"/>
                  <a:ea typeface="微软雅黑" panose="020B0503020204020204" pitchFamily="34" charset="-122"/>
                </a:endParaRPr>
              </a:p>
            </p:txBody>
          </p:sp>
          <p:pic>
            <p:nvPicPr>
              <p:cNvPr id="130" name="Picture 6" descr="nmnbm"/>
              <p:cNvPicPr>
                <a:picLocks noChangeAspect="1" noChangeArrowheads="1"/>
              </p:cNvPicPr>
              <p:nvPr/>
            </p:nvPicPr>
            <p:blipFill>
              <a:blip r:embed="rId1" cstate="print">
                <a:clrChange>
                  <a:clrFrom>
                    <a:srgbClr val="D3E6EA"/>
                  </a:clrFrom>
                  <a:clrTo>
                    <a:srgbClr val="D3E6EA">
                      <a:alpha val="0"/>
                    </a:srgbClr>
                  </a:clrTo>
                </a:clrChange>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73783" y="1241776"/>
                <a:ext cx="430788" cy="151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1" name="组合 130"/>
            <p:cNvGrpSpPr/>
            <p:nvPr/>
          </p:nvGrpSpPr>
          <p:grpSpPr>
            <a:xfrm>
              <a:off x="818751" y="5794074"/>
              <a:ext cx="1894328" cy="574639"/>
              <a:chOff x="2903927" y="1241776"/>
              <a:chExt cx="1420746" cy="1514728"/>
            </a:xfrm>
          </p:grpSpPr>
          <p:sp>
            <p:nvSpPr>
              <p:cNvPr id="132" name="AutoShape 8"/>
              <p:cNvSpPr>
                <a:spLocks noChangeArrowheads="1"/>
              </p:cNvSpPr>
              <p:nvPr/>
            </p:nvSpPr>
            <p:spPr bwMode="auto">
              <a:xfrm>
                <a:off x="3082639" y="1582615"/>
                <a:ext cx="1242034" cy="990728"/>
              </a:xfrm>
              <a:prstGeom prst="roundRect">
                <a:avLst>
                  <a:gd name="adj" fmla="val 13792"/>
                </a:avLst>
              </a:prstGeom>
              <a:noFill/>
              <a:ln w="28575">
                <a:solidFill>
                  <a:srgbClr val="E7E6E6"/>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40" tIns="45676" rIns="91240" bIns="45676"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09955" eaLnBrk="0" fontAlgn="base" hangingPunct="0">
                  <a:spcBef>
                    <a:spcPct val="0"/>
                  </a:spcBef>
                  <a:spcAft>
                    <a:spcPct val="0"/>
                  </a:spcAft>
                  <a:buFontTx/>
                  <a:buNone/>
                  <a:defRPr/>
                </a:pPr>
                <a:r>
                  <a:rPr lang="zh-CN" altLang="en-US" sz="1800" kern="0" dirty="0">
                    <a:solidFill>
                      <a:srgbClr val="1D1D1D"/>
                    </a:solidFill>
                    <a:latin typeface="微软雅黑" panose="020B0503020204020204" pitchFamily="34" charset="-122"/>
                    <a:ea typeface="微软雅黑" panose="020B0503020204020204" pitchFamily="34" charset="-122"/>
                  </a:rPr>
                  <a:t> 技术专家</a:t>
                </a:r>
                <a:endParaRPr lang="zh-CN" altLang="en-US" sz="1800" kern="0" dirty="0">
                  <a:solidFill>
                    <a:srgbClr val="1D1D1D"/>
                  </a:solidFill>
                  <a:latin typeface="微软雅黑" panose="020B0503020204020204" pitchFamily="34" charset="-122"/>
                  <a:ea typeface="微软雅黑" panose="020B0503020204020204" pitchFamily="34" charset="-122"/>
                </a:endParaRPr>
              </a:p>
            </p:txBody>
          </p:sp>
          <p:pic>
            <p:nvPicPr>
              <p:cNvPr id="133" name="Picture 6" descr="nmnbm"/>
              <p:cNvPicPr>
                <a:picLocks noChangeAspect="1" noChangeArrowheads="1"/>
              </p:cNvPicPr>
              <p:nvPr/>
            </p:nvPicPr>
            <p:blipFill>
              <a:blip r:embed="rId1" cstate="print">
                <a:clrChange>
                  <a:clrFrom>
                    <a:srgbClr val="D3E6EA"/>
                  </a:clrFrom>
                  <a:clrTo>
                    <a:srgbClr val="D3E6EA">
                      <a:alpha val="0"/>
                    </a:srgbClr>
                  </a:clrTo>
                </a:clrChange>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903927" y="1241776"/>
                <a:ext cx="430788" cy="151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4" name="文本框 133"/>
            <p:cNvSpPr txBox="1"/>
            <p:nvPr/>
          </p:nvSpPr>
          <p:spPr>
            <a:xfrm>
              <a:off x="90026" y="6088805"/>
              <a:ext cx="697627" cy="400110"/>
            </a:xfrm>
            <a:prstGeom prst="rect">
              <a:avLst/>
            </a:prstGeom>
            <a:noFill/>
          </p:spPr>
          <p:txBody>
            <a:bodyPr wrap="none" rtlCol="0">
              <a:spAutoFit/>
            </a:bodyPr>
            <a:lstStyle/>
            <a:p>
              <a:pPr defTabSz="914400"/>
              <a:r>
                <a:rPr lang="zh-CN" altLang="en-US" sz="2000" b="1" dirty="0">
                  <a:solidFill>
                    <a:prstClr val="white">
                      <a:lumMod val="50000"/>
                    </a:prstClr>
                  </a:solidFill>
                  <a:latin typeface="微软雅黑" panose="020B0503020204020204" pitchFamily="34" charset="-122"/>
                  <a:ea typeface="微软雅黑" panose="020B0503020204020204" pitchFamily="34" charset="-122"/>
                </a:rPr>
                <a:t>技术</a:t>
              </a:r>
              <a:endParaRPr lang="zh-CN" altLang="en-US" sz="20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35" name="文本框 134"/>
            <p:cNvSpPr txBox="1"/>
            <p:nvPr/>
          </p:nvSpPr>
          <p:spPr>
            <a:xfrm>
              <a:off x="7871168" y="3940061"/>
              <a:ext cx="697627" cy="400110"/>
            </a:xfrm>
            <a:prstGeom prst="rect">
              <a:avLst/>
            </a:prstGeom>
            <a:noFill/>
          </p:spPr>
          <p:txBody>
            <a:bodyPr wrap="none" rtlCol="0">
              <a:spAutoFit/>
            </a:bodyPr>
            <a:lstStyle/>
            <a:p>
              <a:pPr defTabSz="914400"/>
              <a:r>
                <a:rPr lang="zh-CN" altLang="en-US" sz="2000" b="1" dirty="0">
                  <a:solidFill>
                    <a:srgbClr val="D94E59"/>
                  </a:solidFill>
                  <a:latin typeface="微软雅黑" panose="020B0503020204020204" pitchFamily="34" charset="-122"/>
                  <a:ea typeface="微软雅黑" panose="020B0503020204020204" pitchFamily="34" charset="-122"/>
                </a:rPr>
                <a:t>业务</a:t>
              </a:r>
              <a:endParaRPr lang="zh-CN" altLang="en-US" sz="2000" b="1" dirty="0">
                <a:solidFill>
                  <a:srgbClr val="D94E59"/>
                </a:solidFill>
                <a:latin typeface="微软雅黑" panose="020B0503020204020204" pitchFamily="34" charset="-122"/>
                <a:ea typeface="微软雅黑" panose="020B0503020204020204" pitchFamily="34" charset="-122"/>
              </a:endParaRPr>
            </a:p>
          </p:txBody>
        </p:sp>
        <p:sp>
          <p:nvSpPr>
            <p:cNvPr id="136" name="文本框 135"/>
            <p:cNvSpPr txBox="1"/>
            <p:nvPr/>
          </p:nvSpPr>
          <p:spPr>
            <a:xfrm>
              <a:off x="2045119" y="1273280"/>
              <a:ext cx="697627" cy="400110"/>
            </a:xfrm>
            <a:prstGeom prst="rect">
              <a:avLst/>
            </a:prstGeom>
            <a:noFill/>
          </p:spPr>
          <p:txBody>
            <a:bodyPr wrap="none" rtlCol="0">
              <a:spAutoFit/>
            </a:bodyPr>
            <a:lstStyle/>
            <a:p>
              <a:pPr defTabSz="914400"/>
              <a:r>
                <a:rPr lang="zh-CN" altLang="en-US" sz="2000" b="1" dirty="0">
                  <a:solidFill>
                    <a:schemeClr val="accent1"/>
                  </a:solidFill>
                  <a:latin typeface="微软雅黑" panose="020B0503020204020204" pitchFamily="34" charset="-122"/>
                  <a:ea typeface="微软雅黑" panose="020B0503020204020204" pitchFamily="34" charset="-122"/>
                </a:rPr>
                <a:t>管理</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nvGrpSpPr>
            <p:cNvPr id="75" name="Group 6"/>
            <p:cNvGrpSpPr/>
            <p:nvPr/>
          </p:nvGrpSpPr>
          <p:grpSpPr bwMode="auto">
            <a:xfrm>
              <a:off x="486717" y="1767631"/>
              <a:ext cx="8027410" cy="4321175"/>
              <a:chOff x="285" y="1162"/>
              <a:chExt cx="5388" cy="2915"/>
            </a:xfrm>
          </p:grpSpPr>
          <p:sp>
            <p:nvSpPr>
              <p:cNvPr id="76" name="Line 7"/>
              <p:cNvSpPr>
                <a:spLocks noChangeShapeType="1"/>
              </p:cNvSpPr>
              <p:nvPr/>
            </p:nvSpPr>
            <p:spPr bwMode="auto">
              <a:xfrm>
                <a:off x="634" y="3734"/>
                <a:ext cx="3444" cy="0"/>
              </a:xfrm>
              <a:prstGeom prst="line">
                <a:avLst/>
              </a:prstGeom>
              <a:noFill/>
              <a:ln w="38100" cap="flat" cmpd="sng" algn="ctr">
                <a:solidFill>
                  <a:schemeClr val="bg1">
                    <a:lumMod val="50000"/>
                  </a:schemeClr>
                </a:solidFill>
                <a:prstDash val="solid"/>
                <a:miter lim="800000"/>
                <a:tailEnd type="triangle" w="med" len="med"/>
              </a:ln>
              <a:effectLst/>
            </p:spPr>
            <p:txBody>
              <a:bodyPr wrap="none" anchor="ctr">
                <a:flatTx/>
              </a:bodyPr>
              <a:lstStyle/>
              <a:p>
                <a:pPr defTabSz="909955">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77" name="Line 8"/>
              <p:cNvSpPr>
                <a:spLocks noChangeShapeType="1"/>
              </p:cNvSpPr>
              <p:nvPr/>
            </p:nvSpPr>
            <p:spPr bwMode="auto">
              <a:xfrm>
                <a:off x="808" y="3563"/>
                <a:ext cx="3444" cy="0"/>
              </a:xfrm>
              <a:prstGeom prst="line">
                <a:avLst/>
              </a:prstGeom>
              <a:noFill/>
              <a:ln w="38100">
                <a:solidFill>
                  <a:schemeClr val="bg1">
                    <a:lumMod val="50000"/>
                  </a:schemeClr>
                </a:solidFill>
                <a:round/>
                <a:tailEnd type="triangle" w="med" len="med"/>
              </a:ln>
              <a:effectLst/>
              <a:scene3d>
                <a:camera prst="legacyObliqueTopRight"/>
                <a:lightRig rig="legacyFlat3" dir="b"/>
              </a:scene3d>
              <a:sp3d prstMaterial="legacyMatte">
                <a:bevelT w="13500" h="13500" prst="angle"/>
                <a:bevelB w="13500" h="13500" prst="angle"/>
                <a:extrusionClr>
                  <a:srgbClr val="FF0000"/>
                </a:extrusionClr>
              </a:sp3d>
            </p:spPr>
            <p:txBody>
              <a:bodyPr wrap="none" anchor="ctr">
                <a:flatTx/>
              </a:bodyP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78" name="Line 9"/>
              <p:cNvSpPr>
                <a:spLocks noChangeShapeType="1"/>
              </p:cNvSpPr>
              <p:nvPr/>
            </p:nvSpPr>
            <p:spPr bwMode="auto">
              <a:xfrm>
                <a:off x="1374" y="2919"/>
                <a:ext cx="3532" cy="0"/>
              </a:xfrm>
              <a:prstGeom prst="line">
                <a:avLst/>
              </a:prstGeom>
              <a:noFill/>
              <a:ln w="38100">
                <a:solidFill>
                  <a:schemeClr val="bg1">
                    <a:lumMod val="50000"/>
                  </a:schemeClr>
                </a:solidFill>
                <a:round/>
                <a:tailEnd type="triangle" w="med" len="med"/>
              </a:ln>
              <a:effectLst/>
              <a:scene3d>
                <a:camera prst="legacyObliqueTopRight"/>
                <a:lightRig rig="legacyFlat3" dir="b"/>
              </a:scene3d>
              <a:sp3d prstMaterial="legacyMatte">
                <a:bevelT w="13500" h="13500" prst="angle"/>
                <a:bevelB w="13500" h="13500" prst="angle"/>
                <a:extrusionClr>
                  <a:srgbClr val="FF0000"/>
                </a:extrusionClr>
              </a:sp3d>
            </p:spPr>
            <p:txBody>
              <a:bodyPr wrap="none" anchor="ctr">
                <a:flatTx/>
              </a:bodyP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79" name="Line 10"/>
              <p:cNvSpPr>
                <a:spLocks noChangeShapeType="1"/>
              </p:cNvSpPr>
              <p:nvPr/>
            </p:nvSpPr>
            <p:spPr bwMode="auto">
              <a:xfrm>
                <a:off x="1506" y="2791"/>
                <a:ext cx="3749" cy="0"/>
              </a:xfrm>
              <a:prstGeom prst="line">
                <a:avLst/>
              </a:prstGeom>
              <a:noFill/>
              <a:ln w="57150">
                <a:solidFill>
                  <a:srgbClr val="395B7A"/>
                </a:solidFill>
                <a:round/>
                <a:tailEnd type="triangle" w="med" len="med"/>
              </a:ln>
              <a:effectLst/>
              <a:scene3d>
                <a:camera prst="legacyObliqueTopRight"/>
                <a:lightRig rig="legacyFlat3" dir="b"/>
              </a:scene3d>
              <a:sp3d prstMaterial="legacyMatte">
                <a:bevelT w="13500" h="13500" prst="angle"/>
                <a:bevelB w="13500" h="13500" prst="angle"/>
                <a:extrusionClr>
                  <a:srgbClr val="FF0000"/>
                </a:extrusionClr>
              </a:sp3d>
            </p:spPr>
            <p:txBody>
              <a:bodyPr wrap="none" anchor="ctr">
                <a:flatTx/>
              </a:bodyP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80" name="Line 11"/>
              <p:cNvSpPr>
                <a:spLocks noChangeShapeType="1"/>
              </p:cNvSpPr>
              <p:nvPr/>
            </p:nvSpPr>
            <p:spPr bwMode="auto">
              <a:xfrm>
                <a:off x="1244" y="3048"/>
                <a:ext cx="3532" cy="0"/>
              </a:xfrm>
              <a:prstGeom prst="line">
                <a:avLst/>
              </a:prstGeom>
              <a:noFill/>
              <a:ln w="38100">
                <a:solidFill>
                  <a:schemeClr val="bg1">
                    <a:lumMod val="50000"/>
                  </a:schemeClr>
                </a:solidFill>
                <a:round/>
                <a:tailEnd type="triangle" w="med" len="med"/>
              </a:ln>
              <a:effectLst/>
              <a:scene3d>
                <a:camera prst="legacyObliqueTopRight"/>
                <a:lightRig rig="legacyFlat3" dir="b"/>
              </a:scene3d>
              <a:sp3d prstMaterial="legacyMatte">
                <a:bevelT w="13500" h="13500" prst="angle"/>
                <a:bevelB w="13500" h="13500" prst="angle"/>
                <a:extrusionClr>
                  <a:srgbClr val="FF0000"/>
                </a:extrusionClr>
              </a:sp3d>
            </p:spPr>
            <p:txBody>
              <a:bodyPr wrap="none" anchor="ctr">
                <a:flatTx/>
              </a:bodyP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49" name="Line 12"/>
              <p:cNvSpPr>
                <a:spLocks noChangeShapeType="1"/>
              </p:cNvSpPr>
              <p:nvPr/>
            </p:nvSpPr>
            <p:spPr bwMode="auto">
              <a:xfrm>
                <a:off x="1114" y="3176"/>
                <a:ext cx="3531" cy="0"/>
              </a:xfrm>
              <a:prstGeom prst="line">
                <a:avLst/>
              </a:prstGeom>
              <a:noFill/>
              <a:ln w="38100">
                <a:solidFill>
                  <a:schemeClr val="bg1">
                    <a:lumMod val="50000"/>
                  </a:schemeClr>
                </a:solidFill>
                <a:round/>
                <a:tailEnd type="triangle" w="med" len="med"/>
              </a:ln>
              <a:effectLst/>
              <a:scene3d>
                <a:camera prst="legacyObliqueTopRight"/>
                <a:lightRig rig="legacyFlat3" dir="b"/>
              </a:scene3d>
              <a:sp3d prstMaterial="legacyMatte">
                <a:bevelT w="13500" h="13500" prst="angle"/>
                <a:bevelB w="13500" h="13500" prst="angle"/>
                <a:extrusionClr>
                  <a:srgbClr val="FF0000"/>
                </a:extrusionClr>
              </a:sp3d>
            </p:spPr>
            <p:txBody>
              <a:bodyPr wrap="none" anchor="ctr">
                <a:flatTx/>
              </a:bodyP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50" name="Line 13"/>
              <p:cNvSpPr>
                <a:spLocks noChangeShapeType="1"/>
              </p:cNvSpPr>
              <p:nvPr/>
            </p:nvSpPr>
            <p:spPr bwMode="auto">
              <a:xfrm>
                <a:off x="983" y="3305"/>
                <a:ext cx="3531" cy="0"/>
              </a:xfrm>
              <a:prstGeom prst="line">
                <a:avLst/>
              </a:prstGeom>
              <a:noFill/>
              <a:ln w="38100">
                <a:solidFill>
                  <a:schemeClr val="bg1">
                    <a:lumMod val="50000"/>
                  </a:schemeClr>
                </a:solidFill>
                <a:round/>
                <a:tailEnd type="triangle" w="med" len="med"/>
              </a:ln>
              <a:effectLst/>
              <a:scene3d>
                <a:camera prst="legacyObliqueTopRight"/>
                <a:lightRig rig="legacyFlat3" dir="b"/>
              </a:scene3d>
              <a:sp3d prstMaterial="legacyMatte">
                <a:bevelT w="13500" h="13500" prst="angle"/>
                <a:bevelB w="13500" h="13500" prst="angle"/>
                <a:extrusionClr>
                  <a:srgbClr val="FF0000"/>
                </a:extrusionClr>
              </a:sp3d>
            </p:spPr>
            <p:txBody>
              <a:bodyPr wrap="none" anchor="ctr">
                <a:flatTx/>
              </a:bodyP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51" name="Line 14"/>
              <p:cNvSpPr>
                <a:spLocks noChangeShapeType="1"/>
              </p:cNvSpPr>
              <p:nvPr/>
            </p:nvSpPr>
            <p:spPr bwMode="auto">
              <a:xfrm>
                <a:off x="940" y="3433"/>
                <a:ext cx="3443" cy="0"/>
              </a:xfrm>
              <a:prstGeom prst="line">
                <a:avLst/>
              </a:prstGeom>
              <a:noFill/>
              <a:ln w="38100">
                <a:solidFill>
                  <a:schemeClr val="bg1">
                    <a:lumMod val="50000"/>
                  </a:schemeClr>
                </a:solidFill>
                <a:round/>
                <a:tailEnd type="triangle" w="med" len="med"/>
              </a:ln>
              <a:effectLst/>
              <a:scene3d>
                <a:camera prst="legacyObliqueTopRight"/>
                <a:lightRig rig="legacyFlat3" dir="b"/>
              </a:scene3d>
              <a:sp3d prstMaterial="legacyMatte">
                <a:bevelT w="13500" h="13500" prst="angle"/>
                <a:bevelB w="13500" h="13500" prst="angle"/>
                <a:extrusionClr>
                  <a:srgbClr val="FF0000"/>
                </a:extrusionClr>
              </a:sp3d>
            </p:spPr>
            <p:txBody>
              <a:bodyPr wrap="none" anchor="ctr">
                <a:flatTx/>
              </a:bodyP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52" name="Line 15"/>
              <p:cNvSpPr>
                <a:spLocks noChangeShapeType="1"/>
              </p:cNvSpPr>
              <p:nvPr/>
            </p:nvSpPr>
            <p:spPr bwMode="auto">
              <a:xfrm flipH="1">
                <a:off x="285" y="2791"/>
                <a:ext cx="1308" cy="1286"/>
              </a:xfrm>
              <a:prstGeom prst="line">
                <a:avLst/>
              </a:prstGeom>
              <a:noFill/>
              <a:ln w="57150">
                <a:solidFill>
                  <a:schemeClr val="bg1">
                    <a:lumMod val="50000"/>
                  </a:schemeClr>
                </a:solidFill>
                <a:round/>
                <a:tailEnd type="triangle" w="med" len="med"/>
              </a:ln>
              <a:effectLst/>
            </p:spPr>
            <p:txBody>
              <a:bodyPr wrap="none" anchor="ctr"/>
              <a:lstStyle/>
              <a:p>
                <a:pPr defTabSz="909955">
                  <a:defRPr/>
                </a:pPr>
                <a:endParaRPr lang="zh-CN" altLang="en-US" sz="2400" kern="0">
                  <a:ln>
                    <a:solidFill>
                      <a:srgbClr val="FFC000">
                        <a:lumMod val="75000"/>
                      </a:srgbClr>
                    </a:solidFill>
                  </a:ln>
                  <a:solidFill>
                    <a:prstClr val="white"/>
                  </a:solidFill>
                  <a:latin typeface="Arial" panose="020B0604020202020204"/>
                  <a:ea typeface="微软雅黑" panose="020B0503020204020204" pitchFamily="34" charset="-122"/>
                </a:endParaRPr>
              </a:p>
            </p:txBody>
          </p:sp>
          <p:sp>
            <p:nvSpPr>
              <p:cNvPr id="153" name="Line 16"/>
              <p:cNvSpPr>
                <a:spLocks noChangeShapeType="1"/>
              </p:cNvSpPr>
              <p:nvPr/>
            </p:nvSpPr>
            <p:spPr bwMode="auto">
              <a:xfrm flipV="1">
                <a:off x="1593" y="1162"/>
                <a:ext cx="0" cy="1800"/>
              </a:xfrm>
              <a:prstGeom prst="line">
                <a:avLst/>
              </a:prstGeom>
              <a:noFill/>
              <a:ln w="57150">
                <a:solidFill>
                  <a:schemeClr val="accent1"/>
                </a:solidFill>
                <a:round/>
                <a:tailEnd type="triangle" w="med" len="me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54" name="Rectangle 17"/>
              <p:cNvSpPr>
                <a:spLocks noChangeArrowheads="1"/>
              </p:cNvSpPr>
              <p:nvPr/>
            </p:nvSpPr>
            <p:spPr bwMode="auto">
              <a:xfrm>
                <a:off x="634" y="2447"/>
                <a:ext cx="436" cy="1287"/>
              </a:xfrm>
              <a:prstGeom prst="rect">
                <a:avLst/>
              </a:prstGeom>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5400000" scaled="1"/>
                <a:tileRect/>
              </a:gradFill>
              <a:ln w="9525" algn="ctr">
                <a:noFill/>
                <a:miter lim="800000"/>
              </a:ln>
              <a:effectLst/>
              <a:scene3d>
                <a:camera prst="obliqueTopRight"/>
                <a:lightRig rig="glow" dir="b"/>
              </a:scene3d>
              <a:sp3d extrusionH="4418000" contourW="12700" prstMaterial="powder">
                <a:extrusionClr>
                  <a:srgbClr val="0070C0"/>
                </a:extrusionClr>
                <a:contourClr>
                  <a:srgbClr val="0070C0"/>
                </a:contourClr>
              </a:sp3d>
            </p:spPr>
            <p:txBody>
              <a:bodyPr wrap="none" anchor="ctr">
                <a:flatTx/>
              </a:bodyPr>
              <a:lstStyle/>
              <a:p>
                <a:pPr algn="ctr" defTabSz="909955" fontAlgn="ctr">
                  <a:lnSpc>
                    <a:spcPct val="95000"/>
                  </a:lnSpc>
                  <a:spcBef>
                    <a:spcPct val="20000"/>
                  </a:spcBef>
                  <a:buClr>
                    <a:srgbClr val="FF0000"/>
                  </a:buClr>
                  <a:buSzPct val="60000"/>
                  <a:defRPr/>
                </a:pPr>
                <a:r>
                  <a:rPr lang="zh-CN" altLang="en-US" sz="1600" b="1" kern="0" dirty="0">
                    <a:solidFill>
                      <a:srgbClr val="1B4367"/>
                    </a:solidFill>
                    <a:latin typeface="微软雅黑" panose="020B0503020204020204" pitchFamily="34" charset="-122"/>
                    <a:ea typeface="微软雅黑" panose="020B0503020204020204" pitchFamily="34" charset="-122"/>
                  </a:rPr>
                  <a:t>丢</a:t>
                </a:r>
                <a:endParaRPr lang="en-US" altLang="zh-CN" sz="1600" b="1" kern="0" dirty="0">
                  <a:solidFill>
                    <a:srgbClr val="1B4367"/>
                  </a:solidFill>
                  <a:latin typeface="微软雅黑" panose="020B0503020204020204" pitchFamily="34" charset="-122"/>
                  <a:ea typeface="微软雅黑" panose="020B0503020204020204" pitchFamily="34" charset="-122"/>
                </a:endParaRPr>
              </a:p>
              <a:p>
                <a:pPr algn="ctr" defTabSz="909955" fontAlgn="ctr">
                  <a:lnSpc>
                    <a:spcPct val="95000"/>
                  </a:lnSpc>
                  <a:spcBef>
                    <a:spcPct val="20000"/>
                  </a:spcBef>
                  <a:buClr>
                    <a:srgbClr val="FF0000"/>
                  </a:buClr>
                  <a:buSzPct val="60000"/>
                  <a:defRPr/>
                </a:pPr>
                <a:r>
                  <a:rPr lang="zh-CN" altLang="en-US" sz="1600" b="1" kern="0" dirty="0">
                    <a:solidFill>
                      <a:srgbClr val="1B4367"/>
                    </a:solidFill>
                    <a:latin typeface="微软雅黑" panose="020B0503020204020204" pitchFamily="34" charset="-122"/>
                    <a:ea typeface="微软雅黑" panose="020B0503020204020204" pitchFamily="34" charset="-122"/>
                  </a:rPr>
                  <a:t>包</a:t>
                </a:r>
                <a:endParaRPr lang="en-US" altLang="zh-CN" sz="1600" b="1" kern="0" dirty="0">
                  <a:solidFill>
                    <a:srgbClr val="1B4367"/>
                  </a:solidFill>
                  <a:latin typeface="微软雅黑" panose="020B0503020204020204" pitchFamily="34" charset="-122"/>
                  <a:ea typeface="微软雅黑" panose="020B0503020204020204" pitchFamily="34" charset="-122"/>
                </a:endParaRPr>
              </a:p>
            </p:txBody>
          </p:sp>
          <p:sp>
            <p:nvSpPr>
              <p:cNvPr id="155" name="Rectangle 18"/>
              <p:cNvSpPr>
                <a:spLocks noChangeArrowheads="1"/>
              </p:cNvSpPr>
              <p:nvPr/>
            </p:nvSpPr>
            <p:spPr bwMode="auto">
              <a:xfrm>
                <a:off x="1069" y="2441"/>
                <a:ext cx="437" cy="1287"/>
              </a:xfrm>
              <a:prstGeom prst="rect">
                <a:avLst/>
              </a:prstGeom>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5400000" scaled="1"/>
                <a:tileRect/>
              </a:gradFill>
              <a:ln w="9525" algn="ctr">
                <a:noFill/>
                <a:miter lim="800000"/>
              </a:ln>
              <a:effectLst/>
              <a:scene3d>
                <a:camera prst="obliqueTopRight"/>
                <a:lightRig rig="glow" dir="b"/>
              </a:scene3d>
              <a:sp3d extrusionH="4418000" contourW="12700" prstMaterial="powder">
                <a:extrusionClr>
                  <a:srgbClr val="0070C0"/>
                </a:extrusionClr>
                <a:contourClr>
                  <a:srgbClr val="0070C0"/>
                </a:contourClr>
              </a:sp3d>
            </p:spPr>
            <p:txBody>
              <a:bodyPr wrap="none" anchor="ctr">
                <a:flatTx/>
              </a:bodyPr>
              <a:lstStyle/>
              <a:p>
                <a:pPr algn="ctr" defTabSz="909955" fontAlgn="ctr">
                  <a:lnSpc>
                    <a:spcPct val="95000"/>
                  </a:lnSpc>
                  <a:spcBef>
                    <a:spcPct val="20000"/>
                  </a:spcBef>
                  <a:buClr>
                    <a:srgbClr val="FF0000"/>
                  </a:buClr>
                  <a:buSzPct val="60000"/>
                  <a:defRPr/>
                </a:pPr>
                <a:r>
                  <a:rPr lang="zh-CN" altLang="en-US" sz="1600" b="1" kern="0" dirty="0">
                    <a:solidFill>
                      <a:srgbClr val="1B4367"/>
                    </a:solidFill>
                    <a:latin typeface="微软雅黑" panose="020B0503020204020204" pitchFamily="34" charset="-122"/>
                    <a:ea typeface="微软雅黑" panose="020B0503020204020204" pitchFamily="34" charset="-122"/>
                  </a:rPr>
                  <a:t>延</a:t>
                </a:r>
                <a:endParaRPr lang="en-US" altLang="zh-CN" sz="1600" b="1" kern="0" dirty="0">
                  <a:solidFill>
                    <a:srgbClr val="1B4367"/>
                  </a:solidFill>
                  <a:latin typeface="微软雅黑" panose="020B0503020204020204" pitchFamily="34" charset="-122"/>
                  <a:ea typeface="微软雅黑" panose="020B0503020204020204" pitchFamily="34" charset="-122"/>
                </a:endParaRPr>
              </a:p>
              <a:p>
                <a:pPr algn="ctr" defTabSz="909955" fontAlgn="ctr">
                  <a:lnSpc>
                    <a:spcPct val="95000"/>
                  </a:lnSpc>
                  <a:spcBef>
                    <a:spcPct val="20000"/>
                  </a:spcBef>
                  <a:buClr>
                    <a:srgbClr val="FF0000"/>
                  </a:buClr>
                  <a:buSzPct val="60000"/>
                  <a:defRPr/>
                </a:pPr>
                <a:r>
                  <a:rPr lang="zh-CN" altLang="en-US" sz="1600" b="1" kern="0" dirty="0">
                    <a:solidFill>
                      <a:srgbClr val="1B4367"/>
                    </a:solidFill>
                    <a:latin typeface="微软雅黑" panose="020B0503020204020204" pitchFamily="34" charset="-122"/>
                    <a:ea typeface="微软雅黑" panose="020B0503020204020204" pitchFamily="34" charset="-122"/>
                  </a:rPr>
                  <a:t>迟</a:t>
                </a:r>
                <a:endParaRPr lang="en-US" altLang="zh-CN" sz="1600" b="1" kern="0" dirty="0">
                  <a:solidFill>
                    <a:srgbClr val="1B4367"/>
                  </a:solidFill>
                  <a:latin typeface="微软雅黑" panose="020B0503020204020204" pitchFamily="34" charset="-122"/>
                  <a:ea typeface="微软雅黑" panose="020B0503020204020204" pitchFamily="34" charset="-122"/>
                </a:endParaRPr>
              </a:p>
            </p:txBody>
          </p:sp>
          <p:sp>
            <p:nvSpPr>
              <p:cNvPr id="156" name="Rectangle 19"/>
              <p:cNvSpPr>
                <a:spLocks noChangeArrowheads="1"/>
              </p:cNvSpPr>
              <p:nvPr/>
            </p:nvSpPr>
            <p:spPr bwMode="auto">
              <a:xfrm>
                <a:off x="1506" y="2447"/>
                <a:ext cx="436" cy="1287"/>
              </a:xfrm>
              <a:prstGeom prst="rect">
                <a:avLst/>
              </a:prstGeom>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5400000" scaled="1"/>
                <a:tileRect/>
              </a:gradFill>
              <a:ln w="9525" algn="ctr">
                <a:noFill/>
                <a:miter lim="800000"/>
              </a:ln>
              <a:effectLst/>
              <a:scene3d>
                <a:camera prst="obliqueTopRight"/>
                <a:lightRig rig="glow" dir="b"/>
              </a:scene3d>
              <a:sp3d extrusionH="4418000" contourW="12700" prstMaterial="powder">
                <a:bevelB w="13500" h="13500" prst="relaxedInset"/>
                <a:extrusionClr>
                  <a:srgbClr val="0070C0"/>
                </a:extrusionClr>
                <a:contourClr>
                  <a:srgbClr val="0070C0"/>
                </a:contourClr>
              </a:sp3d>
            </p:spPr>
            <p:txBody>
              <a:bodyPr wrap="none" anchor="ctr">
                <a:flatTx/>
              </a:bodyPr>
              <a:lstStyle/>
              <a:p>
                <a:pPr algn="ctr" defTabSz="909955" fontAlgn="ctr">
                  <a:lnSpc>
                    <a:spcPct val="95000"/>
                  </a:lnSpc>
                  <a:spcBef>
                    <a:spcPct val="20000"/>
                  </a:spcBef>
                  <a:buClr>
                    <a:srgbClr val="FF0000"/>
                  </a:buClr>
                  <a:buSzPct val="60000"/>
                  <a:defRPr/>
                </a:pPr>
                <a:r>
                  <a:rPr lang="zh-CN" altLang="en-US" sz="1600" b="1" kern="0" dirty="0">
                    <a:solidFill>
                      <a:srgbClr val="1B4367"/>
                    </a:solidFill>
                    <a:latin typeface="微软雅黑" panose="020B0503020204020204" pitchFamily="34" charset="-122"/>
                    <a:ea typeface="微软雅黑" panose="020B0503020204020204" pitchFamily="34" charset="-122"/>
                  </a:rPr>
                  <a:t>抖</a:t>
                </a:r>
                <a:endParaRPr lang="en-US" altLang="zh-CN" sz="1600" b="1" kern="0" dirty="0">
                  <a:solidFill>
                    <a:srgbClr val="1B4367"/>
                  </a:solidFill>
                  <a:latin typeface="微软雅黑" panose="020B0503020204020204" pitchFamily="34" charset="-122"/>
                  <a:ea typeface="微软雅黑" panose="020B0503020204020204" pitchFamily="34" charset="-122"/>
                </a:endParaRPr>
              </a:p>
              <a:p>
                <a:pPr algn="ctr" defTabSz="909955" fontAlgn="ctr">
                  <a:lnSpc>
                    <a:spcPct val="95000"/>
                  </a:lnSpc>
                  <a:spcBef>
                    <a:spcPct val="20000"/>
                  </a:spcBef>
                  <a:buClr>
                    <a:srgbClr val="FF0000"/>
                  </a:buClr>
                  <a:buSzPct val="60000"/>
                  <a:defRPr/>
                </a:pPr>
                <a:r>
                  <a:rPr lang="zh-CN" altLang="en-US" sz="1600" b="1" kern="0" dirty="0">
                    <a:solidFill>
                      <a:srgbClr val="1B4367"/>
                    </a:solidFill>
                    <a:latin typeface="微软雅黑" panose="020B0503020204020204" pitchFamily="34" charset="-122"/>
                    <a:ea typeface="微软雅黑" panose="020B0503020204020204" pitchFamily="34" charset="-122"/>
                  </a:rPr>
                  <a:t>动</a:t>
                </a:r>
                <a:endParaRPr lang="en-US" altLang="zh-CN" sz="1600" b="1" kern="0" dirty="0">
                  <a:solidFill>
                    <a:srgbClr val="1B4367"/>
                  </a:solidFill>
                  <a:latin typeface="微软雅黑" panose="020B0503020204020204" pitchFamily="34" charset="-122"/>
                  <a:ea typeface="微软雅黑" panose="020B0503020204020204" pitchFamily="34" charset="-122"/>
                </a:endParaRPr>
              </a:p>
            </p:txBody>
          </p:sp>
          <p:sp>
            <p:nvSpPr>
              <p:cNvPr id="157" name="Rectangle 20"/>
              <p:cNvSpPr>
                <a:spLocks noChangeArrowheads="1"/>
              </p:cNvSpPr>
              <p:nvPr/>
            </p:nvSpPr>
            <p:spPr bwMode="auto">
              <a:xfrm>
                <a:off x="1941" y="2447"/>
                <a:ext cx="436" cy="1287"/>
              </a:xfrm>
              <a:prstGeom prst="rect">
                <a:avLst/>
              </a:prstGeom>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5400000" scaled="1"/>
                <a:tileRect/>
              </a:gradFill>
              <a:ln w="9525" algn="ctr">
                <a:noFill/>
                <a:miter lim="800000"/>
              </a:ln>
              <a:effectLst/>
              <a:scene3d>
                <a:camera prst="obliqueTopRight"/>
                <a:lightRig rig="glow" dir="b"/>
              </a:scene3d>
              <a:sp3d extrusionH="4418000" contourW="12700" prstMaterial="powder">
                <a:extrusionClr>
                  <a:srgbClr val="0070C0"/>
                </a:extrusionClr>
                <a:contourClr>
                  <a:srgbClr val="E7E6E6">
                    <a:lumMod val="50000"/>
                  </a:srgbClr>
                </a:contourClr>
              </a:sp3d>
            </p:spPr>
            <p:txBody>
              <a:bodyPr wrap="none" anchor="ctr">
                <a:flatTx/>
              </a:bodyPr>
              <a:lstStyle/>
              <a:p>
                <a:pPr algn="ctr" defTabSz="909955" fontAlgn="ctr">
                  <a:lnSpc>
                    <a:spcPct val="95000"/>
                  </a:lnSpc>
                  <a:spcBef>
                    <a:spcPct val="20000"/>
                  </a:spcBef>
                  <a:buClr>
                    <a:srgbClr val="FF0000"/>
                  </a:buClr>
                  <a:buSzPct val="60000"/>
                  <a:defRPr/>
                </a:pPr>
                <a:r>
                  <a:rPr lang="zh-CN" altLang="en-US" sz="1600" b="1" kern="0" dirty="0">
                    <a:solidFill>
                      <a:srgbClr val="1B4367"/>
                    </a:solidFill>
                    <a:latin typeface="微软雅黑" panose="020B0503020204020204" pitchFamily="34" charset="-122"/>
                    <a:ea typeface="微软雅黑" panose="020B0503020204020204" pitchFamily="34" charset="-122"/>
                  </a:rPr>
                  <a:t>可</a:t>
                </a:r>
                <a:endParaRPr lang="en-US" altLang="zh-CN" sz="1600" b="1" kern="0" dirty="0">
                  <a:solidFill>
                    <a:srgbClr val="1B4367"/>
                  </a:solidFill>
                  <a:latin typeface="微软雅黑" panose="020B0503020204020204" pitchFamily="34" charset="-122"/>
                  <a:ea typeface="微软雅黑" panose="020B0503020204020204" pitchFamily="34" charset="-122"/>
                </a:endParaRPr>
              </a:p>
              <a:p>
                <a:pPr algn="ctr" defTabSz="909955" fontAlgn="ctr">
                  <a:lnSpc>
                    <a:spcPct val="95000"/>
                  </a:lnSpc>
                  <a:spcBef>
                    <a:spcPct val="20000"/>
                  </a:spcBef>
                  <a:buClr>
                    <a:srgbClr val="FF0000"/>
                  </a:buClr>
                  <a:buSzPct val="60000"/>
                  <a:defRPr/>
                </a:pPr>
                <a:r>
                  <a:rPr lang="zh-CN" altLang="en-US" sz="1600" b="1" kern="0" dirty="0">
                    <a:solidFill>
                      <a:srgbClr val="1B4367"/>
                    </a:solidFill>
                    <a:latin typeface="微软雅黑" panose="020B0503020204020204" pitchFamily="34" charset="-122"/>
                    <a:ea typeface="微软雅黑" panose="020B0503020204020204" pitchFamily="34" charset="-122"/>
                  </a:rPr>
                  <a:t>用</a:t>
                </a:r>
                <a:endParaRPr lang="en-US" altLang="zh-CN" sz="1600" b="1" kern="0" dirty="0">
                  <a:solidFill>
                    <a:srgbClr val="1B4367"/>
                  </a:solidFill>
                  <a:latin typeface="微软雅黑" panose="020B0503020204020204" pitchFamily="34" charset="-122"/>
                  <a:ea typeface="微软雅黑" panose="020B0503020204020204" pitchFamily="34" charset="-122"/>
                </a:endParaRPr>
              </a:p>
              <a:p>
                <a:pPr algn="ctr" defTabSz="909955" fontAlgn="ctr">
                  <a:lnSpc>
                    <a:spcPct val="95000"/>
                  </a:lnSpc>
                  <a:spcBef>
                    <a:spcPct val="20000"/>
                  </a:spcBef>
                  <a:buClr>
                    <a:srgbClr val="FF0000"/>
                  </a:buClr>
                  <a:buSzPct val="60000"/>
                  <a:defRPr/>
                </a:pPr>
                <a:r>
                  <a:rPr lang="zh-CN" altLang="en-US" sz="1600" b="1" kern="0" dirty="0">
                    <a:solidFill>
                      <a:srgbClr val="1B4367"/>
                    </a:solidFill>
                    <a:latin typeface="微软雅黑" panose="020B0503020204020204" pitchFamily="34" charset="-122"/>
                    <a:ea typeface="微软雅黑" panose="020B0503020204020204" pitchFamily="34" charset="-122"/>
                  </a:rPr>
                  <a:t>性</a:t>
                </a:r>
                <a:endParaRPr lang="en-US" altLang="zh-CN" sz="1600" b="1" kern="0" dirty="0">
                  <a:solidFill>
                    <a:srgbClr val="1B4367"/>
                  </a:solidFill>
                  <a:latin typeface="微软雅黑" panose="020B0503020204020204" pitchFamily="34" charset="-122"/>
                  <a:ea typeface="微软雅黑" panose="020B0503020204020204" pitchFamily="34" charset="-122"/>
                </a:endParaRPr>
              </a:p>
            </p:txBody>
          </p:sp>
          <p:sp>
            <p:nvSpPr>
              <p:cNvPr id="158" name="Rectangle 21"/>
              <p:cNvSpPr>
                <a:spLocks noChangeArrowheads="1"/>
              </p:cNvSpPr>
              <p:nvPr/>
            </p:nvSpPr>
            <p:spPr bwMode="auto">
              <a:xfrm>
                <a:off x="2377" y="2447"/>
                <a:ext cx="437" cy="1287"/>
              </a:xfrm>
              <a:prstGeom prst="rect">
                <a:avLst/>
              </a:prstGeom>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5400000" scaled="1"/>
                <a:tileRect/>
              </a:gradFill>
              <a:ln w="9525" algn="ctr">
                <a:noFill/>
                <a:miter lim="800000"/>
              </a:ln>
              <a:effectLst/>
              <a:scene3d>
                <a:camera prst="obliqueTopRight"/>
                <a:lightRig rig="glow" dir="b"/>
              </a:scene3d>
              <a:sp3d extrusionH="4438650" contourW="12700" prstMaterial="powder">
                <a:extrusionClr>
                  <a:srgbClr val="0070C0"/>
                </a:extrusionClr>
                <a:contourClr>
                  <a:srgbClr val="0070C0"/>
                </a:contourClr>
              </a:sp3d>
            </p:spPr>
            <p:txBody>
              <a:bodyPr wrap="none" anchor="ctr">
                <a:flatTx/>
              </a:bodyPr>
              <a:lstStyle/>
              <a:p>
                <a:pPr algn="ctr" defTabSz="909955" fontAlgn="ctr">
                  <a:lnSpc>
                    <a:spcPct val="95000"/>
                  </a:lnSpc>
                  <a:spcBef>
                    <a:spcPct val="20000"/>
                  </a:spcBef>
                  <a:buClr>
                    <a:srgbClr val="FF0000"/>
                  </a:buClr>
                  <a:buSzPct val="60000"/>
                  <a:defRPr/>
                </a:pPr>
                <a:r>
                  <a:rPr lang="zh-CN" altLang="en-US" sz="1600" b="1" kern="0" dirty="0">
                    <a:solidFill>
                      <a:srgbClr val="1B4367"/>
                    </a:solidFill>
                    <a:latin typeface="微软雅黑" panose="020B0503020204020204" pitchFamily="34" charset="-122"/>
                    <a:ea typeface="微软雅黑" panose="020B0503020204020204" pitchFamily="34" charset="-122"/>
                  </a:rPr>
                  <a:t>流</a:t>
                </a:r>
                <a:endParaRPr lang="en-US" altLang="zh-CN" sz="1600" b="1" kern="0" dirty="0">
                  <a:solidFill>
                    <a:srgbClr val="1B4367"/>
                  </a:solidFill>
                  <a:latin typeface="微软雅黑" panose="020B0503020204020204" pitchFamily="34" charset="-122"/>
                  <a:ea typeface="微软雅黑" panose="020B0503020204020204" pitchFamily="34" charset="-122"/>
                </a:endParaRPr>
              </a:p>
              <a:p>
                <a:pPr algn="ctr" defTabSz="909955" fontAlgn="ctr">
                  <a:lnSpc>
                    <a:spcPct val="95000"/>
                  </a:lnSpc>
                  <a:spcBef>
                    <a:spcPct val="20000"/>
                  </a:spcBef>
                  <a:buClr>
                    <a:srgbClr val="FF0000"/>
                  </a:buClr>
                  <a:buSzPct val="60000"/>
                  <a:defRPr/>
                </a:pPr>
                <a:r>
                  <a:rPr lang="zh-CN" altLang="en-US" sz="1600" b="1" kern="0" dirty="0">
                    <a:solidFill>
                      <a:srgbClr val="1B4367"/>
                    </a:solidFill>
                    <a:latin typeface="微软雅黑" panose="020B0503020204020204" pitchFamily="34" charset="-122"/>
                    <a:ea typeface="微软雅黑" panose="020B0503020204020204" pitchFamily="34" charset="-122"/>
                  </a:rPr>
                  <a:t>量</a:t>
                </a:r>
                <a:endParaRPr lang="en-US" altLang="zh-CN" sz="1600" b="1" kern="0" dirty="0">
                  <a:solidFill>
                    <a:srgbClr val="1B4367"/>
                  </a:solidFill>
                  <a:latin typeface="微软雅黑" panose="020B0503020204020204" pitchFamily="34" charset="-122"/>
                  <a:ea typeface="微软雅黑" panose="020B0503020204020204" pitchFamily="34" charset="-122"/>
                </a:endParaRPr>
              </a:p>
            </p:txBody>
          </p:sp>
          <p:sp>
            <p:nvSpPr>
              <p:cNvPr id="159" name="Rectangle 22"/>
              <p:cNvSpPr>
                <a:spLocks noChangeArrowheads="1"/>
              </p:cNvSpPr>
              <p:nvPr/>
            </p:nvSpPr>
            <p:spPr bwMode="auto">
              <a:xfrm>
                <a:off x="2814" y="2447"/>
                <a:ext cx="439" cy="1287"/>
              </a:xfrm>
              <a:prstGeom prst="rect">
                <a:avLst/>
              </a:prstGeom>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5400000" scaled="1"/>
                <a:tileRect/>
              </a:gradFill>
              <a:ln w="9525" algn="ctr">
                <a:noFill/>
                <a:miter lim="800000"/>
              </a:ln>
              <a:effectLst/>
              <a:scene3d>
                <a:camera prst="obliqueTopRight"/>
                <a:lightRig rig="glow" dir="b"/>
              </a:scene3d>
              <a:sp3d extrusionH="4418000" contourW="12700" prstMaterial="powder">
                <a:extrusionClr>
                  <a:srgbClr val="00B0F0"/>
                </a:extrusionClr>
                <a:contourClr>
                  <a:srgbClr val="0070C0"/>
                </a:contourClr>
              </a:sp3d>
            </p:spPr>
            <p:txBody>
              <a:bodyPr wrap="none" anchor="ctr">
                <a:flatTx/>
              </a:bodyPr>
              <a:lstStyle/>
              <a:p>
                <a:pPr algn="ctr" defTabSz="909955">
                  <a:lnSpc>
                    <a:spcPct val="95000"/>
                  </a:lnSpc>
                  <a:spcBef>
                    <a:spcPct val="20000"/>
                  </a:spcBef>
                  <a:buClr>
                    <a:srgbClr val="FF0000"/>
                  </a:buClr>
                  <a:buSzPct val="60000"/>
                  <a:defRPr/>
                </a:pPr>
                <a:r>
                  <a:rPr lang="zh-CN" altLang="en-US" sz="1600" b="1" kern="0" dirty="0">
                    <a:solidFill>
                      <a:srgbClr val="1B4367"/>
                    </a:solidFill>
                    <a:latin typeface="Arial" panose="020B0604020202020204"/>
                    <a:ea typeface="微软雅黑" panose="020B0503020204020204" pitchFamily="34" charset="-122"/>
                  </a:rPr>
                  <a:t>背</a:t>
                </a:r>
                <a:endParaRPr lang="en-US" altLang="zh-CN" sz="1600" b="1" kern="0" dirty="0">
                  <a:solidFill>
                    <a:srgbClr val="1B4367"/>
                  </a:solidFill>
                  <a:latin typeface="Arial" panose="020B0604020202020204"/>
                  <a:ea typeface="微软雅黑" panose="020B0503020204020204" pitchFamily="34" charset="-122"/>
                </a:endParaRPr>
              </a:p>
              <a:p>
                <a:pPr algn="ctr" defTabSz="909955">
                  <a:lnSpc>
                    <a:spcPct val="95000"/>
                  </a:lnSpc>
                  <a:spcBef>
                    <a:spcPct val="20000"/>
                  </a:spcBef>
                  <a:buClr>
                    <a:srgbClr val="FF0000"/>
                  </a:buClr>
                  <a:buSzPct val="60000"/>
                  <a:defRPr/>
                </a:pPr>
                <a:r>
                  <a:rPr lang="zh-CN" altLang="en-US" sz="1600" b="1" kern="0" dirty="0">
                    <a:solidFill>
                      <a:srgbClr val="1B4367"/>
                    </a:solidFill>
                    <a:latin typeface="Arial" panose="020B0604020202020204"/>
                    <a:ea typeface="微软雅黑" panose="020B0503020204020204" pitchFamily="34" charset="-122"/>
                  </a:rPr>
                  <a:t>板</a:t>
                </a:r>
                <a:endParaRPr lang="en-US" altLang="zh-CN" sz="1600" b="1" kern="0" dirty="0">
                  <a:solidFill>
                    <a:srgbClr val="1B4367"/>
                  </a:solidFill>
                  <a:latin typeface="Arial" panose="020B0604020202020204"/>
                  <a:ea typeface="微软雅黑" panose="020B0503020204020204" pitchFamily="34" charset="-122"/>
                </a:endParaRPr>
              </a:p>
              <a:p>
                <a:pPr algn="ctr" defTabSz="909955">
                  <a:lnSpc>
                    <a:spcPct val="95000"/>
                  </a:lnSpc>
                  <a:spcBef>
                    <a:spcPct val="20000"/>
                  </a:spcBef>
                  <a:buClr>
                    <a:srgbClr val="FF0000"/>
                  </a:buClr>
                  <a:buSzPct val="60000"/>
                  <a:defRPr/>
                </a:pPr>
                <a:r>
                  <a:rPr lang="zh-CN" altLang="en-US" sz="1600" b="1" kern="0" dirty="0">
                    <a:solidFill>
                      <a:srgbClr val="1B4367"/>
                    </a:solidFill>
                    <a:latin typeface="Arial" panose="020B0604020202020204"/>
                    <a:ea typeface="微软雅黑" panose="020B0503020204020204" pitchFamily="34" charset="-122"/>
                  </a:rPr>
                  <a:t>带</a:t>
                </a:r>
                <a:endParaRPr lang="en-US" altLang="zh-CN" sz="1600" b="1" kern="0" dirty="0">
                  <a:solidFill>
                    <a:srgbClr val="1B4367"/>
                  </a:solidFill>
                  <a:latin typeface="Arial" panose="020B0604020202020204"/>
                  <a:ea typeface="微软雅黑" panose="020B0503020204020204" pitchFamily="34" charset="-122"/>
                </a:endParaRPr>
              </a:p>
              <a:p>
                <a:pPr algn="ctr" defTabSz="909955">
                  <a:lnSpc>
                    <a:spcPct val="95000"/>
                  </a:lnSpc>
                  <a:spcBef>
                    <a:spcPct val="20000"/>
                  </a:spcBef>
                  <a:buClr>
                    <a:srgbClr val="FF0000"/>
                  </a:buClr>
                  <a:buSzPct val="60000"/>
                  <a:defRPr/>
                </a:pPr>
                <a:r>
                  <a:rPr lang="zh-CN" altLang="en-US" sz="1600" b="1" kern="0" dirty="0">
                    <a:solidFill>
                      <a:srgbClr val="1B4367"/>
                    </a:solidFill>
                    <a:latin typeface="Arial" panose="020B0604020202020204"/>
                    <a:ea typeface="微软雅黑" panose="020B0503020204020204" pitchFamily="34" charset="-122"/>
                  </a:rPr>
                  <a:t>宽</a:t>
                </a:r>
                <a:endParaRPr lang="en-US" altLang="zh-CN" sz="1600" b="1" kern="0" dirty="0">
                  <a:solidFill>
                    <a:srgbClr val="1B4367"/>
                  </a:solidFill>
                  <a:latin typeface="Arial" panose="020B0604020202020204"/>
                  <a:ea typeface="微软雅黑" panose="020B0503020204020204" pitchFamily="34" charset="-122"/>
                </a:endParaRPr>
              </a:p>
            </p:txBody>
          </p:sp>
          <p:sp>
            <p:nvSpPr>
              <p:cNvPr id="160" name="Rectangle 23"/>
              <p:cNvSpPr>
                <a:spLocks noChangeArrowheads="1"/>
              </p:cNvSpPr>
              <p:nvPr/>
            </p:nvSpPr>
            <p:spPr bwMode="auto">
              <a:xfrm>
                <a:off x="3238" y="2443"/>
                <a:ext cx="437" cy="1287"/>
              </a:xfrm>
              <a:prstGeom prst="rect">
                <a:avLst/>
              </a:prstGeom>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5400000" scaled="1"/>
                <a:tileRect/>
              </a:gradFill>
              <a:ln w="9525" algn="ctr">
                <a:noFill/>
                <a:miter lim="800000"/>
              </a:ln>
              <a:effectLst>
                <a:innerShdw blurRad="63500" dist="50800" dir="8100000">
                  <a:prstClr val="black">
                    <a:alpha val="50000"/>
                  </a:prstClr>
                </a:innerShdw>
              </a:effectLst>
              <a:scene3d>
                <a:camera prst="obliqueTopRight"/>
                <a:lightRig rig="glow" dir="b"/>
              </a:scene3d>
              <a:sp3d extrusionH="4418000" contourW="12700" prstMaterial="powder">
                <a:bevelB w="13500" h="13500" prst="relaxedInset"/>
                <a:extrusionClr>
                  <a:srgbClr val="00B0F0"/>
                </a:extrusionClr>
                <a:contourClr>
                  <a:srgbClr val="0070C0"/>
                </a:contourClr>
              </a:sp3d>
            </p:spPr>
            <p:txBody>
              <a:bodyPr wrap="none" anchor="ctr">
                <a:flatTx/>
              </a:bodyPr>
              <a:lstStyle/>
              <a:p>
                <a:pPr algn="ctr" defTabSz="909955" fontAlgn="ctr">
                  <a:lnSpc>
                    <a:spcPct val="95000"/>
                  </a:lnSpc>
                  <a:spcBef>
                    <a:spcPct val="20000"/>
                  </a:spcBef>
                  <a:buClr>
                    <a:srgbClr val="FF0000"/>
                  </a:buClr>
                  <a:buSzPct val="60000"/>
                  <a:defRPr/>
                </a:pPr>
                <a:r>
                  <a:rPr lang="zh-CN" altLang="en-US" sz="1600" b="1" kern="0" dirty="0">
                    <a:solidFill>
                      <a:srgbClr val="1B4367"/>
                    </a:solidFill>
                    <a:latin typeface="Arial" panose="020B0604020202020204"/>
                    <a:ea typeface="楷体_GB2312" pitchFamily="49" charset="-122"/>
                  </a:rPr>
                  <a:t>链</a:t>
                </a:r>
                <a:endParaRPr lang="en-US" altLang="zh-CN" sz="1600" b="1" kern="0" dirty="0">
                  <a:solidFill>
                    <a:srgbClr val="1B4367"/>
                  </a:solidFill>
                  <a:latin typeface="Arial" panose="020B0604020202020204"/>
                  <a:ea typeface="楷体_GB2312" pitchFamily="49" charset="-122"/>
                </a:endParaRPr>
              </a:p>
              <a:p>
                <a:pPr algn="ctr" defTabSz="909955" fontAlgn="ctr">
                  <a:lnSpc>
                    <a:spcPct val="95000"/>
                  </a:lnSpc>
                  <a:spcBef>
                    <a:spcPct val="20000"/>
                  </a:spcBef>
                  <a:buClr>
                    <a:srgbClr val="FF0000"/>
                  </a:buClr>
                  <a:buSzPct val="60000"/>
                  <a:defRPr/>
                </a:pPr>
                <a:r>
                  <a:rPr lang="zh-CN" altLang="en-US" sz="1600" b="1" kern="0" dirty="0">
                    <a:solidFill>
                      <a:srgbClr val="1B4367"/>
                    </a:solidFill>
                    <a:latin typeface="Arial" panose="020B0604020202020204"/>
                    <a:ea typeface="楷体_GB2312" pitchFamily="49" charset="-122"/>
                  </a:rPr>
                  <a:t>路</a:t>
                </a:r>
                <a:endParaRPr lang="en-US" altLang="zh-CN" sz="1600" b="1" kern="0" dirty="0">
                  <a:solidFill>
                    <a:srgbClr val="1B4367"/>
                  </a:solidFill>
                  <a:latin typeface="Arial" panose="020B0604020202020204"/>
                  <a:ea typeface="楷体_GB2312" pitchFamily="49" charset="-122"/>
                </a:endParaRPr>
              </a:p>
              <a:p>
                <a:pPr algn="ctr" defTabSz="909955" fontAlgn="ctr">
                  <a:lnSpc>
                    <a:spcPct val="95000"/>
                  </a:lnSpc>
                  <a:spcBef>
                    <a:spcPct val="20000"/>
                  </a:spcBef>
                  <a:buClr>
                    <a:srgbClr val="FF0000"/>
                  </a:buClr>
                  <a:buSzPct val="60000"/>
                  <a:defRPr/>
                </a:pPr>
                <a:r>
                  <a:rPr lang="zh-CN" altLang="en-US" sz="1600" b="1" kern="0" dirty="0">
                    <a:solidFill>
                      <a:srgbClr val="1B4367"/>
                    </a:solidFill>
                    <a:latin typeface="Arial" panose="020B0604020202020204"/>
                    <a:ea typeface="楷体_GB2312" pitchFamily="49" charset="-122"/>
                  </a:rPr>
                  <a:t>响</a:t>
                </a:r>
                <a:endParaRPr lang="en-US" altLang="zh-CN" sz="1600" b="1" kern="0" dirty="0">
                  <a:solidFill>
                    <a:srgbClr val="1B4367"/>
                  </a:solidFill>
                  <a:latin typeface="Arial" panose="020B0604020202020204"/>
                  <a:ea typeface="楷体_GB2312" pitchFamily="49" charset="-122"/>
                </a:endParaRPr>
              </a:p>
              <a:p>
                <a:pPr algn="ctr" defTabSz="909955" fontAlgn="ctr">
                  <a:lnSpc>
                    <a:spcPct val="95000"/>
                  </a:lnSpc>
                  <a:spcBef>
                    <a:spcPct val="20000"/>
                  </a:spcBef>
                  <a:buClr>
                    <a:srgbClr val="FF0000"/>
                  </a:buClr>
                  <a:buSzPct val="60000"/>
                  <a:defRPr/>
                </a:pPr>
                <a:r>
                  <a:rPr lang="zh-CN" altLang="en-US" sz="1600" b="1" kern="0" dirty="0">
                    <a:solidFill>
                      <a:srgbClr val="1B4367"/>
                    </a:solidFill>
                    <a:latin typeface="Arial" panose="020B0604020202020204"/>
                    <a:ea typeface="楷体_GB2312" pitchFamily="49" charset="-122"/>
                  </a:rPr>
                  <a:t>应</a:t>
                </a:r>
                <a:endParaRPr lang="en-US" altLang="zh-CN" sz="1600" b="1" kern="0" dirty="0">
                  <a:solidFill>
                    <a:srgbClr val="1B4367"/>
                  </a:solidFill>
                  <a:latin typeface="Arial" panose="020B0604020202020204"/>
                  <a:ea typeface="楷体_GB2312" pitchFamily="49" charset="-122"/>
                </a:endParaRPr>
              </a:p>
              <a:p>
                <a:pPr algn="ctr" defTabSz="909955" fontAlgn="ctr">
                  <a:lnSpc>
                    <a:spcPct val="95000"/>
                  </a:lnSpc>
                  <a:spcBef>
                    <a:spcPct val="20000"/>
                  </a:spcBef>
                  <a:buClr>
                    <a:srgbClr val="FF0000"/>
                  </a:buClr>
                  <a:buSzPct val="60000"/>
                  <a:defRPr/>
                </a:pPr>
                <a:r>
                  <a:rPr lang="en-US" altLang="zh-CN" sz="1600" b="1" kern="0" dirty="0">
                    <a:solidFill>
                      <a:srgbClr val="1B4367"/>
                    </a:solidFill>
                    <a:latin typeface="Arial" panose="020B0604020202020204"/>
                    <a:ea typeface="楷体_GB2312" pitchFamily="49" charset="-122"/>
                  </a:rPr>
                  <a:t>……</a:t>
                </a:r>
                <a:endParaRPr lang="en-US" altLang="zh-CN" sz="1600" b="1" kern="0" dirty="0">
                  <a:solidFill>
                    <a:srgbClr val="1B4367"/>
                  </a:solidFill>
                  <a:latin typeface="Arial" panose="020B0604020202020204"/>
                  <a:ea typeface="楷体_GB2312" pitchFamily="49" charset="-122"/>
                </a:endParaRPr>
              </a:p>
            </p:txBody>
          </p:sp>
          <p:sp>
            <p:nvSpPr>
              <p:cNvPr id="161" name="Line 25"/>
              <p:cNvSpPr>
                <a:spLocks noChangeShapeType="1"/>
              </p:cNvSpPr>
              <p:nvPr/>
            </p:nvSpPr>
            <p:spPr bwMode="auto">
              <a:xfrm flipH="1">
                <a:off x="3686" y="2662"/>
                <a:ext cx="959" cy="939"/>
              </a:xfrm>
              <a:prstGeom prst="line">
                <a:avLst/>
              </a:prstGeom>
              <a:noFill/>
              <a:ln w="9525">
                <a:solidFill>
                  <a:srgbClr val="000000"/>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62" name="Line 27"/>
              <p:cNvSpPr>
                <a:spLocks noChangeShapeType="1"/>
              </p:cNvSpPr>
              <p:nvPr/>
            </p:nvSpPr>
            <p:spPr bwMode="auto">
              <a:xfrm flipH="1">
                <a:off x="3686" y="2533"/>
                <a:ext cx="959" cy="948"/>
              </a:xfrm>
              <a:prstGeom prst="line">
                <a:avLst/>
              </a:prstGeom>
              <a:noFill/>
              <a:ln w="9525">
                <a:solidFill>
                  <a:srgbClr val="000000"/>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63" name="Line 29"/>
              <p:cNvSpPr>
                <a:spLocks noChangeShapeType="1"/>
              </p:cNvSpPr>
              <p:nvPr/>
            </p:nvSpPr>
            <p:spPr bwMode="auto">
              <a:xfrm flipH="1">
                <a:off x="3686" y="2405"/>
                <a:ext cx="959" cy="939"/>
              </a:xfrm>
              <a:prstGeom prst="line">
                <a:avLst/>
              </a:prstGeom>
              <a:noFill/>
              <a:ln w="9525">
                <a:solidFill>
                  <a:srgbClr val="000000"/>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64" name="Line 31"/>
              <p:cNvSpPr>
                <a:spLocks noChangeShapeType="1"/>
              </p:cNvSpPr>
              <p:nvPr/>
            </p:nvSpPr>
            <p:spPr bwMode="auto">
              <a:xfrm flipH="1">
                <a:off x="3686" y="2276"/>
                <a:ext cx="959" cy="948"/>
              </a:xfrm>
              <a:prstGeom prst="line">
                <a:avLst/>
              </a:prstGeom>
              <a:noFill/>
              <a:ln w="9525">
                <a:solidFill>
                  <a:srgbClr val="000000"/>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65" name="Line 33"/>
              <p:cNvSpPr>
                <a:spLocks noChangeShapeType="1"/>
              </p:cNvSpPr>
              <p:nvPr/>
            </p:nvSpPr>
            <p:spPr bwMode="auto">
              <a:xfrm flipH="1">
                <a:off x="3686" y="2148"/>
                <a:ext cx="959" cy="939"/>
              </a:xfrm>
              <a:prstGeom prst="line">
                <a:avLst/>
              </a:prstGeom>
              <a:noFill/>
              <a:ln w="9525">
                <a:solidFill>
                  <a:srgbClr val="000000"/>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66" name="Line 35"/>
              <p:cNvSpPr>
                <a:spLocks noChangeShapeType="1"/>
              </p:cNvSpPr>
              <p:nvPr/>
            </p:nvSpPr>
            <p:spPr bwMode="auto">
              <a:xfrm flipH="1">
                <a:off x="3686" y="2019"/>
                <a:ext cx="959" cy="948"/>
              </a:xfrm>
              <a:prstGeom prst="line">
                <a:avLst/>
              </a:prstGeom>
              <a:noFill/>
              <a:ln w="9525">
                <a:solidFill>
                  <a:srgbClr val="000000"/>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67" name="Line 37"/>
              <p:cNvSpPr>
                <a:spLocks noChangeShapeType="1"/>
              </p:cNvSpPr>
              <p:nvPr/>
            </p:nvSpPr>
            <p:spPr bwMode="auto">
              <a:xfrm flipH="1">
                <a:off x="3686" y="1890"/>
                <a:ext cx="959" cy="940"/>
              </a:xfrm>
              <a:prstGeom prst="line">
                <a:avLst/>
              </a:prstGeom>
              <a:noFill/>
              <a:ln w="9525">
                <a:solidFill>
                  <a:srgbClr val="000000"/>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68" name="Line 39"/>
              <p:cNvSpPr>
                <a:spLocks noChangeShapeType="1"/>
              </p:cNvSpPr>
              <p:nvPr/>
            </p:nvSpPr>
            <p:spPr bwMode="auto">
              <a:xfrm flipH="1">
                <a:off x="3686" y="1761"/>
                <a:ext cx="959" cy="950"/>
              </a:xfrm>
              <a:prstGeom prst="line">
                <a:avLst/>
              </a:prstGeom>
              <a:noFill/>
              <a:ln w="9525">
                <a:solidFill>
                  <a:srgbClr val="000000"/>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69" name="Line 41"/>
              <p:cNvSpPr>
                <a:spLocks noChangeShapeType="1"/>
              </p:cNvSpPr>
              <p:nvPr/>
            </p:nvSpPr>
            <p:spPr bwMode="auto">
              <a:xfrm flipH="1">
                <a:off x="3686" y="1633"/>
                <a:ext cx="959" cy="941"/>
              </a:xfrm>
              <a:prstGeom prst="line">
                <a:avLst/>
              </a:prstGeom>
              <a:noFill/>
              <a:ln w="9525">
                <a:solidFill>
                  <a:srgbClr val="000000"/>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70" name="Text Box 42"/>
              <p:cNvSpPr txBox="1">
                <a:spLocks noChangeArrowheads="1"/>
              </p:cNvSpPr>
              <p:nvPr/>
            </p:nvSpPr>
            <p:spPr bwMode="auto">
              <a:xfrm>
                <a:off x="4830" y="2903"/>
                <a:ext cx="843" cy="200"/>
              </a:xfrm>
              <a:prstGeom prst="rect">
                <a:avLst/>
              </a:prstGeom>
              <a:noFill/>
              <a:ln w="9525" algn="ctr">
                <a:noFill/>
                <a:miter lim="800000"/>
              </a:ln>
              <a:effectLst/>
            </p:spPr>
            <p:txBody>
              <a:bodyPr wrap="none">
                <a:spAutoFit/>
              </a:bodyPr>
              <a:lstStyle/>
              <a:p>
                <a:pPr algn="ctr" defTabSz="909955">
                  <a:lnSpc>
                    <a:spcPct val="95000"/>
                  </a:lnSpc>
                  <a:spcBef>
                    <a:spcPct val="20000"/>
                  </a:spcBef>
                  <a:buClr>
                    <a:srgbClr val="FF0000"/>
                  </a:buClr>
                  <a:buSzPct val="60000"/>
                  <a:defRPr/>
                </a:pPr>
                <a:r>
                  <a:rPr lang="zh-CN" altLang="en-US" sz="1400" b="1" kern="0" dirty="0">
                    <a:solidFill>
                      <a:schemeClr val="bg1">
                        <a:lumMod val="50000"/>
                      </a:schemeClr>
                    </a:solidFill>
                    <a:latin typeface="微软雅黑" panose="020B0503020204020204" pitchFamily="34" charset="-122"/>
                    <a:ea typeface="微软雅黑" panose="020B0503020204020204" pitchFamily="34" charset="-122"/>
                  </a:rPr>
                  <a:t>负载均衡器</a:t>
                </a:r>
                <a:r>
                  <a:rPr lang="en-US" altLang="zh-CN" sz="1400" b="1" kern="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1" name="Text Box 43"/>
              <p:cNvSpPr txBox="1">
                <a:spLocks noChangeArrowheads="1"/>
              </p:cNvSpPr>
              <p:nvPr/>
            </p:nvSpPr>
            <p:spPr bwMode="auto">
              <a:xfrm>
                <a:off x="4914" y="3073"/>
                <a:ext cx="485" cy="200"/>
              </a:xfrm>
              <a:prstGeom prst="rect">
                <a:avLst/>
              </a:prstGeom>
              <a:noFill/>
              <a:ln w="9525" algn="ctr">
                <a:noFill/>
                <a:miter lim="800000"/>
              </a:ln>
              <a:effectLst/>
            </p:spPr>
            <p:txBody>
              <a:bodyPr wrap="none">
                <a:spAutoFit/>
              </a:bodyPr>
              <a:lstStyle/>
              <a:p>
                <a:pPr algn="ctr" defTabSz="909955">
                  <a:lnSpc>
                    <a:spcPct val="95000"/>
                  </a:lnSpc>
                  <a:spcBef>
                    <a:spcPct val="20000"/>
                  </a:spcBef>
                  <a:buClr>
                    <a:srgbClr val="FF0000"/>
                  </a:buClr>
                  <a:buSzPct val="60000"/>
                  <a:defRPr/>
                </a:pPr>
                <a:r>
                  <a:rPr lang="zh-CN" altLang="en-US" sz="1400" b="1" kern="0" dirty="0">
                    <a:solidFill>
                      <a:schemeClr val="bg1">
                        <a:lumMod val="50000"/>
                      </a:schemeClr>
                    </a:solidFill>
                    <a:latin typeface="微软雅黑" panose="020B0503020204020204" pitchFamily="34" charset="-122"/>
                    <a:ea typeface="微软雅黑" panose="020B0503020204020204" pitchFamily="34" charset="-122"/>
                  </a:rPr>
                  <a:t>中继器</a:t>
                </a:r>
                <a:endParaRPr lang="zh-CN" altLang="en-US" sz="1400"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2" name="Text Box 44"/>
              <p:cNvSpPr txBox="1">
                <a:spLocks noChangeArrowheads="1"/>
              </p:cNvSpPr>
              <p:nvPr/>
            </p:nvSpPr>
            <p:spPr bwMode="auto">
              <a:xfrm>
                <a:off x="4706" y="3266"/>
                <a:ext cx="485" cy="200"/>
              </a:xfrm>
              <a:prstGeom prst="rect">
                <a:avLst/>
              </a:prstGeom>
              <a:noFill/>
              <a:ln w="9525" algn="ctr">
                <a:noFill/>
                <a:miter lim="800000"/>
              </a:ln>
              <a:effectLst/>
            </p:spPr>
            <p:txBody>
              <a:bodyPr wrap="none">
                <a:spAutoFit/>
              </a:bodyPr>
              <a:lstStyle/>
              <a:p>
                <a:pPr algn="ctr" defTabSz="909955">
                  <a:lnSpc>
                    <a:spcPct val="95000"/>
                  </a:lnSpc>
                  <a:spcBef>
                    <a:spcPct val="20000"/>
                  </a:spcBef>
                  <a:buClr>
                    <a:srgbClr val="FF0000"/>
                  </a:buClr>
                  <a:buSzPct val="60000"/>
                  <a:defRPr/>
                </a:pPr>
                <a:r>
                  <a:rPr lang="zh-CN" altLang="en-US" sz="1400" b="1" kern="0" dirty="0">
                    <a:solidFill>
                      <a:schemeClr val="bg1">
                        <a:lumMod val="50000"/>
                      </a:schemeClr>
                    </a:solidFill>
                    <a:latin typeface="微软雅黑" panose="020B0503020204020204" pitchFamily="34" charset="-122"/>
                    <a:ea typeface="微软雅黑" panose="020B0503020204020204" pitchFamily="34" charset="-122"/>
                  </a:rPr>
                  <a:t>防火墙</a:t>
                </a:r>
                <a:endParaRPr lang="zh-CN" altLang="en-US" sz="1400"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3" name="Text Box 45"/>
              <p:cNvSpPr txBox="1">
                <a:spLocks noChangeArrowheads="1"/>
              </p:cNvSpPr>
              <p:nvPr/>
            </p:nvSpPr>
            <p:spPr bwMode="auto">
              <a:xfrm>
                <a:off x="4489" y="3433"/>
                <a:ext cx="485" cy="200"/>
              </a:xfrm>
              <a:prstGeom prst="rect">
                <a:avLst/>
              </a:prstGeom>
              <a:noFill/>
              <a:ln w="9525" algn="ctr">
                <a:noFill/>
                <a:miter lim="800000"/>
              </a:ln>
              <a:effectLst/>
            </p:spPr>
            <p:txBody>
              <a:bodyPr wrap="none">
                <a:spAutoFit/>
              </a:bodyPr>
              <a:lstStyle/>
              <a:p>
                <a:pPr algn="ctr" defTabSz="909955">
                  <a:lnSpc>
                    <a:spcPct val="95000"/>
                  </a:lnSpc>
                  <a:spcBef>
                    <a:spcPct val="20000"/>
                  </a:spcBef>
                  <a:buClr>
                    <a:srgbClr val="FF0000"/>
                  </a:buClr>
                  <a:buSzPct val="60000"/>
                  <a:defRPr/>
                </a:pPr>
                <a:r>
                  <a:rPr lang="zh-CN" altLang="en-US" sz="1400" b="1" kern="0" dirty="0">
                    <a:solidFill>
                      <a:schemeClr val="bg1">
                        <a:lumMod val="50000"/>
                      </a:schemeClr>
                    </a:solidFill>
                    <a:latin typeface="微软雅黑" panose="020B0503020204020204" pitchFamily="34" charset="-122"/>
                    <a:ea typeface="微软雅黑" panose="020B0503020204020204" pitchFamily="34" charset="-122"/>
                  </a:rPr>
                  <a:t>交换机</a:t>
                </a:r>
                <a:endParaRPr lang="zh-CN" altLang="en-US" sz="1400"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4" name="Text Box 46"/>
              <p:cNvSpPr txBox="1">
                <a:spLocks noChangeArrowheads="1"/>
              </p:cNvSpPr>
              <p:nvPr/>
            </p:nvSpPr>
            <p:spPr bwMode="auto">
              <a:xfrm>
                <a:off x="4315" y="3601"/>
                <a:ext cx="521" cy="200"/>
              </a:xfrm>
              <a:prstGeom prst="rect">
                <a:avLst/>
              </a:prstGeom>
              <a:noFill/>
              <a:ln w="9525" algn="ctr">
                <a:noFill/>
                <a:miter lim="800000"/>
              </a:ln>
              <a:effectLst/>
            </p:spPr>
            <p:txBody>
              <a:bodyPr wrap="none">
                <a:spAutoFit/>
              </a:bodyPr>
              <a:lstStyle/>
              <a:p>
                <a:pPr algn="ctr" defTabSz="909955">
                  <a:lnSpc>
                    <a:spcPct val="95000"/>
                  </a:lnSpc>
                  <a:spcBef>
                    <a:spcPct val="20000"/>
                  </a:spcBef>
                  <a:buClr>
                    <a:srgbClr val="FF0000"/>
                  </a:buClr>
                  <a:buSzPct val="60000"/>
                  <a:defRPr/>
                </a:pPr>
                <a:r>
                  <a:rPr lang="en-US" altLang="zh-CN" sz="1400" b="1" kern="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400" b="1" kern="0" dirty="0">
                    <a:solidFill>
                      <a:schemeClr val="bg1">
                        <a:lumMod val="50000"/>
                      </a:schemeClr>
                    </a:solidFill>
                    <a:latin typeface="微软雅黑" panose="020B0503020204020204" pitchFamily="34" charset="-122"/>
                    <a:ea typeface="微软雅黑" panose="020B0503020204020204" pitchFamily="34" charset="-122"/>
                  </a:rPr>
                  <a:t>路由器</a:t>
                </a:r>
                <a:endParaRPr lang="zh-CN" altLang="en-US" sz="1400"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5" name="Text Box 48"/>
              <p:cNvSpPr txBox="1">
                <a:spLocks noChangeArrowheads="1"/>
              </p:cNvSpPr>
              <p:nvPr/>
            </p:nvSpPr>
            <p:spPr bwMode="auto">
              <a:xfrm>
                <a:off x="4626" y="1498"/>
                <a:ext cx="521" cy="702"/>
              </a:xfrm>
              <a:prstGeom prst="rect">
                <a:avLst/>
              </a:prstGeom>
              <a:noFill/>
              <a:ln w="9525" algn="ctr">
                <a:noFill/>
                <a:miter lim="800000"/>
              </a:ln>
              <a:effectLst/>
            </p:spPr>
            <p:txBody>
              <a:bodyPr wrap="square">
                <a:spAutoFit/>
              </a:bodyPr>
              <a:lstStyle/>
              <a:p>
                <a:pPr defTabSz="909955">
                  <a:lnSpc>
                    <a:spcPct val="95000"/>
                  </a:lnSpc>
                  <a:spcBef>
                    <a:spcPct val="20000"/>
                  </a:spcBef>
                  <a:buClr>
                    <a:srgbClr val="FF0000"/>
                  </a:buClr>
                  <a:buSzPct val="60000"/>
                  <a:defRPr/>
                </a:pPr>
                <a:r>
                  <a:rPr lang="zh-CN" altLang="en-US" sz="1465" b="1" kern="0" dirty="0">
                    <a:solidFill>
                      <a:schemeClr val="accent1"/>
                    </a:solidFill>
                    <a:latin typeface="微软雅黑" panose="020B0503020204020204" pitchFamily="34" charset="-122"/>
                    <a:ea typeface="微软雅黑" panose="020B0503020204020204" pitchFamily="34" charset="-122"/>
                  </a:rPr>
                  <a:t>场景</a:t>
                </a:r>
                <a:r>
                  <a:rPr lang="en-US" altLang="zh-CN" sz="1465" b="1" kern="0" dirty="0">
                    <a:solidFill>
                      <a:schemeClr val="accent1"/>
                    </a:solidFill>
                    <a:latin typeface="微软雅黑" panose="020B0503020204020204" pitchFamily="34" charset="-122"/>
                    <a:ea typeface="微软雅黑" panose="020B0503020204020204" pitchFamily="34" charset="-122"/>
                  </a:rPr>
                  <a:t>A</a:t>
                </a:r>
                <a:r>
                  <a:rPr lang="zh-CN" altLang="en-US" sz="1465" b="1" kern="0" dirty="0">
                    <a:solidFill>
                      <a:schemeClr val="accent1"/>
                    </a:solidFill>
                    <a:latin typeface="微软雅黑" panose="020B0503020204020204" pitchFamily="34" charset="-122"/>
                    <a:ea typeface="微软雅黑" panose="020B0503020204020204" pitchFamily="34" charset="-122"/>
                  </a:rPr>
                  <a:t>场景</a:t>
                </a:r>
                <a:r>
                  <a:rPr lang="en-US" altLang="zh-CN" sz="1465" b="1" kern="0" dirty="0">
                    <a:solidFill>
                      <a:schemeClr val="accent1"/>
                    </a:solidFill>
                    <a:latin typeface="微软雅黑" panose="020B0503020204020204" pitchFamily="34" charset="-122"/>
                    <a:ea typeface="微软雅黑" panose="020B0503020204020204" pitchFamily="34" charset="-122"/>
                  </a:rPr>
                  <a:t>B</a:t>
                </a:r>
                <a:endParaRPr lang="zh-CN" altLang="en-US" sz="1465" b="1" kern="0" dirty="0">
                  <a:solidFill>
                    <a:schemeClr val="accent1"/>
                  </a:solidFill>
                  <a:latin typeface="微软雅黑" panose="020B0503020204020204" pitchFamily="34" charset="-122"/>
                  <a:ea typeface="微软雅黑" panose="020B0503020204020204" pitchFamily="34" charset="-122"/>
                </a:endParaRPr>
              </a:p>
              <a:p>
                <a:pPr defTabSz="909955">
                  <a:lnSpc>
                    <a:spcPct val="95000"/>
                  </a:lnSpc>
                  <a:spcBef>
                    <a:spcPct val="20000"/>
                  </a:spcBef>
                  <a:buClr>
                    <a:srgbClr val="FF0000"/>
                  </a:buClr>
                  <a:buSzPct val="60000"/>
                  <a:defRPr/>
                </a:pPr>
                <a:r>
                  <a:rPr lang="zh-CN" altLang="en-US" sz="1465" b="1" kern="0" dirty="0">
                    <a:solidFill>
                      <a:schemeClr val="accent1"/>
                    </a:solidFill>
                    <a:latin typeface="微软雅黑" panose="020B0503020204020204" pitchFamily="34" charset="-122"/>
                    <a:ea typeface="微软雅黑" panose="020B0503020204020204" pitchFamily="34" charset="-122"/>
                  </a:rPr>
                  <a:t>场景</a:t>
                </a:r>
                <a:r>
                  <a:rPr lang="en-US" altLang="zh-CN" sz="1465" b="1" kern="0" dirty="0">
                    <a:solidFill>
                      <a:schemeClr val="accent1"/>
                    </a:solidFill>
                    <a:latin typeface="微软雅黑" panose="020B0503020204020204" pitchFamily="34" charset="-122"/>
                    <a:ea typeface="微软雅黑" panose="020B0503020204020204" pitchFamily="34" charset="-122"/>
                  </a:rPr>
                  <a:t>C</a:t>
                </a:r>
                <a:endParaRPr lang="en-US" altLang="zh-CN" sz="1465" b="1" kern="0" dirty="0">
                  <a:solidFill>
                    <a:schemeClr val="accent1"/>
                  </a:solidFill>
                  <a:latin typeface="微软雅黑" panose="020B0503020204020204" pitchFamily="34" charset="-122"/>
                  <a:ea typeface="微软雅黑" panose="020B0503020204020204" pitchFamily="34" charset="-122"/>
                </a:endParaRPr>
              </a:p>
              <a:p>
                <a:pPr defTabSz="909955">
                  <a:lnSpc>
                    <a:spcPct val="95000"/>
                  </a:lnSpc>
                  <a:spcBef>
                    <a:spcPct val="20000"/>
                  </a:spcBef>
                  <a:buClr>
                    <a:srgbClr val="FF0000"/>
                  </a:buClr>
                  <a:buSzPct val="60000"/>
                  <a:defRPr/>
                </a:pPr>
                <a:r>
                  <a:rPr lang="en-US" altLang="zh-CN" sz="1465" b="1" kern="0" dirty="0">
                    <a:solidFill>
                      <a:schemeClr val="accent1"/>
                    </a:solidFill>
                    <a:latin typeface="微软雅黑" panose="020B0503020204020204" pitchFamily="34" charset="-122"/>
                    <a:ea typeface="微软雅黑" panose="020B0503020204020204" pitchFamily="34" charset="-122"/>
                  </a:rPr>
                  <a:t>…</a:t>
                </a:r>
                <a:endParaRPr lang="en-US" altLang="zh-CN" sz="1465" b="1" kern="0" dirty="0">
                  <a:solidFill>
                    <a:schemeClr val="accent1"/>
                  </a:solidFill>
                  <a:latin typeface="微软雅黑" panose="020B0503020204020204" pitchFamily="34" charset="-122"/>
                  <a:ea typeface="微软雅黑" panose="020B0503020204020204" pitchFamily="34" charset="-122"/>
                </a:endParaRPr>
              </a:p>
            </p:txBody>
          </p:sp>
          <p:sp>
            <p:nvSpPr>
              <p:cNvPr id="176" name="Line 50"/>
              <p:cNvSpPr>
                <a:spLocks noChangeShapeType="1"/>
              </p:cNvSpPr>
              <p:nvPr/>
            </p:nvSpPr>
            <p:spPr bwMode="auto">
              <a:xfrm>
                <a:off x="4514" y="1633"/>
                <a:ext cx="0" cy="1286"/>
              </a:xfrm>
              <a:prstGeom prst="line">
                <a:avLst/>
              </a:prstGeom>
              <a:noFill/>
              <a:ln w="9525">
                <a:solidFill>
                  <a:srgbClr val="740027"/>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77" name="Line 52"/>
              <p:cNvSpPr>
                <a:spLocks noChangeShapeType="1"/>
              </p:cNvSpPr>
              <p:nvPr/>
            </p:nvSpPr>
            <p:spPr bwMode="auto">
              <a:xfrm>
                <a:off x="4383" y="1761"/>
                <a:ext cx="0" cy="1287"/>
              </a:xfrm>
              <a:prstGeom prst="line">
                <a:avLst/>
              </a:prstGeom>
              <a:noFill/>
              <a:ln w="19050">
                <a:solidFill>
                  <a:srgbClr val="4472C4">
                    <a:lumMod val="75000"/>
                  </a:srgbClr>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78" name="Line 53"/>
              <p:cNvSpPr>
                <a:spLocks noChangeShapeType="1"/>
              </p:cNvSpPr>
              <p:nvPr/>
            </p:nvSpPr>
            <p:spPr bwMode="auto">
              <a:xfrm>
                <a:off x="4253" y="1890"/>
                <a:ext cx="0" cy="1286"/>
              </a:xfrm>
              <a:prstGeom prst="line">
                <a:avLst/>
              </a:prstGeom>
              <a:noFill/>
              <a:ln w="19050">
                <a:solidFill>
                  <a:srgbClr val="4472C4">
                    <a:lumMod val="75000"/>
                  </a:srgbClr>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79" name="Line 54"/>
              <p:cNvSpPr>
                <a:spLocks noChangeShapeType="1"/>
              </p:cNvSpPr>
              <p:nvPr/>
            </p:nvSpPr>
            <p:spPr bwMode="auto">
              <a:xfrm>
                <a:off x="4122" y="2018"/>
                <a:ext cx="0" cy="1287"/>
              </a:xfrm>
              <a:prstGeom prst="line">
                <a:avLst/>
              </a:prstGeom>
              <a:noFill/>
              <a:ln w="19050">
                <a:solidFill>
                  <a:srgbClr val="4472C4">
                    <a:lumMod val="75000"/>
                  </a:srgbClr>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80" name="Line 55"/>
              <p:cNvSpPr>
                <a:spLocks noChangeShapeType="1"/>
              </p:cNvSpPr>
              <p:nvPr/>
            </p:nvSpPr>
            <p:spPr bwMode="auto">
              <a:xfrm>
                <a:off x="3991" y="2148"/>
                <a:ext cx="0" cy="1286"/>
              </a:xfrm>
              <a:prstGeom prst="line">
                <a:avLst/>
              </a:prstGeom>
              <a:noFill/>
              <a:ln w="19050">
                <a:solidFill>
                  <a:srgbClr val="4472C4">
                    <a:lumMod val="75000"/>
                  </a:srgbClr>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81" name="Line 56"/>
              <p:cNvSpPr>
                <a:spLocks noChangeShapeType="1"/>
              </p:cNvSpPr>
              <p:nvPr/>
            </p:nvSpPr>
            <p:spPr bwMode="auto">
              <a:xfrm>
                <a:off x="3861" y="2276"/>
                <a:ext cx="0" cy="1287"/>
              </a:xfrm>
              <a:prstGeom prst="line">
                <a:avLst/>
              </a:prstGeom>
              <a:noFill/>
              <a:ln w="19050">
                <a:solidFill>
                  <a:srgbClr val="4472C4">
                    <a:lumMod val="75000"/>
                  </a:srgbClr>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82" name="Line 57"/>
              <p:cNvSpPr>
                <a:spLocks noChangeShapeType="1"/>
              </p:cNvSpPr>
              <p:nvPr/>
            </p:nvSpPr>
            <p:spPr bwMode="auto">
              <a:xfrm>
                <a:off x="3686" y="2447"/>
                <a:ext cx="0" cy="1287"/>
              </a:xfrm>
              <a:prstGeom prst="line">
                <a:avLst/>
              </a:prstGeom>
              <a:noFill/>
              <a:ln w="9525">
                <a:solidFill>
                  <a:srgbClr val="740027"/>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83" name="Line 59"/>
              <p:cNvSpPr>
                <a:spLocks noChangeShapeType="1"/>
              </p:cNvSpPr>
              <p:nvPr/>
            </p:nvSpPr>
            <p:spPr bwMode="auto">
              <a:xfrm flipH="1">
                <a:off x="634" y="2431"/>
                <a:ext cx="3052" cy="0"/>
              </a:xfrm>
              <a:prstGeom prst="line">
                <a:avLst/>
              </a:prstGeom>
              <a:noFill/>
              <a:ln w="9525">
                <a:solidFill>
                  <a:srgbClr val="740027"/>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84" name="Line 60"/>
              <p:cNvSpPr>
                <a:spLocks noChangeShapeType="1"/>
              </p:cNvSpPr>
              <p:nvPr/>
            </p:nvSpPr>
            <p:spPr bwMode="auto">
              <a:xfrm flipH="1">
                <a:off x="809" y="2276"/>
                <a:ext cx="3052" cy="0"/>
              </a:xfrm>
              <a:prstGeom prst="line">
                <a:avLst/>
              </a:prstGeom>
              <a:noFill/>
              <a:ln w="19050">
                <a:solidFill>
                  <a:srgbClr val="4472C4">
                    <a:lumMod val="75000"/>
                  </a:srgbClr>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85" name="Line 61"/>
              <p:cNvSpPr>
                <a:spLocks noChangeShapeType="1"/>
              </p:cNvSpPr>
              <p:nvPr/>
            </p:nvSpPr>
            <p:spPr bwMode="auto">
              <a:xfrm flipH="1">
                <a:off x="940" y="2148"/>
                <a:ext cx="3051" cy="0"/>
              </a:xfrm>
              <a:prstGeom prst="line">
                <a:avLst/>
              </a:prstGeom>
              <a:noFill/>
              <a:ln w="19050">
                <a:solidFill>
                  <a:srgbClr val="4472C4">
                    <a:lumMod val="75000"/>
                  </a:srgbClr>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86" name="Line 62"/>
              <p:cNvSpPr>
                <a:spLocks noChangeShapeType="1"/>
              </p:cNvSpPr>
              <p:nvPr/>
            </p:nvSpPr>
            <p:spPr bwMode="auto">
              <a:xfrm flipH="1">
                <a:off x="1070" y="2019"/>
                <a:ext cx="3052" cy="0"/>
              </a:xfrm>
              <a:prstGeom prst="line">
                <a:avLst/>
              </a:prstGeom>
              <a:noFill/>
              <a:ln w="19050">
                <a:solidFill>
                  <a:srgbClr val="4472C4">
                    <a:lumMod val="75000"/>
                  </a:srgbClr>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87" name="Line 63"/>
              <p:cNvSpPr>
                <a:spLocks noChangeShapeType="1"/>
              </p:cNvSpPr>
              <p:nvPr/>
            </p:nvSpPr>
            <p:spPr bwMode="auto">
              <a:xfrm flipH="1">
                <a:off x="1200" y="1890"/>
                <a:ext cx="3052" cy="0"/>
              </a:xfrm>
              <a:prstGeom prst="line">
                <a:avLst/>
              </a:prstGeom>
              <a:noFill/>
              <a:ln w="19050">
                <a:solidFill>
                  <a:srgbClr val="4472C4">
                    <a:lumMod val="75000"/>
                  </a:srgbClr>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88" name="Line 64"/>
              <p:cNvSpPr>
                <a:spLocks noChangeShapeType="1"/>
              </p:cNvSpPr>
              <p:nvPr/>
            </p:nvSpPr>
            <p:spPr bwMode="auto">
              <a:xfrm flipH="1">
                <a:off x="1331" y="1768"/>
                <a:ext cx="3051" cy="0"/>
              </a:xfrm>
              <a:prstGeom prst="line">
                <a:avLst/>
              </a:prstGeom>
              <a:noFill/>
              <a:ln w="19050">
                <a:solidFill>
                  <a:srgbClr val="4472C4">
                    <a:lumMod val="75000"/>
                  </a:srgbClr>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89" name="Line 65"/>
              <p:cNvSpPr>
                <a:spLocks noChangeShapeType="1"/>
              </p:cNvSpPr>
              <p:nvPr/>
            </p:nvSpPr>
            <p:spPr bwMode="auto">
              <a:xfrm flipH="1">
                <a:off x="1462" y="1633"/>
                <a:ext cx="3052" cy="0"/>
              </a:xfrm>
              <a:prstGeom prst="line">
                <a:avLst/>
              </a:prstGeom>
              <a:noFill/>
              <a:ln w="19050">
                <a:solidFill>
                  <a:srgbClr val="4472C4">
                    <a:lumMod val="75000"/>
                  </a:srgbClr>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sp>
            <p:nvSpPr>
              <p:cNvPr id="190" name="Line 52"/>
              <p:cNvSpPr>
                <a:spLocks noChangeShapeType="1"/>
              </p:cNvSpPr>
              <p:nvPr/>
            </p:nvSpPr>
            <p:spPr bwMode="auto">
              <a:xfrm>
                <a:off x="4514" y="1646"/>
                <a:ext cx="0" cy="1287"/>
              </a:xfrm>
              <a:prstGeom prst="line">
                <a:avLst/>
              </a:prstGeom>
              <a:noFill/>
              <a:ln w="19050">
                <a:solidFill>
                  <a:srgbClr val="4472C4">
                    <a:lumMod val="75000"/>
                  </a:srgbClr>
                </a:solidFill>
                <a:round/>
              </a:ln>
              <a:effectLst/>
            </p:spPr>
            <p:txBody>
              <a:bodyPr wrap="none" anchor="ctr"/>
              <a:lstStyle/>
              <a:p>
                <a:pPr defTabSz="909955">
                  <a:defRPr/>
                </a:pPr>
                <a:endParaRPr lang="zh-CN" altLang="en-US" sz="2400" kern="0">
                  <a:solidFill>
                    <a:prstClr val="white"/>
                  </a:solidFill>
                  <a:latin typeface="Arial" panose="020B0604020202020204"/>
                  <a:ea typeface="微软雅黑" panose="020B0503020204020204" pitchFamily="34" charset="-122"/>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1227" y="313195"/>
            <a:ext cx="11154168" cy="418485"/>
          </a:xfrm>
        </p:spPr>
        <p:txBody>
          <a:bodyPr/>
          <a:lstStyle/>
          <a:p>
            <a:r>
              <a:rPr lang="zh-CN" altLang="en-US" dirty="0"/>
              <a:t>运维流程管理</a:t>
            </a:r>
            <a:r>
              <a:rPr lang="en-US" altLang="zh-CN" dirty="0"/>
              <a:t>·</a:t>
            </a:r>
            <a:r>
              <a:rPr lang="zh-CN" altLang="en-US" dirty="0"/>
              <a:t>基于</a:t>
            </a:r>
            <a:r>
              <a:rPr lang="en-US" altLang="zh-CN" dirty="0"/>
              <a:t>ITIL</a:t>
            </a:r>
            <a:r>
              <a:rPr lang="zh-CN" altLang="en-US" dirty="0"/>
              <a:t>标准，建立规范、标准化的运维管理流程，为网络运维保驾护航</a:t>
            </a:r>
            <a:endParaRPr lang="zh-CN" altLang="en-US" dirty="0"/>
          </a:p>
        </p:txBody>
      </p:sp>
      <p:sp>
        <p:nvSpPr>
          <p:cNvPr id="3" name="矩形 2"/>
          <p:cNvSpPr/>
          <p:nvPr/>
        </p:nvSpPr>
        <p:spPr>
          <a:xfrm>
            <a:off x="327156" y="864446"/>
            <a:ext cx="11503977" cy="997196"/>
          </a:xfrm>
          <a:prstGeom prst="rect">
            <a:avLst/>
          </a:prstGeom>
        </p:spPr>
        <p:txBody>
          <a:bodyPr wrap="square">
            <a:spAutoFit/>
          </a:bodyPr>
          <a:lstStyle/>
          <a:p>
            <a:pPr>
              <a:lnSpc>
                <a:spcPct val="140000"/>
              </a:lnSpc>
            </a:pPr>
            <a:r>
              <a:rPr lang="zh-CN" altLang="en-US" sz="1400" dirty="0">
                <a:solidFill>
                  <a:prstClr val="black"/>
                </a:solidFill>
                <a:latin typeface="微软雅黑" panose="020B0503020204020204" pitchFamily="34" charset="-122"/>
                <a:ea typeface="微软雅黑" panose="020B0503020204020204" pitchFamily="34" charset="-122"/>
                <a:sym typeface="+mn-lt"/>
              </a:rPr>
              <a:t>基于</a:t>
            </a:r>
            <a:r>
              <a:rPr lang="en-US" altLang="zh-CN" sz="1400" dirty="0">
                <a:solidFill>
                  <a:prstClr val="black"/>
                </a:solidFill>
                <a:latin typeface="微软雅黑" panose="020B0503020204020204" pitchFamily="34" charset="-122"/>
                <a:ea typeface="微软雅黑" panose="020B0503020204020204" pitchFamily="34" charset="-122"/>
                <a:sym typeface="+mn-lt"/>
              </a:rPr>
              <a:t>ITIL</a:t>
            </a:r>
            <a:r>
              <a:rPr lang="zh-CN" altLang="en-US" sz="1400" dirty="0">
                <a:solidFill>
                  <a:prstClr val="black"/>
                </a:solidFill>
                <a:latin typeface="微软雅黑" panose="020B0503020204020204" pitchFamily="34" charset="-122"/>
                <a:ea typeface="微软雅黑" panose="020B0503020204020204" pitchFamily="34" charset="-122"/>
                <a:sym typeface="+mn-lt"/>
              </a:rPr>
              <a:t>行业标准，结合信息安全、</a:t>
            </a:r>
            <a:r>
              <a:rPr lang="en-US" altLang="zh-CN" sz="1400" dirty="0">
                <a:solidFill>
                  <a:prstClr val="black"/>
                </a:solidFill>
                <a:latin typeface="微软雅黑" panose="020B0503020204020204" pitchFamily="34" charset="-122"/>
                <a:ea typeface="微软雅黑" panose="020B0503020204020204" pitchFamily="34" charset="-122"/>
                <a:sym typeface="+mn-lt"/>
              </a:rPr>
              <a:t>IT</a:t>
            </a:r>
            <a:r>
              <a:rPr lang="zh-CN" altLang="en-US" sz="1400" dirty="0">
                <a:solidFill>
                  <a:prstClr val="black"/>
                </a:solidFill>
                <a:latin typeface="微软雅黑" panose="020B0503020204020204" pitchFamily="34" charset="-122"/>
                <a:ea typeface="微软雅黑" panose="020B0503020204020204" pitchFamily="34" charset="-122"/>
                <a:sym typeface="+mn-lt"/>
              </a:rPr>
              <a:t>运维管理标准及制度，</a:t>
            </a:r>
            <a:r>
              <a:rPr lang="zh-CN" altLang="en-US" sz="1400" b="1" dirty="0">
                <a:solidFill>
                  <a:prstClr val="black"/>
                </a:solidFill>
                <a:latin typeface="微软雅黑" panose="020B0503020204020204" pitchFamily="34" charset="-122"/>
                <a:ea typeface="微软雅黑" panose="020B0503020204020204" pitchFamily="34" charset="-122"/>
                <a:sym typeface="+mn-lt"/>
              </a:rPr>
              <a:t>建立标准服务支撑流程，故障定级定界、配套应急响应流程，保障问题、故障的有序标准化处理</a:t>
            </a:r>
            <a:r>
              <a:rPr lang="zh-CN" altLang="en-US" sz="1400" dirty="0">
                <a:solidFill>
                  <a:prstClr val="black"/>
                </a:solidFill>
                <a:latin typeface="微软雅黑" panose="020B0503020204020204" pitchFamily="34" charset="-122"/>
                <a:ea typeface="微软雅黑" panose="020B0503020204020204" pitchFamily="34" charset="-122"/>
                <a:sym typeface="+mn-lt"/>
              </a:rPr>
              <a:t>。同时，利用各类支撑工具和手段辅助故障与应急处理，实现故障的快速处理，并逐步形成运维知识库，不断管理和技术优化提升运营服务能力， 为网络的运维管理保驾护航。</a:t>
            </a:r>
            <a:endParaRPr lang="zh-CN" altLang="en-US" sz="1400" dirty="0">
              <a:solidFill>
                <a:prstClr val="black"/>
              </a:solidFill>
              <a:latin typeface="微软雅黑" panose="020B0503020204020204" pitchFamily="34" charset="-122"/>
              <a:ea typeface="微软雅黑" panose="020B0503020204020204" pitchFamily="34" charset="-122"/>
              <a:sym typeface="+mn-lt"/>
            </a:endParaRPr>
          </a:p>
        </p:txBody>
      </p:sp>
      <p:grpSp>
        <p:nvGrpSpPr>
          <p:cNvPr id="28" name="组合 27"/>
          <p:cNvGrpSpPr/>
          <p:nvPr/>
        </p:nvGrpSpPr>
        <p:grpSpPr>
          <a:xfrm>
            <a:off x="838570" y="1962594"/>
            <a:ext cx="10481148" cy="4737326"/>
            <a:chOff x="687398" y="2068770"/>
            <a:chExt cx="10481148" cy="4737326"/>
          </a:xfrm>
        </p:grpSpPr>
        <p:pic>
          <p:nvPicPr>
            <p:cNvPr id="5" name="图片 4"/>
            <p:cNvPicPr>
              <a:picLocks noChangeAspect="1"/>
            </p:cNvPicPr>
            <p:nvPr/>
          </p:nvPicPr>
          <p:blipFill>
            <a:blip r:embed="rId1"/>
            <a:stretch>
              <a:fillRect/>
            </a:stretch>
          </p:blipFill>
          <p:spPr>
            <a:xfrm>
              <a:off x="8092309" y="2647841"/>
              <a:ext cx="3076237" cy="3114681"/>
            </a:xfrm>
            <a:prstGeom prst="rect">
              <a:avLst/>
            </a:prstGeom>
          </p:spPr>
        </p:pic>
        <p:sp>
          <p:nvSpPr>
            <p:cNvPr id="6" name="五边形 49"/>
            <p:cNvSpPr/>
            <p:nvPr/>
          </p:nvSpPr>
          <p:spPr>
            <a:xfrm>
              <a:off x="8081550" y="2068770"/>
              <a:ext cx="3076237" cy="435655"/>
            </a:xfrm>
            <a:prstGeom prst="homePlate">
              <a:avLst>
                <a:gd name="adj" fmla="val 0"/>
              </a:avLst>
            </a:prstGeom>
            <a:solidFill>
              <a:schemeClr val="accent1"/>
            </a:solidFill>
            <a:ln w="9525" cap="flat" cmpd="sng" algn="ctr">
              <a:solidFill>
                <a:schemeClr val="bg1">
                  <a:lumMod val="95000"/>
                </a:schemeClr>
              </a:solidFill>
              <a:prstDash val="solid"/>
            </a:ln>
            <a:effectLst>
              <a:outerShdw blurRad="40000" dist="20000" dir="5400000" rotWithShape="0">
                <a:srgbClr val="000000">
                  <a:alpha val="38000"/>
                </a:srgbClr>
              </a:outerShdw>
            </a:effectLst>
          </p:spPr>
          <p:txBody>
            <a:bodyPr lIns="108822" rIns="108822" rtlCol="0" anchor="ctr"/>
            <a:lstStyle/>
            <a:p>
              <a:pPr algn="ctr" defTabSz="688340"/>
              <a:r>
                <a:rPr lang="zh-CN" altLang="en-US" sz="1600" b="1" kern="0" dirty="0">
                  <a:solidFill>
                    <a:schemeClr val="bg1"/>
                  </a:solidFill>
                  <a:latin typeface="微软雅黑" panose="020B0503020204020204" pitchFamily="34" charset="-122"/>
                  <a:ea typeface="微软雅黑" panose="020B0503020204020204" pitchFamily="34" charset="-122"/>
                </a:rPr>
                <a:t>应急响应流程</a:t>
              </a:r>
              <a:endParaRPr lang="zh-CN" altLang="en-US" sz="1600" b="1" kern="0" dirty="0">
                <a:solidFill>
                  <a:schemeClr val="bg1"/>
                </a:solidFill>
                <a:latin typeface="微软雅黑" panose="020B0503020204020204" pitchFamily="34" charset="-122"/>
                <a:ea typeface="微软雅黑" panose="020B0503020204020204" pitchFamily="34" charset="-122"/>
              </a:endParaRPr>
            </a:p>
          </p:txBody>
        </p:sp>
        <p:sp>
          <p:nvSpPr>
            <p:cNvPr id="7" name="五边形 49"/>
            <p:cNvSpPr/>
            <p:nvPr/>
          </p:nvSpPr>
          <p:spPr>
            <a:xfrm>
              <a:off x="693918" y="2068770"/>
              <a:ext cx="6954792" cy="435655"/>
            </a:xfrm>
            <a:prstGeom prst="homePlate">
              <a:avLst>
                <a:gd name="adj" fmla="val 0"/>
              </a:avLst>
            </a:prstGeom>
            <a:solidFill>
              <a:schemeClr val="accent1"/>
            </a:solidFill>
            <a:ln w="9525" cap="flat" cmpd="sng" algn="ctr">
              <a:solidFill>
                <a:schemeClr val="bg1">
                  <a:lumMod val="95000"/>
                </a:schemeClr>
              </a:solidFill>
              <a:prstDash val="solid"/>
            </a:ln>
            <a:effectLst>
              <a:outerShdw blurRad="40000" dist="20000" dir="5400000" rotWithShape="0">
                <a:srgbClr val="000000">
                  <a:alpha val="38000"/>
                </a:srgbClr>
              </a:outerShdw>
            </a:effectLst>
          </p:spPr>
          <p:txBody>
            <a:bodyPr lIns="108822" rIns="108822" rtlCol="0" anchor="ctr"/>
            <a:lstStyle/>
            <a:p>
              <a:pPr algn="ctr" defTabSz="688340"/>
              <a:r>
                <a:rPr lang="zh-CN" altLang="en-US" sz="1600" b="1" kern="0" dirty="0">
                  <a:solidFill>
                    <a:schemeClr val="bg1"/>
                  </a:solidFill>
                  <a:latin typeface="微软雅黑" panose="020B0503020204020204" pitchFamily="34" charset="-122"/>
                  <a:ea typeface="微软雅黑" panose="020B0503020204020204" pitchFamily="34" charset="-122"/>
                </a:rPr>
                <a:t>服务支撑流程</a:t>
              </a:r>
              <a:endParaRPr lang="zh-CN" altLang="en-US" sz="1600" b="1" kern="0" dirty="0">
                <a:solidFill>
                  <a:schemeClr val="bg1"/>
                </a:solidFill>
                <a:latin typeface="微软雅黑" panose="020B0503020204020204" pitchFamily="34" charset="-122"/>
                <a:ea typeface="微软雅黑" panose="020B0503020204020204" pitchFamily="34" charset="-122"/>
              </a:endParaRPr>
            </a:p>
          </p:txBody>
        </p:sp>
        <p:sp>
          <p:nvSpPr>
            <p:cNvPr id="8" name="五边形 49"/>
            <p:cNvSpPr/>
            <p:nvPr/>
          </p:nvSpPr>
          <p:spPr>
            <a:xfrm>
              <a:off x="693918" y="6127534"/>
              <a:ext cx="10474628" cy="678562"/>
            </a:xfrm>
            <a:prstGeom prst="homePlate">
              <a:avLst>
                <a:gd name="adj" fmla="val 0"/>
              </a:avLst>
            </a:prstGeom>
            <a:solidFill>
              <a:srgbClr val="1B4367"/>
            </a:solidFill>
            <a:ln w="9525" cap="flat" cmpd="sng" algn="ctr">
              <a:solidFill>
                <a:schemeClr val="bg1">
                  <a:lumMod val="95000"/>
                </a:schemeClr>
              </a:solidFill>
              <a:prstDash val="solid"/>
            </a:ln>
            <a:effectLst>
              <a:outerShdw blurRad="40000" dist="20000" dir="5400000" rotWithShape="0">
                <a:srgbClr val="000000">
                  <a:alpha val="38000"/>
                </a:srgbClr>
              </a:outerShdw>
            </a:effectLst>
          </p:spPr>
          <p:txBody>
            <a:bodyPr lIns="108822" rIns="108822" rtlCol="0" anchor="ctr"/>
            <a:lstStyle/>
            <a:p>
              <a:pPr algn="ctr" defTabSz="688340"/>
              <a:r>
                <a:rPr lang="zh-CN" altLang="en-US" sz="2000" b="1" kern="0" dirty="0">
                  <a:solidFill>
                    <a:schemeClr val="bg1"/>
                  </a:solidFill>
                  <a:latin typeface="微软雅黑" panose="020B0503020204020204" pitchFamily="34" charset="-122"/>
                  <a:ea typeface="微软雅黑" panose="020B0503020204020204" pitchFamily="34" charset="-122"/>
                </a:rPr>
                <a:t>工具</a:t>
              </a:r>
              <a:r>
                <a:rPr lang="en-US" altLang="zh-CN" sz="2000" b="1" kern="0" dirty="0">
                  <a:solidFill>
                    <a:schemeClr val="bg1"/>
                  </a:solidFill>
                  <a:latin typeface="微软雅黑" panose="020B0503020204020204" pitchFamily="34" charset="-122"/>
                  <a:ea typeface="微软雅黑" panose="020B0503020204020204" pitchFamily="34" charset="-122"/>
                </a:rPr>
                <a:t>&amp;</a:t>
              </a:r>
              <a:r>
                <a:rPr lang="zh-CN" altLang="en-US" sz="2000" b="1" kern="0" dirty="0">
                  <a:solidFill>
                    <a:schemeClr val="bg1"/>
                  </a:solidFill>
                  <a:latin typeface="微软雅黑" panose="020B0503020204020204" pitchFamily="34" charset="-122"/>
                  <a:ea typeface="微软雅黑" panose="020B0503020204020204" pitchFamily="34" charset="-122"/>
                </a:rPr>
                <a:t>知识库</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6535225" y="5808614"/>
              <a:ext cx="421686" cy="271737"/>
              <a:chOff x="6799924" y="5762594"/>
              <a:chExt cx="421686" cy="271737"/>
            </a:xfrm>
          </p:grpSpPr>
          <p:sp>
            <p:nvSpPr>
              <p:cNvPr id="20" name="AutoShape 57"/>
              <p:cNvSpPr>
                <a:spLocks noChangeArrowheads="1"/>
              </p:cNvSpPr>
              <p:nvPr/>
            </p:nvSpPr>
            <p:spPr bwMode="auto">
              <a:xfrm rot="16200000">
                <a:off x="6928104" y="5634414"/>
                <a:ext cx="160852" cy="417211"/>
              </a:xfrm>
              <a:prstGeom prst="rightArrow">
                <a:avLst>
                  <a:gd name="adj1" fmla="val 49685"/>
                  <a:gd name="adj2" fmla="val 43948"/>
                </a:avLst>
              </a:prstGeom>
              <a:gradFill rotWithShape="1">
                <a:gsLst>
                  <a:gs pos="0">
                    <a:schemeClr val="bg1"/>
                  </a:gs>
                  <a:gs pos="68000">
                    <a:schemeClr val="bg1">
                      <a:lumMod val="50000"/>
                    </a:schemeClr>
                  </a:gs>
                </a:gsLst>
                <a:lin ang="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sp>
            <p:nvSpPr>
              <p:cNvPr id="10" name="AutoShape 57"/>
              <p:cNvSpPr>
                <a:spLocks noChangeArrowheads="1"/>
              </p:cNvSpPr>
              <p:nvPr/>
            </p:nvSpPr>
            <p:spPr bwMode="auto">
              <a:xfrm rot="5400000">
                <a:off x="6939890" y="5752611"/>
                <a:ext cx="146229" cy="417211"/>
              </a:xfrm>
              <a:prstGeom prst="rightArrow">
                <a:avLst>
                  <a:gd name="adj1" fmla="val 49685"/>
                  <a:gd name="adj2" fmla="val 43948"/>
                </a:avLst>
              </a:prstGeom>
              <a:gradFill rotWithShape="1">
                <a:gsLst>
                  <a:gs pos="0">
                    <a:schemeClr val="bg1"/>
                  </a:gs>
                  <a:gs pos="68000">
                    <a:schemeClr val="bg1">
                      <a:lumMod val="50000"/>
                    </a:schemeClr>
                  </a:gs>
                </a:gsLst>
                <a:lin ang="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grpSp>
        <p:sp>
          <p:nvSpPr>
            <p:cNvPr id="12" name="矩形: 圆角 153"/>
            <p:cNvSpPr/>
            <p:nvPr/>
          </p:nvSpPr>
          <p:spPr>
            <a:xfrm>
              <a:off x="800560" y="6264105"/>
              <a:ext cx="1175135" cy="448451"/>
            </a:xfrm>
            <a:prstGeom prst="roundRect">
              <a:avLst/>
            </a:prstGeom>
            <a:solidFill>
              <a:schemeClr val="bg1">
                <a:lumMod val="95000"/>
              </a:schemeClr>
            </a:solidFill>
            <a:ln w="25400" cap="flat" cmpd="sng" algn="ctr">
              <a:solidFill>
                <a:schemeClr val="bg1">
                  <a:lumMod val="85000"/>
                </a:schemeClr>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eaLnBrk="1" fontAlgn="auto" hangingPunct="1">
                <a:spcBef>
                  <a:spcPts val="0"/>
                </a:spcBef>
                <a:spcAft>
                  <a:spcPts val="0"/>
                </a:spcAft>
              </a:pPr>
              <a:r>
                <a:rPr lang="zh-CN" altLang="en-US" sz="1400" kern="0" dirty="0">
                  <a:latin typeface="微软雅黑" panose="020B0503020204020204" pitchFamily="34" charset="-122"/>
                  <a:ea typeface="微软雅黑" panose="020B0503020204020204" pitchFamily="34" charset="-122"/>
                </a:rPr>
                <a:t>监控工具</a:t>
              </a:r>
              <a:endParaRPr lang="zh-CN" altLang="en-US" sz="1400" kern="0" dirty="0">
                <a:latin typeface="微软雅黑" panose="020B0503020204020204" pitchFamily="34" charset="-122"/>
                <a:ea typeface="微软雅黑" panose="020B0503020204020204" pitchFamily="34" charset="-122"/>
              </a:endParaRPr>
            </a:p>
          </p:txBody>
        </p:sp>
        <p:sp>
          <p:nvSpPr>
            <p:cNvPr id="13" name="矩形: 圆角 154"/>
            <p:cNvSpPr/>
            <p:nvPr/>
          </p:nvSpPr>
          <p:spPr>
            <a:xfrm>
              <a:off x="2325453" y="6264105"/>
              <a:ext cx="1175135" cy="448451"/>
            </a:xfrm>
            <a:prstGeom prst="roundRect">
              <a:avLst/>
            </a:prstGeom>
            <a:solidFill>
              <a:schemeClr val="bg1">
                <a:lumMod val="95000"/>
              </a:schemeClr>
            </a:solidFill>
            <a:ln w="25400" cap="flat" cmpd="sng" algn="ctr">
              <a:solidFill>
                <a:schemeClr val="bg1">
                  <a:lumMod val="85000"/>
                </a:schemeClr>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eaLnBrk="1" fontAlgn="auto" hangingPunct="1">
                <a:spcBef>
                  <a:spcPts val="0"/>
                </a:spcBef>
                <a:spcAft>
                  <a:spcPts val="0"/>
                </a:spcAft>
              </a:pPr>
              <a:r>
                <a:rPr lang="zh-CN" altLang="en-US" sz="1400" kern="0" dirty="0">
                  <a:latin typeface="微软雅黑" panose="020B0503020204020204" pitchFamily="34" charset="-122"/>
                  <a:ea typeface="微软雅黑" panose="020B0503020204020204" pitchFamily="34" charset="-122"/>
                </a:rPr>
                <a:t>操作工具</a:t>
              </a:r>
              <a:endParaRPr lang="zh-CN" altLang="en-US" sz="1400" kern="0" dirty="0">
                <a:latin typeface="微软雅黑" panose="020B0503020204020204" pitchFamily="34" charset="-122"/>
                <a:ea typeface="微软雅黑" panose="020B0503020204020204" pitchFamily="34" charset="-122"/>
              </a:endParaRPr>
            </a:p>
          </p:txBody>
        </p:sp>
        <p:sp>
          <p:nvSpPr>
            <p:cNvPr id="14" name="矩形: 圆角 155"/>
            <p:cNvSpPr/>
            <p:nvPr/>
          </p:nvSpPr>
          <p:spPr>
            <a:xfrm>
              <a:off x="3828579" y="6264105"/>
              <a:ext cx="1175135" cy="448451"/>
            </a:xfrm>
            <a:prstGeom prst="roundRect">
              <a:avLst/>
            </a:prstGeom>
            <a:solidFill>
              <a:schemeClr val="bg1">
                <a:lumMod val="95000"/>
              </a:schemeClr>
            </a:solidFill>
            <a:ln w="25400" cap="flat" cmpd="sng" algn="ctr">
              <a:solidFill>
                <a:schemeClr val="bg1">
                  <a:lumMod val="85000"/>
                </a:schemeClr>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eaLnBrk="1" fontAlgn="auto" hangingPunct="1">
                <a:spcBef>
                  <a:spcPts val="0"/>
                </a:spcBef>
                <a:spcAft>
                  <a:spcPts val="0"/>
                </a:spcAft>
              </a:pPr>
              <a:r>
                <a:rPr lang="zh-CN" altLang="en-US" sz="1400" kern="0" dirty="0">
                  <a:latin typeface="微软雅黑" panose="020B0503020204020204" pitchFamily="34" charset="-122"/>
                  <a:ea typeface="微软雅黑" panose="020B0503020204020204" pitchFamily="34" charset="-122"/>
                </a:rPr>
                <a:t>集成工具</a:t>
              </a:r>
              <a:endParaRPr lang="zh-CN" altLang="en-US" sz="1400" kern="0" dirty="0">
                <a:latin typeface="微软雅黑" panose="020B0503020204020204" pitchFamily="34" charset="-122"/>
                <a:ea typeface="微软雅黑" panose="020B0503020204020204" pitchFamily="34" charset="-122"/>
              </a:endParaRPr>
            </a:p>
          </p:txBody>
        </p:sp>
        <p:sp>
          <p:nvSpPr>
            <p:cNvPr id="15" name="矩形: 圆角 156"/>
            <p:cNvSpPr/>
            <p:nvPr/>
          </p:nvSpPr>
          <p:spPr>
            <a:xfrm>
              <a:off x="6888325" y="6264105"/>
              <a:ext cx="1175135" cy="448451"/>
            </a:xfrm>
            <a:prstGeom prst="roundRect">
              <a:avLst/>
            </a:prstGeom>
            <a:solidFill>
              <a:schemeClr val="bg1">
                <a:lumMod val="95000"/>
              </a:schemeClr>
            </a:solidFill>
            <a:ln w="25400" cap="flat" cmpd="sng" algn="ctr">
              <a:solidFill>
                <a:schemeClr val="bg1">
                  <a:lumMod val="85000"/>
                </a:schemeClr>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kern="0" dirty="0">
                  <a:latin typeface="微软雅黑" panose="020B0503020204020204" pitchFamily="34" charset="-122"/>
                  <a:ea typeface="微软雅黑" panose="020B0503020204020204" pitchFamily="34" charset="-122"/>
                </a:rPr>
                <a:t>经验沉淀</a:t>
              </a:r>
              <a:endParaRPr lang="zh-CN" altLang="en-US" sz="1400" kern="0" dirty="0">
                <a:latin typeface="微软雅黑" panose="020B0503020204020204" pitchFamily="34" charset="-122"/>
                <a:ea typeface="微软雅黑" panose="020B0503020204020204" pitchFamily="34" charset="-122"/>
              </a:endParaRPr>
            </a:p>
          </p:txBody>
        </p:sp>
        <p:sp>
          <p:nvSpPr>
            <p:cNvPr id="16" name="矩形: 圆角 157"/>
            <p:cNvSpPr/>
            <p:nvPr/>
          </p:nvSpPr>
          <p:spPr>
            <a:xfrm>
              <a:off x="8402336" y="6264105"/>
              <a:ext cx="1175135" cy="448451"/>
            </a:xfrm>
            <a:prstGeom prst="roundRect">
              <a:avLst/>
            </a:prstGeom>
            <a:solidFill>
              <a:schemeClr val="bg1">
                <a:lumMod val="95000"/>
              </a:schemeClr>
            </a:solidFill>
            <a:ln w="25400" cap="flat" cmpd="sng" algn="ctr">
              <a:solidFill>
                <a:schemeClr val="bg1">
                  <a:lumMod val="85000"/>
                </a:schemeClr>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kern="0" dirty="0">
                  <a:latin typeface="微软雅黑" panose="020B0503020204020204" pitchFamily="34" charset="-122"/>
                  <a:ea typeface="微软雅黑" panose="020B0503020204020204" pitchFamily="34" charset="-122"/>
                </a:rPr>
                <a:t>标准方案</a:t>
              </a:r>
              <a:endParaRPr lang="zh-CN" altLang="en-US" sz="1400" kern="0" dirty="0">
                <a:latin typeface="微软雅黑" panose="020B0503020204020204" pitchFamily="34" charset="-122"/>
                <a:ea typeface="微软雅黑" panose="020B0503020204020204" pitchFamily="34" charset="-122"/>
              </a:endParaRPr>
            </a:p>
          </p:txBody>
        </p:sp>
        <p:sp>
          <p:nvSpPr>
            <p:cNvPr id="17" name="矩形: 圆角 158"/>
            <p:cNvSpPr/>
            <p:nvPr/>
          </p:nvSpPr>
          <p:spPr>
            <a:xfrm>
              <a:off x="9894575" y="6264105"/>
              <a:ext cx="1175135" cy="448451"/>
            </a:xfrm>
            <a:prstGeom prst="roundRect">
              <a:avLst/>
            </a:prstGeom>
            <a:solidFill>
              <a:schemeClr val="bg1">
                <a:lumMod val="95000"/>
              </a:schemeClr>
            </a:solidFill>
            <a:ln w="25400" cap="flat" cmpd="sng" algn="ctr">
              <a:solidFill>
                <a:schemeClr val="bg1">
                  <a:lumMod val="85000"/>
                </a:schemeClr>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kern="0" dirty="0">
                  <a:latin typeface="微软雅黑" panose="020B0503020204020204" pitchFamily="34" charset="-122"/>
                  <a:ea typeface="微软雅黑" panose="020B0503020204020204" pitchFamily="34" charset="-122"/>
                </a:rPr>
                <a:t>应急预案</a:t>
              </a:r>
              <a:endParaRPr lang="zh-CN" altLang="en-US" sz="1400" kern="0" dirty="0">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7871116" y="2154703"/>
              <a:ext cx="0" cy="39728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398" y="2766083"/>
              <a:ext cx="6858965" cy="2894876"/>
            </a:xfrm>
            <a:prstGeom prst="rect">
              <a:avLst/>
            </a:prstGeom>
          </p:spPr>
        </p:pic>
        <p:grpSp>
          <p:nvGrpSpPr>
            <p:cNvPr id="22" name="组合 21"/>
            <p:cNvGrpSpPr/>
            <p:nvPr/>
          </p:nvGrpSpPr>
          <p:grpSpPr>
            <a:xfrm>
              <a:off x="9432017" y="5808614"/>
              <a:ext cx="421686" cy="271737"/>
              <a:chOff x="6799924" y="5762594"/>
              <a:chExt cx="421686" cy="271737"/>
            </a:xfrm>
          </p:grpSpPr>
          <p:sp>
            <p:nvSpPr>
              <p:cNvPr id="23" name="AutoShape 57"/>
              <p:cNvSpPr>
                <a:spLocks noChangeArrowheads="1"/>
              </p:cNvSpPr>
              <p:nvPr/>
            </p:nvSpPr>
            <p:spPr bwMode="auto">
              <a:xfrm rot="16200000">
                <a:off x="6928104" y="5634414"/>
                <a:ext cx="160852" cy="417211"/>
              </a:xfrm>
              <a:prstGeom prst="rightArrow">
                <a:avLst>
                  <a:gd name="adj1" fmla="val 49685"/>
                  <a:gd name="adj2" fmla="val 43948"/>
                </a:avLst>
              </a:prstGeom>
              <a:gradFill rotWithShape="1">
                <a:gsLst>
                  <a:gs pos="0">
                    <a:schemeClr val="bg1"/>
                  </a:gs>
                  <a:gs pos="68000">
                    <a:schemeClr val="bg1">
                      <a:lumMod val="50000"/>
                    </a:schemeClr>
                  </a:gs>
                </a:gsLst>
                <a:lin ang="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sp>
            <p:nvSpPr>
              <p:cNvPr id="24" name="AutoShape 57"/>
              <p:cNvSpPr>
                <a:spLocks noChangeArrowheads="1"/>
              </p:cNvSpPr>
              <p:nvPr/>
            </p:nvSpPr>
            <p:spPr bwMode="auto">
              <a:xfrm rot="5400000">
                <a:off x="6939890" y="5752611"/>
                <a:ext cx="146229" cy="417211"/>
              </a:xfrm>
              <a:prstGeom prst="rightArrow">
                <a:avLst>
                  <a:gd name="adj1" fmla="val 49685"/>
                  <a:gd name="adj2" fmla="val 43948"/>
                </a:avLst>
              </a:prstGeom>
              <a:gradFill rotWithShape="1">
                <a:gsLst>
                  <a:gs pos="0">
                    <a:schemeClr val="bg1"/>
                  </a:gs>
                  <a:gs pos="68000">
                    <a:schemeClr val="bg1">
                      <a:lumMod val="50000"/>
                    </a:schemeClr>
                  </a:gs>
                </a:gsLst>
                <a:lin ang="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grpSp>
        <p:grpSp>
          <p:nvGrpSpPr>
            <p:cNvPr id="25" name="组合 24"/>
            <p:cNvGrpSpPr/>
            <p:nvPr/>
          </p:nvGrpSpPr>
          <p:grpSpPr>
            <a:xfrm>
              <a:off x="2574422" y="5808614"/>
              <a:ext cx="424768" cy="271737"/>
              <a:chOff x="6804399" y="5762594"/>
              <a:chExt cx="424768" cy="271737"/>
            </a:xfrm>
          </p:grpSpPr>
          <p:sp>
            <p:nvSpPr>
              <p:cNvPr id="26" name="AutoShape 57"/>
              <p:cNvSpPr>
                <a:spLocks noChangeArrowheads="1"/>
              </p:cNvSpPr>
              <p:nvPr/>
            </p:nvSpPr>
            <p:spPr bwMode="auto">
              <a:xfrm rot="16200000">
                <a:off x="6940136" y="5634414"/>
                <a:ext cx="160852" cy="417211"/>
              </a:xfrm>
              <a:prstGeom prst="rightArrow">
                <a:avLst>
                  <a:gd name="adj1" fmla="val 49685"/>
                  <a:gd name="adj2" fmla="val 43948"/>
                </a:avLst>
              </a:prstGeom>
              <a:gradFill rotWithShape="1">
                <a:gsLst>
                  <a:gs pos="0">
                    <a:schemeClr val="bg1"/>
                  </a:gs>
                  <a:gs pos="68000">
                    <a:schemeClr val="bg1">
                      <a:lumMod val="50000"/>
                    </a:schemeClr>
                  </a:gs>
                </a:gsLst>
                <a:lin ang="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sp>
            <p:nvSpPr>
              <p:cNvPr id="27" name="AutoShape 57"/>
              <p:cNvSpPr>
                <a:spLocks noChangeArrowheads="1"/>
              </p:cNvSpPr>
              <p:nvPr/>
            </p:nvSpPr>
            <p:spPr bwMode="auto">
              <a:xfrm rot="5400000">
                <a:off x="6939890" y="5752611"/>
                <a:ext cx="146229" cy="417211"/>
              </a:xfrm>
              <a:prstGeom prst="rightArrow">
                <a:avLst>
                  <a:gd name="adj1" fmla="val 49685"/>
                  <a:gd name="adj2" fmla="val 43948"/>
                </a:avLst>
              </a:prstGeom>
              <a:gradFill rotWithShape="1">
                <a:gsLst>
                  <a:gs pos="0">
                    <a:schemeClr val="bg1"/>
                  </a:gs>
                  <a:gs pos="68000">
                    <a:schemeClr val="bg1">
                      <a:lumMod val="50000"/>
                    </a:schemeClr>
                  </a:gs>
                </a:gsLst>
                <a:lin ang="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1227" y="313195"/>
            <a:ext cx="11154168" cy="418485"/>
          </a:xfrm>
        </p:spPr>
        <p:txBody>
          <a:bodyPr/>
          <a:lstStyle/>
          <a:p>
            <a:r>
              <a:rPr lang="zh-CN" altLang="en-US" dirty="0"/>
              <a:t>高效操作管理</a:t>
            </a:r>
            <a:r>
              <a:rPr lang="en-US" altLang="zh-CN" dirty="0"/>
              <a:t>·</a:t>
            </a:r>
            <a:r>
              <a:rPr lang="zh-CN" altLang="en-US" dirty="0"/>
              <a:t>建立统一运维操作中心，形成运维操作规范与预案，提升运维工作效率</a:t>
            </a:r>
            <a:endParaRPr lang="zh-CN" altLang="en-US" dirty="0"/>
          </a:p>
        </p:txBody>
      </p:sp>
      <p:sp>
        <p:nvSpPr>
          <p:cNvPr id="4" name="矩形 3"/>
          <p:cNvSpPr/>
          <p:nvPr/>
        </p:nvSpPr>
        <p:spPr>
          <a:xfrm>
            <a:off x="670757" y="935278"/>
            <a:ext cx="10854704" cy="787523"/>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统一操作管理中心将日常运营管理工作的常态操作与脚本通过技术编排固化形成自动化执行的操作任务，让系统自动执行、人工触发、或供第三方系统直接调用等方式实现自动化操作处理，提升日常运营工作效率，让运营工作更轻松。</a:t>
            </a:r>
            <a:endParaRPr lang="zh-CN" altLang="en-US" sz="1600"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802415" y="1994400"/>
            <a:ext cx="10591388" cy="4627626"/>
            <a:chOff x="802415" y="1994400"/>
            <a:chExt cx="10591388" cy="4627626"/>
          </a:xfrm>
        </p:grpSpPr>
        <p:grpSp>
          <p:nvGrpSpPr>
            <p:cNvPr id="5" name="组合 4"/>
            <p:cNvGrpSpPr/>
            <p:nvPr/>
          </p:nvGrpSpPr>
          <p:grpSpPr>
            <a:xfrm>
              <a:off x="802415" y="1994400"/>
              <a:ext cx="10591388" cy="4627626"/>
              <a:chOff x="720996" y="1994400"/>
              <a:chExt cx="10591388" cy="4627626"/>
            </a:xfrm>
          </p:grpSpPr>
          <p:sp>
            <p:nvSpPr>
              <p:cNvPr id="54" name="下箭头 2"/>
              <p:cNvSpPr/>
              <p:nvPr/>
            </p:nvSpPr>
            <p:spPr>
              <a:xfrm>
                <a:off x="2852007" y="4838498"/>
                <a:ext cx="282808" cy="563099"/>
              </a:xfrm>
              <a:prstGeom prst="downArrow">
                <a:avLst/>
              </a:prstGeom>
              <a:solidFill>
                <a:srgbClr val="1B4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p:cNvSpPr txBox="1"/>
              <p:nvPr/>
            </p:nvSpPr>
            <p:spPr>
              <a:xfrm>
                <a:off x="4811061" y="2426808"/>
                <a:ext cx="3657012" cy="1620947"/>
              </a:xfrm>
              <a:prstGeom prst="rect">
                <a:avLst/>
              </a:prstGeom>
            </p:spPr>
            <p:txBody>
              <a:bodyPr wrap="square" rtlCol="0">
                <a:noAutofit/>
              </a:bodyPr>
              <a:lstStyle/>
              <a:p>
                <a:pPr marL="171450" marR="0" lvl="0" indent="-171450" defTabSz="914400" eaLnBrk="1" fontAlgn="auto" latinLnBrk="0" hangingPunct="1">
                  <a:lnSpc>
                    <a:spcPct val="120000"/>
                  </a:lnSpc>
                  <a:spcBef>
                    <a:spcPts val="0"/>
                  </a:spcBef>
                  <a:spcAft>
                    <a:spcPts val="0"/>
                  </a:spcAft>
                  <a:buClrTx/>
                  <a:buSzTx/>
                  <a:buFont typeface="Wingdings" panose="05000000000000000000" pitchFamily="2" charset="2"/>
                  <a:buChar char="p"/>
                  <a:defRPr/>
                </a:pPr>
                <a:r>
                  <a:rPr kumimoji="0" lang="zh-CN"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缩短操作执行时间，提高执行效率</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71450" marR="0" lvl="0" indent="-171450" defTabSz="914400" eaLnBrk="1" fontAlgn="auto" latinLnBrk="0" hangingPunct="1">
                  <a:lnSpc>
                    <a:spcPct val="120000"/>
                  </a:lnSpc>
                  <a:spcBef>
                    <a:spcPts val="0"/>
                  </a:spcBef>
                  <a:spcAft>
                    <a:spcPts val="0"/>
                  </a:spcAft>
                  <a:buClrTx/>
                  <a:buSzTx/>
                  <a:buFont typeface="Wingdings" panose="05000000000000000000" pitchFamily="2" charset="2"/>
                  <a:buChar char="p"/>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黑体" panose="02010609060101010101" pitchFamily="49" charset="-122"/>
                  </a:rPr>
                  <a:t>减少人工失误导致的系统故障；</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黑体" panose="02010609060101010101" pitchFamily="49" charset="-122"/>
                </a:endParaRPr>
              </a:p>
              <a:p>
                <a:pPr marL="171450" marR="0" lvl="0" indent="-171450" defTabSz="914400" eaLnBrk="1" fontAlgn="auto" latinLnBrk="0" hangingPunct="1">
                  <a:lnSpc>
                    <a:spcPct val="120000"/>
                  </a:lnSpc>
                  <a:spcBef>
                    <a:spcPts val="0"/>
                  </a:spcBef>
                  <a:spcAft>
                    <a:spcPts val="0"/>
                  </a:spcAft>
                  <a:buClrTx/>
                  <a:buSzTx/>
                  <a:buFont typeface="Wingdings" panose="05000000000000000000" pitchFamily="2" charset="2"/>
                  <a:buChar char="p"/>
                  <a:defRPr/>
                </a:pPr>
                <a:r>
                  <a:rPr kumimoji="0" lang="zh-CN" altLang="en-US" sz="1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黑体" panose="02010609060101010101" pitchFamily="49" charset="-122"/>
                  </a:rPr>
                  <a:t>提高运</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黑体" panose="02010609060101010101" pitchFamily="49" charset="-122"/>
                  </a:rPr>
                  <a:t>维自动化水平，减少人工投入，降低运营</a:t>
                </a:r>
                <a:r>
                  <a:rPr kumimoji="0" lang="zh-CN" altLang="en-US" sz="1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黑体" panose="02010609060101010101" pitchFamily="49" charset="-122"/>
                  </a:rPr>
                  <a:t>成本。</a:t>
                </a:r>
                <a:endParaRPr kumimoji="0" lang="en-US" altLang="zh-CN" sz="1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黑体" panose="02010609060101010101" pitchFamily="49" charset="-122"/>
                </a:endParaRPr>
              </a:p>
              <a:p>
                <a:pPr marL="171450" lvl="0" indent="-171450">
                  <a:lnSpc>
                    <a:spcPct val="120000"/>
                  </a:lnSpc>
                  <a:buFont typeface="Wingdings" panose="05000000000000000000" pitchFamily="2" charset="2"/>
                  <a:buChar char="p"/>
                  <a:defRPr/>
                </a:pPr>
                <a:r>
                  <a:rPr lang="zh-CN" altLang="en-US" sz="1200" kern="0">
                    <a:solidFill>
                      <a:prstClr val="black"/>
                    </a:solidFill>
                    <a:latin typeface="微软雅黑" panose="020B0503020204020204" pitchFamily="34" charset="-122"/>
                    <a:ea typeface="微软雅黑" panose="020B0503020204020204" pitchFamily="34" charset="-122"/>
                  </a:rPr>
                  <a:t>降低了关键岗位的技能要求；</a:t>
                </a:r>
                <a:endParaRPr lang="en-US" altLang="zh-CN" sz="1200" kern="0">
                  <a:solidFill>
                    <a:prstClr val="black"/>
                  </a:solidFill>
                  <a:latin typeface="微软雅黑" panose="020B0503020204020204" pitchFamily="34" charset="-122"/>
                  <a:ea typeface="微软雅黑" panose="020B0503020204020204" pitchFamily="34" charset="-122"/>
                </a:endParaRPr>
              </a:p>
              <a:p>
                <a:pPr marL="171450" lvl="0" indent="-171450">
                  <a:lnSpc>
                    <a:spcPct val="120000"/>
                  </a:lnSpc>
                  <a:buFont typeface="Wingdings" panose="05000000000000000000" pitchFamily="2" charset="2"/>
                  <a:buChar char="p"/>
                  <a:defRPr/>
                </a:pPr>
                <a:r>
                  <a:rPr lang="zh-CN" altLang="en-US" sz="1200" kern="0">
                    <a:solidFill>
                      <a:prstClr val="black"/>
                    </a:solidFill>
                    <a:latin typeface="微软雅黑" panose="020B0503020204020204" pitchFamily="34" charset="-122"/>
                    <a:ea typeface="微软雅黑" panose="020B0503020204020204" pitchFamily="34" charset="-122"/>
                    <a:cs typeface="黑体" panose="02010609060101010101" pitchFamily="49" charset="-122"/>
                  </a:rPr>
                  <a:t>消除故障隐患、保证作业效率；</a:t>
                </a:r>
                <a:endParaRPr lang="en-US" altLang="zh-CN" sz="1200" kern="0">
                  <a:solidFill>
                    <a:prstClr val="black"/>
                  </a:solidFill>
                  <a:latin typeface="微软雅黑" panose="020B0503020204020204" pitchFamily="34" charset="-122"/>
                  <a:ea typeface="微软雅黑" panose="020B0503020204020204" pitchFamily="34" charset="-122"/>
                  <a:cs typeface="黑体" panose="02010609060101010101" pitchFamily="49" charset="-122"/>
                </a:endParaRPr>
              </a:p>
              <a:p>
                <a:pPr marL="171450" lvl="0" indent="-171450">
                  <a:lnSpc>
                    <a:spcPct val="120000"/>
                  </a:lnSpc>
                  <a:buFont typeface="Wingdings" panose="05000000000000000000" pitchFamily="2" charset="2"/>
                  <a:buChar char="p"/>
                  <a:defRPr/>
                </a:pPr>
                <a:r>
                  <a:rPr lang="zh-CN" altLang="en-US" sz="1200" kern="0">
                    <a:solidFill>
                      <a:prstClr val="black"/>
                    </a:solidFill>
                    <a:latin typeface="微软雅黑" panose="020B0503020204020204" pitchFamily="34" charset="-122"/>
                    <a:ea typeface="微软雅黑" panose="020B0503020204020204" pitchFamily="34" charset="-122"/>
                    <a:cs typeface="黑体" panose="02010609060101010101" pitchFamily="49" charset="-122"/>
                  </a:rPr>
                  <a:t>降低日常运维工作中人员的时间投入、精力投入。</a:t>
                </a:r>
                <a:endParaRPr lang="zh-CN" altLang="en-US" sz="1200" kern="0">
                  <a:solidFill>
                    <a:prstClr val="black"/>
                  </a:solidFill>
                  <a:latin typeface="微软雅黑" panose="020B0503020204020204" pitchFamily="34" charset="-122"/>
                  <a:ea typeface="微软雅黑" panose="020B0503020204020204" pitchFamily="34" charset="-122"/>
                  <a:cs typeface="黑体" panose="02010609060101010101" pitchFamily="49" charset="-122"/>
                </a:endParaRPr>
              </a:p>
              <a:p>
                <a:pPr marR="0" lvl="0" defTabSz="914400" eaLnBrk="1" fontAlgn="auto" latinLnBrk="0" hangingPunct="1">
                  <a:lnSpc>
                    <a:spcPct val="120000"/>
                  </a:lnSpc>
                  <a:spcBef>
                    <a:spcPts val="0"/>
                  </a:spcBef>
                  <a:spcAft>
                    <a:spcPts val="0"/>
                  </a:spcAft>
                  <a:buClrTx/>
                  <a:buSzTx/>
                  <a:defRPr/>
                </a:pP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黑体" panose="02010609060101010101" pitchFamily="49" charset="-122"/>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p"/>
                  <a:defRPr/>
                </a:pP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黑体" panose="02010609060101010101" pitchFamily="49" charset="-122"/>
                </a:endParaRPr>
              </a:p>
            </p:txBody>
          </p:sp>
          <p:sp>
            <p:nvSpPr>
              <p:cNvPr id="25" name="箭头: 下 160"/>
              <p:cNvSpPr/>
              <p:nvPr/>
            </p:nvSpPr>
            <p:spPr>
              <a:xfrm rot="16200000">
                <a:off x="4179697" y="3095837"/>
                <a:ext cx="847407" cy="275926"/>
              </a:xfrm>
              <a:prstGeom prst="downArrow">
                <a:avLst/>
              </a:prstGeom>
              <a:solidFill>
                <a:schemeClr val="bg1">
                  <a:lumMod val="50000"/>
                </a:schemeClr>
              </a:solidFill>
              <a:ln w="12700" cap="flat" cmpd="sng" algn="ctr">
                <a:solidFill>
                  <a:schemeClr val="bg1">
                    <a:lumMod val="8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p:nvSpPr>
            <p:spPr>
              <a:xfrm>
                <a:off x="720996" y="1994400"/>
                <a:ext cx="3612819" cy="2135638"/>
              </a:xfrm>
              <a:prstGeom prst="rect">
                <a:avLst/>
              </a:prstGeom>
              <a:solidFill>
                <a:schemeClr val="bg1">
                  <a:lumMod val="95000"/>
                </a:schemeClr>
              </a:solidFill>
              <a:ln w="63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文本框 26"/>
              <p:cNvSpPr txBox="1"/>
              <p:nvPr/>
            </p:nvSpPr>
            <p:spPr>
              <a:xfrm>
                <a:off x="1391748" y="2041345"/>
                <a:ext cx="2403718" cy="320403"/>
              </a:xfrm>
              <a:prstGeom prst="rect">
                <a:avLst/>
              </a:prstGeom>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黑体" panose="02010609060101010101" pitchFamily="49" charset="-122"/>
                  </a:rPr>
                  <a:t>自动化操作运营场景</a:t>
                </a:r>
                <a:endParaRPr kumimoji="0" lang="zh-CN" altLang="en-US" sz="1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黑体" panose="02010609060101010101" pitchFamily="49" charset="-122"/>
                </a:endParaRPr>
              </a:p>
            </p:txBody>
          </p:sp>
          <p:grpSp>
            <p:nvGrpSpPr>
              <p:cNvPr id="28" name="组合 27"/>
              <p:cNvGrpSpPr/>
              <p:nvPr/>
            </p:nvGrpSpPr>
            <p:grpSpPr>
              <a:xfrm>
                <a:off x="896680" y="2477289"/>
                <a:ext cx="3374016" cy="1538909"/>
                <a:chOff x="5155552" y="3662473"/>
                <a:chExt cx="4068755" cy="802570"/>
              </a:xfrm>
            </p:grpSpPr>
            <p:sp>
              <p:nvSpPr>
                <p:cNvPr id="29" name="矩形 28"/>
                <p:cNvSpPr/>
                <p:nvPr/>
              </p:nvSpPr>
              <p:spPr>
                <a:xfrm>
                  <a:off x="5155552" y="3662473"/>
                  <a:ext cx="946448" cy="347132"/>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命令操作</a:t>
                  </a:r>
                  <a:endPar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矩形 29"/>
                <p:cNvSpPr/>
                <p:nvPr/>
              </p:nvSpPr>
              <p:spPr>
                <a:xfrm>
                  <a:off x="6196321" y="3662473"/>
                  <a:ext cx="946448" cy="347132"/>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服务启停</a:t>
                  </a:r>
                  <a:endPar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7237090" y="3662473"/>
                  <a:ext cx="946448" cy="347132"/>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集中配置</a:t>
                  </a:r>
                  <a:endPar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5155552" y="4117911"/>
                  <a:ext cx="946448" cy="347132"/>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系统巡检</a:t>
                  </a:r>
                  <a:endPar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6195380" y="4117911"/>
                  <a:ext cx="946448" cy="347132"/>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安全检测</a:t>
                  </a:r>
                  <a:endPar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矩形 33"/>
                <p:cNvSpPr/>
                <p:nvPr/>
              </p:nvSpPr>
              <p:spPr>
                <a:xfrm>
                  <a:off x="7235208" y="4117911"/>
                  <a:ext cx="946448" cy="347132"/>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应急切换</a:t>
                  </a:r>
                  <a:endPar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8277859" y="3662473"/>
                  <a:ext cx="946448" cy="347132"/>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故障预案</a:t>
                  </a:r>
                  <a:endPar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矩形 35"/>
                <p:cNvSpPr/>
                <p:nvPr/>
              </p:nvSpPr>
              <p:spPr>
                <a:xfrm>
                  <a:off x="8275037" y="4117911"/>
                  <a:ext cx="946448" cy="347132"/>
                </a:xfrm>
                <a:prstGeom prst="rect">
                  <a:avLst/>
                </a:prstGeom>
                <a:solidFill>
                  <a:srgbClr val="4472C4"/>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2" name="矩形: 圆角 36"/>
              <p:cNvSpPr/>
              <p:nvPr/>
            </p:nvSpPr>
            <p:spPr>
              <a:xfrm>
                <a:off x="813101" y="4375300"/>
                <a:ext cx="1268254" cy="454078"/>
              </a:xfrm>
              <a:prstGeom prst="roundRect">
                <a:avLst/>
              </a:prstGeom>
              <a:solidFill>
                <a:srgbClr val="1B4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收到告警</a:t>
                </a:r>
                <a:endParaRPr kumimoji="0" lang="zh-CN" altLang="en-US"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3" name="矩形: 圆角 37"/>
              <p:cNvSpPr/>
              <p:nvPr/>
            </p:nvSpPr>
            <p:spPr>
              <a:xfrm>
                <a:off x="2361609" y="4375300"/>
                <a:ext cx="1268254" cy="454078"/>
              </a:xfrm>
              <a:prstGeom prst="roundRect">
                <a:avLst/>
              </a:prstGeom>
              <a:solidFill>
                <a:srgbClr val="1B4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匹配预案</a:t>
                </a:r>
                <a:endParaRPr kumimoji="0" lang="zh-CN" altLang="en-US"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4" name="矩形: 圆角 38"/>
              <p:cNvSpPr/>
              <p:nvPr/>
            </p:nvSpPr>
            <p:spPr>
              <a:xfrm>
                <a:off x="3910118" y="4384420"/>
                <a:ext cx="1268254" cy="454078"/>
              </a:xfrm>
              <a:prstGeom prst="roundRect">
                <a:avLst/>
              </a:prstGeom>
              <a:solidFill>
                <a:srgbClr val="1B4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执行任务</a:t>
                </a:r>
                <a:endPar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5" name="矩形: 圆角 39"/>
              <p:cNvSpPr/>
              <p:nvPr/>
            </p:nvSpPr>
            <p:spPr>
              <a:xfrm>
                <a:off x="5458626" y="4375300"/>
                <a:ext cx="1268254" cy="454078"/>
              </a:xfrm>
              <a:prstGeom prst="roundRect">
                <a:avLst/>
              </a:prstGeom>
              <a:solidFill>
                <a:srgbClr val="1B4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告警恢复</a:t>
                </a:r>
                <a:endParaRPr kumimoji="0" lang="zh-CN" altLang="en-US"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46" name="直接箭头连接符 45"/>
              <p:cNvCxnSpPr>
                <a:stCxn id="42" idx="3"/>
                <a:endCxn id="43" idx="1"/>
              </p:cNvCxnSpPr>
              <p:nvPr/>
            </p:nvCxnSpPr>
            <p:spPr>
              <a:xfrm>
                <a:off x="2081355" y="4602339"/>
                <a:ext cx="280255" cy="0"/>
              </a:xfrm>
              <a:prstGeom prst="straightConnector1">
                <a:avLst/>
              </a:prstGeom>
              <a:noFill/>
              <a:ln w="9525" cap="flat" cmpd="sng" algn="ctr">
                <a:solidFill>
                  <a:srgbClr val="4F81BD">
                    <a:shade val="95000"/>
                    <a:satMod val="105000"/>
                  </a:srgbClr>
                </a:solidFill>
                <a:prstDash val="solid"/>
                <a:tailEnd type="triangle"/>
              </a:ln>
              <a:effectLst/>
            </p:spPr>
          </p:cxnSp>
          <p:cxnSp>
            <p:nvCxnSpPr>
              <p:cNvPr id="47" name="直接箭头连接符 46"/>
              <p:cNvCxnSpPr>
                <a:stCxn id="43" idx="3"/>
                <a:endCxn id="44" idx="1"/>
              </p:cNvCxnSpPr>
              <p:nvPr/>
            </p:nvCxnSpPr>
            <p:spPr>
              <a:xfrm>
                <a:off x="3629863" y="4602339"/>
                <a:ext cx="280255" cy="9120"/>
              </a:xfrm>
              <a:prstGeom prst="straightConnector1">
                <a:avLst/>
              </a:prstGeom>
              <a:noFill/>
              <a:ln w="9525" cap="flat" cmpd="sng" algn="ctr">
                <a:solidFill>
                  <a:srgbClr val="4F81BD">
                    <a:shade val="95000"/>
                    <a:satMod val="105000"/>
                  </a:srgbClr>
                </a:solidFill>
                <a:prstDash val="solid"/>
                <a:tailEnd type="triangle"/>
              </a:ln>
              <a:effectLst/>
            </p:spPr>
          </p:cxnSp>
          <p:cxnSp>
            <p:nvCxnSpPr>
              <p:cNvPr id="48" name="直接箭头连接符 47"/>
              <p:cNvCxnSpPr>
                <a:stCxn id="44" idx="3"/>
                <a:endCxn id="45" idx="1"/>
              </p:cNvCxnSpPr>
              <p:nvPr/>
            </p:nvCxnSpPr>
            <p:spPr>
              <a:xfrm flipV="1">
                <a:off x="5178371" y="4602339"/>
                <a:ext cx="280255" cy="9120"/>
              </a:xfrm>
              <a:prstGeom prst="straightConnector1">
                <a:avLst/>
              </a:prstGeom>
              <a:noFill/>
              <a:ln w="9525" cap="flat" cmpd="sng" algn="ctr">
                <a:solidFill>
                  <a:srgbClr val="4F81BD">
                    <a:shade val="95000"/>
                    <a:satMod val="105000"/>
                  </a:srgbClr>
                </a:solidFill>
                <a:prstDash val="solid"/>
                <a:tailEnd type="triangle"/>
              </a:ln>
              <a:effectLst/>
            </p:spPr>
          </p:cxnSp>
          <p:sp>
            <p:nvSpPr>
              <p:cNvPr id="49" name="右大括号 48"/>
              <p:cNvSpPr/>
              <p:nvPr/>
            </p:nvSpPr>
            <p:spPr>
              <a:xfrm rot="5400000">
                <a:off x="4387188" y="2169747"/>
                <a:ext cx="262652" cy="5652469"/>
              </a:xfrm>
              <a:prstGeom prst="rightBrace">
                <a:avLst/>
              </a:prstGeom>
              <a:no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pic>
            <p:nvPicPr>
              <p:cNvPr id="50" name="图片 4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66701" y="5095366"/>
                <a:ext cx="302223" cy="255550"/>
              </a:xfrm>
              <a:prstGeom prst="rect">
                <a:avLst/>
              </a:prstGeom>
            </p:spPr>
          </p:pic>
          <p:sp>
            <p:nvSpPr>
              <p:cNvPr id="51" name="文本框 50"/>
              <p:cNvSpPr txBox="1"/>
              <p:nvPr/>
            </p:nvSpPr>
            <p:spPr>
              <a:xfrm>
                <a:off x="4680569" y="5047173"/>
                <a:ext cx="902811" cy="307777"/>
              </a:xfrm>
              <a:prstGeom prst="rect">
                <a:avLst/>
              </a:prstGeom>
              <a:noFill/>
            </p:spPr>
            <p:txBody>
              <a:bodyPr wrap="none" rtlCol="0">
                <a:spAutoFit/>
              </a:bodyPr>
              <a:lstStyle/>
              <a:p>
                <a:pPr algn="ctr" eaLnBrk="1" fontAlgn="auto" hangingPunct="1">
                  <a:spcBef>
                    <a:spcPts val="0"/>
                  </a:spcBef>
                  <a:spcAft>
                    <a:spcPts val="0"/>
                  </a:spcAft>
                </a:pPr>
                <a:r>
                  <a:rPr lang="zh-CN" altLang="en-US" sz="1400" b="1" dirty="0">
                    <a:solidFill>
                      <a:prstClr val="black"/>
                    </a:solidFill>
                    <a:latin typeface="微软雅黑" panose="020B0503020204020204" pitchFamily="34" charset="-122"/>
                    <a:ea typeface="微软雅黑" panose="020B0503020204020204" pitchFamily="34" charset="-122"/>
                  </a:rPr>
                  <a:t>故障处理</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52" name="矩形: 圆角 49"/>
              <p:cNvSpPr/>
              <p:nvPr/>
            </p:nvSpPr>
            <p:spPr>
              <a:xfrm>
                <a:off x="7007135" y="4384420"/>
                <a:ext cx="1268254" cy="454078"/>
              </a:xfrm>
              <a:prstGeom prst="roundRect">
                <a:avLst/>
              </a:prstGeom>
              <a:solidFill>
                <a:srgbClr val="1B4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验证通知</a:t>
                </a:r>
                <a:endPar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53" name="直接箭头连接符 52"/>
              <p:cNvCxnSpPr>
                <a:stCxn id="45" idx="3"/>
                <a:endCxn id="52" idx="1"/>
              </p:cNvCxnSpPr>
              <p:nvPr/>
            </p:nvCxnSpPr>
            <p:spPr>
              <a:xfrm>
                <a:off x="6726880" y="4602339"/>
                <a:ext cx="280256" cy="9120"/>
              </a:xfrm>
              <a:prstGeom prst="straightConnector1">
                <a:avLst/>
              </a:prstGeom>
              <a:noFill/>
              <a:ln w="9525" cap="flat" cmpd="sng" algn="ctr">
                <a:solidFill>
                  <a:srgbClr val="4F81BD">
                    <a:shade val="95000"/>
                    <a:satMod val="105000"/>
                  </a:srgbClr>
                </a:solidFill>
                <a:prstDash val="solid"/>
                <a:tailEnd type="triangle"/>
              </a:ln>
              <a:effectLst/>
            </p:spPr>
          </p:cxnSp>
          <p:sp>
            <p:nvSpPr>
              <p:cNvPr id="55" name="矩形: 圆角 2"/>
              <p:cNvSpPr/>
              <p:nvPr/>
            </p:nvSpPr>
            <p:spPr>
              <a:xfrm>
                <a:off x="814642" y="5410717"/>
                <a:ext cx="6907427" cy="1146356"/>
              </a:xfrm>
              <a:prstGeom prst="roundRect">
                <a:avLst>
                  <a:gd name="adj" fmla="val 180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0"/>
              <a:lstStyle/>
              <a:p>
                <a:pPr algn="ctr"/>
                <a:r>
                  <a:rPr lang="zh-CN" altLang="en-US" sz="1600" b="1" dirty="0">
                    <a:solidFill>
                      <a:schemeClr val="tx1"/>
                    </a:solidFill>
                    <a:latin typeface="微软雅黑" panose="020B0503020204020204" pitchFamily="34" charset="-122"/>
                    <a:ea typeface="微软雅黑" panose="020B0503020204020204" pitchFamily="34" charset="-122"/>
                  </a:rPr>
                  <a:t>预案管理</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1328004" y="5548702"/>
                <a:ext cx="1156191" cy="4827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400">
                    <a:solidFill>
                      <a:schemeClr val="lt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zh-CN" altLang="en-US" sz="1200" dirty="0"/>
                  <a:t>预案定义</a:t>
                </a:r>
                <a:endParaRPr lang="zh-CN" altLang="en-US" sz="1200" dirty="0"/>
              </a:p>
            </p:txBody>
          </p:sp>
          <p:sp>
            <p:nvSpPr>
              <p:cNvPr id="57" name="文本框 56"/>
              <p:cNvSpPr txBox="1"/>
              <p:nvPr/>
            </p:nvSpPr>
            <p:spPr>
              <a:xfrm>
                <a:off x="2738473" y="5549828"/>
                <a:ext cx="1156191" cy="481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400">
                    <a:solidFill>
                      <a:schemeClr val="lt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zh-CN" altLang="en-US" sz="1200" dirty="0"/>
                  <a:t>预案编排</a:t>
                </a:r>
                <a:endParaRPr lang="zh-CN" altLang="en-US" sz="1200" dirty="0"/>
              </a:p>
            </p:txBody>
          </p:sp>
          <p:sp>
            <p:nvSpPr>
              <p:cNvPr id="58" name="文本框 57"/>
              <p:cNvSpPr txBox="1"/>
              <p:nvPr/>
            </p:nvSpPr>
            <p:spPr>
              <a:xfrm>
                <a:off x="4574603" y="5532203"/>
                <a:ext cx="1861262" cy="2520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400">
                    <a:solidFill>
                      <a:schemeClr val="lt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zh-CN" altLang="en-US" sz="1200" dirty="0"/>
                  <a:t>预案定时调度</a:t>
                </a:r>
                <a:endParaRPr lang="zh-CN" altLang="en-US" sz="1200" dirty="0"/>
              </a:p>
            </p:txBody>
          </p:sp>
          <p:sp>
            <p:nvSpPr>
              <p:cNvPr id="59" name="文本框 58"/>
              <p:cNvSpPr txBox="1"/>
              <p:nvPr/>
            </p:nvSpPr>
            <p:spPr>
              <a:xfrm>
                <a:off x="4574604" y="5823800"/>
                <a:ext cx="1861262" cy="2520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400">
                    <a:solidFill>
                      <a:schemeClr val="lt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zh-CN" altLang="en-US" sz="1200" dirty="0"/>
                  <a:t>预案手工调度</a:t>
                </a:r>
                <a:endParaRPr lang="zh-CN" altLang="en-US" sz="1200" dirty="0"/>
              </a:p>
            </p:txBody>
          </p:sp>
          <p:sp>
            <p:nvSpPr>
              <p:cNvPr id="60" name="文本框 59"/>
              <p:cNvSpPr txBox="1"/>
              <p:nvPr/>
            </p:nvSpPr>
            <p:spPr>
              <a:xfrm>
                <a:off x="1350459" y="6145114"/>
                <a:ext cx="1849907" cy="3049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400">
                    <a:solidFill>
                      <a:schemeClr val="lt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zh-CN" altLang="en-US" sz="1200" dirty="0"/>
                  <a:t>预案执行日志</a:t>
                </a:r>
                <a:endParaRPr lang="zh-CN" altLang="en-US" sz="1200" dirty="0"/>
              </a:p>
            </p:txBody>
          </p:sp>
          <p:sp>
            <p:nvSpPr>
              <p:cNvPr id="61" name="矩形 60"/>
              <p:cNvSpPr/>
              <p:nvPr/>
            </p:nvSpPr>
            <p:spPr>
              <a:xfrm>
                <a:off x="3296357" y="6145114"/>
                <a:ext cx="3139508" cy="3049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预案管理（审批、权限、增删改查）</a:t>
                </a:r>
                <a:endParaRPr lang="zh-CN" altLang="en-US" sz="1200" dirty="0">
                  <a:latin typeface="微软雅黑" panose="020B0503020204020204" pitchFamily="34" charset="-122"/>
                  <a:ea typeface="微软雅黑" panose="020B0503020204020204" pitchFamily="34" charset="-122"/>
                </a:endParaRPr>
              </a:p>
            </p:txBody>
          </p:sp>
          <p:cxnSp>
            <p:nvCxnSpPr>
              <p:cNvPr id="62" name="直接箭头连接符 61"/>
              <p:cNvCxnSpPr>
                <a:stCxn id="56" idx="3"/>
                <a:endCxn id="57" idx="1"/>
              </p:cNvCxnSpPr>
              <p:nvPr/>
            </p:nvCxnSpPr>
            <p:spPr>
              <a:xfrm>
                <a:off x="2484196" y="5790056"/>
                <a:ext cx="254277" cy="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连接符: 肘形 106"/>
              <p:cNvCxnSpPr>
                <a:stCxn id="57" idx="3"/>
                <a:endCxn id="58" idx="1"/>
              </p:cNvCxnSpPr>
              <p:nvPr/>
            </p:nvCxnSpPr>
            <p:spPr>
              <a:xfrm flipV="1">
                <a:off x="3894665" y="5658223"/>
                <a:ext cx="679938" cy="13239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连接符: 肘形 107"/>
              <p:cNvCxnSpPr>
                <a:stCxn id="57" idx="3"/>
                <a:endCxn id="59" idx="1"/>
              </p:cNvCxnSpPr>
              <p:nvPr/>
            </p:nvCxnSpPr>
            <p:spPr>
              <a:xfrm>
                <a:off x="3894664" y="5790619"/>
                <a:ext cx="679940" cy="15920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流程图: 磁盘 64"/>
              <p:cNvSpPr/>
              <p:nvPr/>
            </p:nvSpPr>
            <p:spPr>
              <a:xfrm>
                <a:off x="6551896" y="5674565"/>
                <a:ext cx="1040162" cy="665123"/>
              </a:xfrm>
              <a:prstGeom prst="flowChartMagneticDisk">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预案库</a:t>
                </a:r>
                <a:endParaRPr lang="zh-CN" altLang="en-US" sz="1200" dirty="0">
                  <a:latin typeface="微软雅黑" panose="020B0503020204020204" pitchFamily="34" charset="-122"/>
                  <a:ea typeface="微软雅黑" panose="020B0503020204020204" pitchFamily="34" charset="-122"/>
                </a:endParaRPr>
              </a:p>
            </p:txBody>
          </p:sp>
          <p:sp>
            <p:nvSpPr>
              <p:cNvPr id="66" name="矩形 65"/>
              <p:cNvSpPr/>
              <p:nvPr/>
            </p:nvSpPr>
            <p:spPr>
              <a:xfrm>
                <a:off x="720996" y="4245578"/>
                <a:ext cx="7747077" cy="237644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pic>
            <p:nvPicPr>
              <p:cNvPr id="3" name="图片 2"/>
              <p:cNvPicPr>
                <a:picLocks noChangeAspect="1"/>
              </p:cNvPicPr>
              <p:nvPr/>
            </p:nvPicPr>
            <p:blipFill>
              <a:blip r:embed="rId2"/>
              <a:stretch>
                <a:fillRect/>
              </a:stretch>
            </p:blipFill>
            <p:spPr>
              <a:xfrm>
                <a:off x="8660394" y="2099028"/>
                <a:ext cx="2651990" cy="4407790"/>
              </a:xfrm>
              <a:prstGeom prst="rect">
                <a:avLst/>
              </a:prstGeom>
            </p:spPr>
          </p:pic>
        </p:grpSp>
        <p:sp>
          <p:nvSpPr>
            <p:cNvPr id="68" name="圆角矩形 18"/>
            <p:cNvSpPr/>
            <p:nvPr/>
          </p:nvSpPr>
          <p:spPr>
            <a:xfrm>
              <a:off x="4857630" y="2019809"/>
              <a:ext cx="3657012" cy="3512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1600" b="1" kern="0">
                  <a:solidFill>
                    <a:prstClr val="white"/>
                  </a:solidFill>
                  <a:latin typeface="微软雅黑" panose="020B0503020204020204" pitchFamily="34" charset="-122"/>
                  <a:ea typeface="微软雅黑" panose="020B0503020204020204" pitchFamily="34" charset="-122"/>
                </a:rPr>
                <a:t>周期作业调度</a:t>
              </a:r>
              <a:r>
                <a:rPr lang="en-US" altLang="zh-CN" sz="1600" b="1" kern="0">
                  <a:solidFill>
                    <a:prstClr val="white"/>
                  </a:solidFill>
                  <a:latin typeface="微软雅黑" panose="020B0503020204020204" pitchFamily="34" charset="-122"/>
                  <a:ea typeface="微软雅黑" panose="020B0503020204020204" pitchFamily="34" charset="-122"/>
                </a:rPr>
                <a:t>&amp;</a:t>
              </a:r>
              <a:r>
                <a:rPr lang="zh-CN" altLang="en-US" sz="1600" b="1" kern="0">
                  <a:solidFill>
                    <a:prstClr val="white"/>
                  </a:solidFill>
                  <a:latin typeface="微软雅黑" panose="020B0503020204020204" pitchFamily="34" charset="-122"/>
                  <a:ea typeface="微软雅黑" panose="020B0503020204020204" pitchFamily="34" charset="-122"/>
                </a:rPr>
                <a:t>批量操作处理</a:t>
              </a:r>
              <a:endParaRPr lang="zh-CN" altLang="en-US" sz="1600" b="1" kern="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原创作者QQ:598969553             _1"/>
          <p:cNvPicPr>
            <a:picLocks noGrp="1" noSelect="1" noRot="1" noChangeAspect="1" noMove="1" noResize="1" noChangeShapeType="1"/>
          </p:cNvPicPr>
          <p:nvPr/>
        </p:nvPicPr>
        <p:blipFill>
          <a:blip r:embed="rId1" cstate="print">
            <a:extLst>
              <a:ext uri="{28A0092B-C50C-407E-A947-70E740481C1C}">
                <a14:useLocalDpi xmlns:a14="http://schemas.microsoft.com/office/drawing/2010/main" val="0"/>
              </a:ext>
            </a:extLst>
          </a:blip>
          <a:stretch>
            <a:fillRect/>
          </a:stretch>
        </p:blipFill>
        <p:spPr>
          <a:xfrm>
            <a:off x="0" y="1059"/>
            <a:ext cx="9972195" cy="6855884"/>
          </a:xfrm>
          <a:prstGeom prst="rect">
            <a:avLst/>
          </a:prstGeom>
        </p:spPr>
      </p:pic>
      <p:sp>
        <p:nvSpPr>
          <p:cNvPr id="3" name="原创作者QQ:598969553             _2"/>
          <p:cNvSpPr>
            <a:spLocks noGrp="1" noSelect="1" noRot="1" noChangeAspect="1" noMove="1" noResize="1" noChangeShapeType="1" noTextEdit="1"/>
          </p:cNvSpPr>
          <p:nvPr/>
        </p:nvSpPr>
        <p:spPr>
          <a:xfrm>
            <a:off x="5615947" y="1059"/>
            <a:ext cx="6576053" cy="6855884"/>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cxnSp>
        <p:nvCxnSpPr>
          <p:cNvPr id="41" name="原创作者QQ:598969553             _8"/>
          <p:cNvCxnSpPr/>
          <p:nvPr/>
        </p:nvCxnSpPr>
        <p:spPr>
          <a:xfrm>
            <a:off x="8138239" y="1412776"/>
            <a:ext cx="360571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8" name="Picture 64"/>
          <p:cNvPicPr>
            <a:picLocks noGrp="1" noSelect="1" noRot="1" noChangeAspect="1" noMove="1" noResize="1" noChangeShapeType="1"/>
          </p:cNvPicPr>
          <p:nvPr/>
        </p:nvPicPr>
        <p:blipFill>
          <a:blip r:embed="rId2" cstate="print">
            <a:extLst>
              <a:ext uri="{28A0092B-C50C-407E-A947-70E740481C1C}">
                <a14:useLocalDpi xmlns:a14="http://schemas.microsoft.com/office/drawing/2010/main" val="0"/>
              </a:ext>
            </a:extLst>
          </a:blip>
          <a:stretch>
            <a:fillRect/>
          </a:stretch>
        </p:blipFill>
        <p:spPr>
          <a:xfrm>
            <a:off x="4778155" y="19804449"/>
            <a:ext cx="2635691" cy="681371"/>
          </a:xfrm>
          <a:prstGeom prst="rect">
            <a:avLst/>
          </a:prstGeom>
        </p:spPr>
      </p:pic>
      <p:sp>
        <p:nvSpPr>
          <p:cNvPr id="26" name="原创作者QQ:598969553             _3"/>
          <p:cNvSpPr txBox="1"/>
          <p:nvPr/>
        </p:nvSpPr>
        <p:spPr>
          <a:xfrm>
            <a:off x="7702062" y="375655"/>
            <a:ext cx="4126562" cy="1015663"/>
          </a:xfrm>
          <a:prstGeom prst="rect">
            <a:avLst/>
          </a:prstGeom>
          <a:noFill/>
        </p:spPr>
        <p:txBody>
          <a:bodyPr wrap="square" rtlCol="0">
            <a:spAutoFit/>
          </a:bodyPr>
          <a:lstStyle/>
          <a:p>
            <a:pPr algn="r"/>
            <a:r>
              <a:rPr lang="zh-CN" altLang="en-US" sz="6000" b="1" dirty="0">
                <a:solidFill>
                  <a:schemeClr val="bg1">
                    <a:lumMod val="50000"/>
                  </a:schemeClr>
                </a:solidFill>
                <a:latin typeface="方正姚体" panose="02010601030101010101" pitchFamily="2" charset="-122"/>
                <a:ea typeface="方正姚体" panose="02010601030101010101" pitchFamily="2" charset="-122"/>
              </a:rPr>
              <a:t>目录</a:t>
            </a:r>
            <a:r>
              <a:rPr lang="en-US" altLang="zh-CN" sz="6000" b="1" dirty="0">
                <a:solidFill>
                  <a:srgbClr val="1B4367"/>
                </a:solidFill>
                <a:latin typeface="方正姚体" panose="02010601030101010101" pitchFamily="2" charset="-122"/>
                <a:ea typeface="方正姚体" panose="02010601030101010101" pitchFamily="2" charset="-122"/>
              </a:rPr>
              <a:t>/</a:t>
            </a:r>
            <a:r>
              <a:rPr lang="en-US" altLang="zh-CN" sz="4400" b="1" dirty="0">
                <a:solidFill>
                  <a:srgbClr val="1B4367"/>
                </a:solidFill>
                <a:latin typeface="方正姚体" panose="02010601030101010101" pitchFamily="2" charset="-122"/>
                <a:ea typeface="方正姚体" panose="02010601030101010101" pitchFamily="2" charset="-122"/>
              </a:rPr>
              <a:t>Contents</a:t>
            </a:r>
            <a:endParaRPr lang="zh-CN" altLang="en-US" sz="6000" b="1" dirty="0">
              <a:solidFill>
                <a:srgbClr val="1B4367"/>
              </a:solidFill>
              <a:latin typeface="方正姚体" panose="02010601030101010101" pitchFamily="2" charset="-122"/>
              <a:ea typeface="方正姚体" panose="02010601030101010101" pitchFamily="2" charset="-122"/>
            </a:endParaRPr>
          </a:p>
        </p:txBody>
      </p:sp>
      <p:grpSp>
        <p:nvGrpSpPr>
          <p:cNvPr id="2" name="组合 1"/>
          <p:cNvGrpSpPr/>
          <p:nvPr/>
        </p:nvGrpSpPr>
        <p:grpSpPr>
          <a:xfrm>
            <a:off x="5768076" y="2000802"/>
            <a:ext cx="6271793" cy="707886"/>
            <a:chOff x="5745320" y="1775899"/>
            <a:chExt cx="6271793" cy="707886"/>
          </a:xfrm>
        </p:grpSpPr>
        <p:sp>
          <p:nvSpPr>
            <p:cNvPr id="27" name="文本框 26"/>
            <p:cNvSpPr txBox="1"/>
            <p:nvPr/>
          </p:nvSpPr>
          <p:spPr>
            <a:xfrm>
              <a:off x="6464817" y="1856509"/>
              <a:ext cx="5552296" cy="523220"/>
            </a:xfrm>
            <a:prstGeom prst="rect">
              <a:avLst/>
            </a:prstGeom>
            <a:noFill/>
          </p:spPr>
          <p:txBody>
            <a:bodyPr wrap="square" rtlCol="0">
              <a:spAutoFit/>
            </a:bodyPr>
            <a:lstStyle/>
            <a:p>
              <a:r>
                <a:rPr lang="zh-CN" altLang="en-US" sz="2800" b="1" dirty="0">
                  <a:solidFill>
                    <a:srgbClr val="1B4367"/>
                  </a:solidFill>
                  <a:latin typeface="方正姚体" panose="02010601030101010101" pitchFamily="2" charset="-122"/>
                  <a:ea typeface="方正姚体" panose="02010601030101010101" pitchFamily="2" charset="-122"/>
                </a:rPr>
                <a:t>需求理解</a:t>
              </a:r>
              <a:endParaRPr lang="zh-CN" altLang="en-US" sz="2800" b="1" dirty="0">
                <a:solidFill>
                  <a:srgbClr val="1B4367"/>
                </a:solidFill>
                <a:latin typeface="方正姚体" panose="02010601030101010101" pitchFamily="2" charset="-122"/>
                <a:ea typeface="方正姚体" panose="02010601030101010101" pitchFamily="2" charset="-122"/>
              </a:endParaRPr>
            </a:p>
          </p:txBody>
        </p:sp>
        <p:sp>
          <p:nvSpPr>
            <p:cNvPr id="31" name="TextBox 93"/>
            <p:cNvSpPr txBox="1"/>
            <p:nvPr/>
          </p:nvSpPr>
          <p:spPr>
            <a:xfrm>
              <a:off x="5745320" y="1775899"/>
              <a:ext cx="742252" cy="707886"/>
            </a:xfrm>
            <a:prstGeom prst="rect">
              <a:avLst/>
            </a:prstGeom>
            <a:noFill/>
          </p:spPr>
          <p:txBody>
            <a:bodyPr wrap="square" rtlCol="0">
              <a:spAutoFit/>
            </a:bodyPr>
            <a:lstStyle/>
            <a:p>
              <a:pPr defTabSz="1219200" fontAlgn="base">
                <a:spcBef>
                  <a:spcPct val="0"/>
                </a:spcBef>
                <a:spcAft>
                  <a:spcPct val="0"/>
                </a:spcAft>
              </a:pPr>
              <a:r>
                <a:rPr lang="en-US" altLang="zh-CN" sz="4000" b="1" dirty="0">
                  <a:solidFill>
                    <a:schemeClr val="bg1">
                      <a:lumMod val="50000"/>
                    </a:schemeClr>
                  </a:solidFill>
                  <a:latin typeface="方正姚体" panose="02010601030101010101" pitchFamily="2" charset="-122"/>
                  <a:ea typeface="方正姚体" panose="02010601030101010101" pitchFamily="2" charset="-122"/>
                  <a:cs typeface="Arial" panose="020B0604020202020204" pitchFamily="34" charset="0"/>
                </a:rPr>
                <a:t>01</a:t>
              </a:r>
              <a:endParaRPr lang="zh-CN" altLang="en-US" sz="4000" b="1" dirty="0">
                <a:solidFill>
                  <a:schemeClr val="bg1">
                    <a:lumMod val="50000"/>
                  </a:schemeClr>
                </a:solidFill>
                <a:latin typeface="方正姚体" panose="02010601030101010101" pitchFamily="2" charset="-122"/>
                <a:ea typeface="方正姚体" panose="02010601030101010101" pitchFamily="2" charset="-122"/>
                <a:cs typeface="Arial" panose="020B0604020202020204" pitchFamily="34" charset="0"/>
              </a:endParaRPr>
            </a:p>
          </p:txBody>
        </p:sp>
      </p:grpSp>
      <p:grpSp>
        <p:nvGrpSpPr>
          <p:cNvPr id="35" name="组合 34"/>
          <p:cNvGrpSpPr/>
          <p:nvPr/>
        </p:nvGrpSpPr>
        <p:grpSpPr>
          <a:xfrm>
            <a:off x="5768075" y="2833542"/>
            <a:ext cx="6271794" cy="707886"/>
            <a:chOff x="5745319" y="1775899"/>
            <a:chExt cx="6271794" cy="707886"/>
          </a:xfrm>
        </p:grpSpPr>
        <p:sp>
          <p:nvSpPr>
            <p:cNvPr id="36" name="文本框 35"/>
            <p:cNvSpPr txBox="1"/>
            <p:nvPr/>
          </p:nvSpPr>
          <p:spPr>
            <a:xfrm>
              <a:off x="6464817" y="1856509"/>
              <a:ext cx="5552296" cy="523220"/>
            </a:xfrm>
            <a:prstGeom prst="rect">
              <a:avLst/>
            </a:prstGeom>
            <a:noFill/>
          </p:spPr>
          <p:txBody>
            <a:bodyPr wrap="square" rtlCol="0">
              <a:spAutoFit/>
            </a:bodyPr>
            <a:lstStyle/>
            <a:p>
              <a:r>
                <a:rPr lang="zh-CN" altLang="en-US" sz="2800" b="1" dirty="0">
                  <a:solidFill>
                    <a:srgbClr val="1B4367"/>
                  </a:solidFill>
                  <a:latin typeface="方正姚体" panose="02010601030101010101" pitchFamily="2" charset="-122"/>
                  <a:ea typeface="方正姚体" panose="02010601030101010101" pitchFamily="2" charset="-122"/>
                </a:rPr>
                <a:t>解决方案</a:t>
              </a:r>
              <a:endParaRPr lang="zh-CN" altLang="en-US" sz="2800" b="1" dirty="0">
                <a:solidFill>
                  <a:srgbClr val="1B4367"/>
                </a:solidFill>
                <a:latin typeface="方正姚体" panose="02010601030101010101" pitchFamily="2" charset="-122"/>
                <a:ea typeface="方正姚体" panose="02010601030101010101" pitchFamily="2" charset="-122"/>
              </a:endParaRPr>
            </a:p>
          </p:txBody>
        </p:sp>
        <p:sp>
          <p:nvSpPr>
            <p:cNvPr id="37" name="TextBox 93"/>
            <p:cNvSpPr txBox="1"/>
            <p:nvPr/>
          </p:nvSpPr>
          <p:spPr>
            <a:xfrm>
              <a:off x="5745319" y="1775899"/>
              <a:ext cx="742253" cy="707886"/>
            </a:xfrm>
            <a:prstGeom prst="rect">
              <a:avLst/>
            </a:prstGeom>
            <a:noFill/>
          </p:spPr>
          <p:txBody>
            <a:bodyPr wrap="square" rtlCol="0">
              <a:spAutoFit/>
            </a:bodyPr>
            <a:lstStyle/>
            <a:p>
              <a:pPr defTabSz="1219200" fontAlgn="base">
                <a:spcBef>
                  <a:spcPct val="0"/>
                </a:spcBef>
                <a:spcAft>
                  <a:spcPct val="0"/>
                </a:spcAft>
              </a:pPr>
              <a:r>
                <a:rPr lang="en-US" altLang="zh-CN" sz="4000" dirty="0">
                  <a:solidFill>
                    <a:schemeClr val="bg1">
                      <a:lumMod val="50000"/>
                    </a:schemeClr>
                  </a:solidFill>
                  <a:latin typeface="方正姚体" panose="02010601030101010101" pitchFamily="2" charset="-122"/>
                  <a:ea typeface="方正姚体" panose="02010601030101010101" pitchFamily="2" charset="-122"/>
                  <a:cs typeface="Arial" panose="020B0604020202020204" pitchFamily="34" charset="0"/>
                </a:rPr>
                <a:t>02</a:t>
              </a:r>
              <a:endParaRPr lang="zh-CN" altLang="en-US" sz="4000" dirty="0">
                <a:solidFill>
                  <a:schemeClr val="bg1">
                    <a:lumMod val="50000"/>
                  </a:schemeClr>
                </a:solidFill>
                <a:latin typeface="方正姚体" panose="02010601030101010101" pitchFamily="2" charset="-122"/>
                <a:ea typeface="方正姚体" panose="02010601030101010101" pitchFamily="2" charset="-122"/>
                <a:cs typeface="Arial" panose="020B0604020202020204" pitchFamily="34" charset="0"/>
              </a:endParaRPr>
            </a:p>
          </p:txBody>
        </p:sp>
      </p:grpSp>
      <p:grpSp>
        <p:nvGrpSpPr>
          <p:cNvPr id="13" name="组合 12"/>
          <p:cNvGrpSpPr/>
          <p:nvPr/>
        </p:nvGrpSpPr>
        <p:grpSpPr>
          <a:xfrm>
            <a:off x="5768074" y="3700151"/>
            <a:ext cx="6271794" cy="707886"/>
            <a:chOff x="5745319" y="1775899"/>
            <a:chExt cx="6271794" cy="707886"/>
          </a:xfrm>
        </p:grpSpPr>
        <p:sp>
          <p:nvSpPr>
            <p:cNvPr id="14" name="文本框 13"/>
            <p:cNvSpPr txBox="1"/>
            <p:nvPr/>
          </p:nvSpPr>
          <p:spPr>
            <a:xfrm>
              <a:off x="6464817" y="1856509"/>
              <a:ext cx="5552296" cy="523220"/>
            </a:xfrm>
            <a:prstGeom prst="rect">
              <a:avLst/>
            </a:prstGeom>
            <a:noFill/>
          </p:spPr>
          <p:txBody>
            <a:bodyPr wrap="square" rtlCol="0">
              <a:spAutoFit/>
            </a:bodyPr>
            <a:lstStyle/>
            <a:p>
              <a:r>
                <a:rPr lang="zh-CN" altLang="en-US" sz="2800" b="1" dirty="0">
                  <a:solidFill>
                    <a:srgbClr val="1B4367"/>
                  </a:solidFill>
                  <a:latin typeface="方正姚体" panose="02010601030101010101" pitchFamily="2" charset="-122"/>
                  <a:ea typeface="方正姚体" panose="02010601030101010101" pitchFamily="2" charset="-122"/>
                </a:rPr>
                <a:t>实施方案</a:t>
              </a:r>
              <a:endParaRPr lang="zh-CN" altLang="en-US" sz="2800" b="1" dirty="0">
                <a:solidFill>
                  <a:srgbClr val="1B4367"/>
                </a:solidFill>
                <a:latin typeface="方正姚体" panose="02010601030101010101" pitchFamily="2" charset="-122"/>
                <a:ea typeface="方正姚体" panose="02010601030101010101" pitchFamily="2" charset="-122"/>
              </a:endParaRPr>
            </a:p>
          </p:txBody>
        </p:sp>
        <p:sp>
          <p:nvSpPr>
            <p:cNvPr id="15" name="TextBox 93"/>
            <p:cNvSpPr txBox="1"/>
            <p:nvPr/>
          </p:nvSpPr>
          <p:spPr>
            <a:xfrm>
              <a:off x="5745319" y="1775899"/>
              <a:ext cx="742253" cy="707886"/>
            </a:xfrm>
            <a:prstGeom prst="rect">
              <a:avLst/>
            </a:prstGeom>
            <a:noFill/>
          </p:spPr>
          <p:txBody>
            <a:bodyPr wrap="square" rtlCol="0">
              <a:spAutoFit/>
            </a:bodyPr>
            <a:lstStyle/>
            <a:p>
              <a:pPr defTabSz="1219200" fontAlgn="base">
                <a:spcBef>
                  <a:spcPct val="0"/>
                </a:spcBef>
                <a:spcAft>
                  <a:spcPct val="0"/>
                </a:spcAft>
              </a:pPr>
              <a:r>
                <a:rPr lang="en-US" altLang="zh-CN" sz="4000" dirty="0">
                  <a:solidFill>
                    <a:schemeClr val="bg1">
                      <a:lumMod val="50000"/>
                    </a:schemeClr>
                  </a:solidFill>
                  <a:latin typeface="方正姚体" panose="02010601030101010101" pitchFamily="2" charset="-122"/>
                  <a:ea typeface="方正姚体" panose="02010601030101010101" pitchFamily="2" charset="-122"/>
                  <a:cs typeface="Arial" panose="020B0604020202020204" pitchFamily="34" charset="0"/>
                </a:rPr>
                <a:t>03</a:t>
              </a:r>
              <a:endParaRPr lang="zh-CN" altLang="en-US" sz="4000" dirty="0">
                <a:solidFill>
                  <a:schemeClr val="bg1">
                    <a:lumMod val="50000"/>
                  </a:schemeClr>
                </a:solidFill>
                <a:latin typeface="方正姚体" panose="02010601030101010101" pitchFamily="2" charset="-122"/>
                <a:ea typeface="方正姚体" panose="02010601030101010101" pitchFamily="2"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1227" y="313195"/>
            <a:ext cx="11154168" cy="418485"/>
          </a:xfrm>
        </p:spPr>
        <p:txBody>
          <a:bodyPr/>
          <a:lstStyle/>
          <a:p>
            <a:r>
              <a:rPr lang="zh-CN" altLang="en-US" dirty="0"/>
              <a:t>集中运营分析</a:t>
            </a:r>
            <a:r>
              <a:rPr lang="en-US" altLang="zh-CN" dirty="0"/>
              <a:t>·</a:t>
            </a:r>
            <a:r>
              <a:rPr lang="zh-CN" altLang="en-US" dirty="0"/>
              <a:t>挖掘运维数据潜在价值，辅助维护与运营管理决策</a:t>
            </a:r>
            <a:endParaRPr lang="zh-CN" altLang="en-US" dirty="0"/>
          </a:p>
        </p:txBody>
      </p:sp>
      <p:sp>
        <p:nvSpPr>
          <p:cNvPr id="20" name="矩形 19"/>
          <p:cNvSpPr/>
          <p:nvPr/>
        </p:nvSpPr>
        <p:spPr>
          <a:xfrm>
            <a:off x="309499" y="959678"/>
            <a:ext cx="11466200" cy="997196"/>
          </a:xfrm>
          <a:prstGeom prst="rect">
            <a:avLst/>
          </a:prstGeom>
        </p:spPr>
        <p:txBody>
          <a:bodyPr wrap="square">
            <a:spAutoFit/>
          </a:bodyPr>
          <a:lstStyle/>
          <a:p>
            <a:pPr>
              <a:lnSpc>
                <a:spcPct val="140000"/>
              </a:lnSpc>
            </a:pPr>
            <a:r>
              <a:rPr lang="zh-CN" altLang="en-US" sz="1400" dirty="0">
                <a:solidFill>
                  <a:prstClr val="black"/>
                </a:solidFill>
                <a:latin typeface="微软雅黑" panose="020B0503020204020204" pitchFamily="34" charset="-122"/>
                <a:ea typeface="微软雅黑" panose="020B0503020204020204" pitchFamily="34" charset="-122"/>
                <a:sym typeface="+mn-lt"/>
              </a:rPr>
              <a:t>统一门户以使用角色和场景展现统为主线，面向不同使用者特定场景，实现对业务、网络资源或能力的“可视”、“可控”、“可追溯”，分角色分权限向决策层、管理、基层维护人员提供统一的运维视图。而数据可视化支持</a:t>
            </a:r>
            <a:r>
              <a:rPr lang="en-US" altLang="zh-CN" sz="1400" dirty="0">
                <a:solidFill>
                  <a:prstClr val="black"/>
                </a:solidFill>
                <a:latin typeface="微软雅黑" panose="020B0503020204020204" pitchFamily="34" charset="-122"/>
                <a:ea typeface="微软雅黑" panose="020B0503020204020204" pitchFamily="34" charset="-122"/>
                <a:sym typeface="+mn-lt"/>
              </a:rPr>
              <a:t>PC</a:t>
            </a:r>
            <a:r>
              <a:rPr lang="zh-CN" altLang="en-US" sz="1400" dirty="0">
                <a:solidFill>
                  <a:prstClr val="black"/>
                </a:solidFill>
                <a:latin typeface="微软雅黑" panose="020B0503020204020204" pitchFamily="34" charset="-122"/>
                <a:ea typeface="微软雅黑" panose="020B0503020204020204" pitchFamily="34" charset="-122"/>
                <a:sym typeface="+mn-lt"/>
              </a:rPr>
              <a:t>、大屏、手机等多端展示，让不同人员可以实现随时、随地的可视化的运维管理。</a:t>
            </a:r>
            <a:endParaRPr lang="zh-CN" altLang="en-US" sz="1400" dirty="0">
              <a:solidFill>
                <a:prstClr val="black"/>
              </a:solidFill>
              <a:latin typeface="微软雅黑" panose="020B0503020204020204" pitchFamily="34" charset="-122"/>
              <a:ea typeface="微软雅黑" panose="020B0503020204020204" pitchFamily="34" charset="-122"/>
              <a:sym typeface="+mn-lt"/>
            </a:endParaRPr>
          </a:p>
        </p:txBody>
      </p:sp>
      <p:grpSp>
        <p:nvGrpSpPr>
          <p:cNvPr id="21" name="组合 20"/>
          <p:cNvGrpSpPr/>
          <p:nvPr/>
        </p:nvGrpSpPr>
        <p:grpSpPr>
          <a:xfrm>
            <a:off x="418479" y="2309793"/>
            <a:ext cx="8037413" cy="3837541"/>
            <a:chOff x="848403" y="2179803"/>
            <a:chExt cx="8037413" cy="3837541"/>
          </a:xfrm>
        </p:grpSpPr>
        <p:grpSp>
          <p:nvGrpSpPr>
            <p:cNvPr id="22" name="组合 21"/>
            <p:cNvGrpSpPr/>
            <p:nvPr/>
          </p:nvGrpSpPr>
          <p:grpSpPr>
            <a:xfrm>
              <a:off x="848403" y="4850304"/>
              <a:ext cx="8037413" cy="1167040"/>
              <a:chOff x="848403" y="4719675"/>
              <a:chExt cx="8037413" cy="1167040"/>
            </a:xfrm>
          </p:grpSpPr>
          <p:sp>
            <p:nvSpPr>
              <p:cNvPr id="35" name="圆角矩形 3"/>
              <p:cNvSpPr/>
              <p:nvPr/>
            </p:nvSpPr>
            <p:spPr>
              <a:xfrm>
                <a:off x="848403" y="4719675"/>
                <a:ext cx="8037413" cy="1167040"/>
              </a:xfrm>
              <a:prstGeom prst="roundRect">
                <a:avLst>
                  <a:gd name="adj" fmla="val 0"/>
                </a:avLst>
              </a:prstGeom>
              <a:solidFill>
                <a:srgbClr val="1B4367"/>
              </a:solidFill>
              <a:ln w="6350" cap="flat" cmpd="sng" algn="ctr">
                <a:noFill/>
                <a:prstDash val="solid"/>
                <a:miter lim="800000"/>
              </a:ln>
              <a:effectLst/>
            </p:spPr>
            <p:txBody>
              <a:bodyPr rtlCol="0" anchor="b"/>
              <a:lstStyle/>
              <a:p>
                <a:pPr algn="ctr"/>
                <a:r>
                  <a:rPr lang="zh-CN" altLang="en-US" sz="2000" b="1" dirty="0">
                    <a:solidFill>
                      <a:schemeClr val="bg1"/>
                    </a:solidFill>
                    <a:latin typeface="微软雅黑" panose="020B0503020204020204" pitchFamily="34" charset="-122"/>
                    <a:ea typeface="微软雅黑" panose="020B0503020204020204" pitchFamily="34" charset="-122"/>
                  </a:rPr>
                  <a:t>网络统一运维管理平台</a:t>
                </a:r>
                <a:endParaRPr kumimoji="0" lang="en-US" altLang="zh-CN" sz="2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6" name="矩形: 圆角 32"/>
              <p:cNvSpPr/>
              <p:nvPr/>
            </p:nvSpPr>
            <p:spPr>
              <a:xfrm>
                <a:off x="910117" y="4855921"/>
                <a:ext cx="1175135" cy="542626"/>
              </a:xfrm>
              <a:prstGeom prst="roundRect">
                <a:avLst/>
              </a:prstGeom>
              <a:solidFill>
                <a:schemeClr val="bg1">
                  <a:lumMod val="95000"/>
                </a:schemeClr>
              </a:solidFill>
              <a:ln w="25400" cap="flat" cmpd="sng" algn="ctr">
                <a:solidFill>
                  <a:schemeClr val="bg1">
                    <a:lumMod val="95000"/>
                  </a:schemeClr>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eaLnBrk="1" fontAlgn="auto" hangingPunct="1">
                  <a:spcBef>
                    <a:spcPts val="0"/>
                  </a:spcBef>
                  <a:spcAft>
                    <a:spcPts val="0"/>
                  </a:spcAft>
                </a:pPr>
                <a:r>
                  <a:rPr lang="zh-CN" altLang="en-US" sz="1600" kern="0" dirty="0">
                    <a:latin typeface="微软雅黑" panose="020B0503020204020204" pitchFamily="34" charset="-122"/>
                    <a:ea typeface="微软雅黑" panose="020B0503020204020204" pitchFamily="34" charset="-122"/>
                  </a:rPr>
                  <a:t>资源数据</a:t>
                </a:r>
                <a:endParaRPr lang="zh-CN" altLang="en-US" sz="1600" kern="0" dirty="0">
                  <a:latin typeface="微软雅黑" panose="020B0503020204020204" pitchFamily="34" charset="-122"/>
                  <a:ea typeface="微软雅黑" panose="020B0503020204020204" pitchFamily="34" charset="-122"/>
                </a:endParaRPr>
              </a:p>
            </p:txBody>
          </p:sp>
          <p:sp>
            <p:nvSpPr>
              <p:cNvPr id="37" name="矩形: 圆角 33"/>
              <p:cNvSpPr/>
              <p:nvPr/>
            </p:nvSpPr>
            <p:spPr>
              <a:xfrm>
                <a:off x="2255030" y="4855921"/>
                <a:ext cx="1175135" cy="542626"/>
              </a:xfrm>
              <a:prstGeom prst="roundRect">
                <a:avLst/>
              </a:prstGeom>
              <a:solidFill>
                <a:schemeClr val="bg1">
                  <a:lumMod val="95000"/>
                </a:schemeClr>
              </a:solidFill>
              <a:ln w="25400" cap="flat" cmpd="sng" algn="ctr">
                <a:solidFill>
                  <a:schemeClr val="bg1">
                    <a:lumMod val="95000"/>
                  </a:schemeClr>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eaLnBrk="1" fontAlgn="auto" hangingPunct="1">
                  <a:spcBef>
                    <a:spcPts val="0"/>
                  </a:spcBef>
                  <a:spcAft>
                    <a:spcPts val="0"/>
                  </a:spcAft>
                </a:pPr>
                <a:r>
                  <a:rPr lang="zh-CN" altLang="en-US" sz="1600" kern="0" dirty="0">
                    <a:latin typeface="微软雅黑" panose="020B0503020204020204" pitchFamily="34" charset="-122"/>
                    <a:ea typeface="微软雅黑" panose="020B0503020204020204" pitchFamily="34" charset="-122"/>
                  </a:rPr>
                  <a:t>监控数据</a:t>
                </a:r>
                <a:endParaRPr lang="zh-CN" altLang="en-US" sz="1600" kern="0" dirty="0">
                  <a:latin typeface="微软雅黑" panose="020B0503020204020204" pitchFamily="34" charset="-122"/>
                  <a:ea typeface="微软雅黑" panose="020B0503020204020204" pitchFamily="34" charset="-122"/>
                </a:endParaRPr>
              </a:p>
            </p:txBody>
          </p:sp>
          <p:sp>
            <p:nvSpPr>
              <p:cNvPr id="38" name="矩形: 圆角 34"/>
              <p:cNvSpPr/>
              <p:nvPr/>
            </p:nvSpPr>
            <p:spPr>
              <a:xfrm>
                <a:off x="3599943" y="4855921"/>
                <a:ext cx="1175135" cy="542626"/>
              </a:xfrm>
              <a:prstGeom prst="roundRect">
                <a:avLst/>
              </a:prstGeom>
              <a:solidFill>
                <a:schemeClr val="bg1">
                  <a:lumMod val="95000"/>
                </a:schemeClr>
              </a:solidFill>
              <a:ln w="25400" cap="flat" cmpd="sng" algn="ctr">
                <a:solidFill>
                  <a:schemeClr val="bg1">
                    <a:lumMod val="95000"/>
                  </a:schemeClr>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eaLnBrk="1" fontAlgn="auto" hangingPunct="1">
                  <a:spcBef>
                    <a:spcPts val="0"/>
                  </a:spcBef>
                  <a:spcAft>
                    <a:spcPts val="0"/>
                  </a:spcAft>
                </a:pPr>
                <a:r>
                  <a:rPr lang="zh-CN" altLang="en-US" sz="1600" kern="0" dirty="0">
                    <a:latin typeface="微软雅黑" panose="020B0503020204020204" pitchFamily="34" charset="-122"/>
                    <a:ea typeface="微软雅黑" panose="020B0503020204020204" pitchFamily="34" charset="-122"/>
                  </a:rPr>
                  <a:t>告警数据</a:t>
                </a:r>
                <a:endParaRPr lang="zh-CN" altLang="en-US" sz="1600" kern="0" dirty="0">
                  <a:latin typeface="微软雅黑" panose="020B0503020204020204" pitchFamily="34" charset="-122"/>
                  <a:ea typeface="微软雅黑" panose="020B0503020204020204" pitchFamily="34" charset="-122"/>
                </a:endParaRPr>
              </a:p>
            </p:txBody>
          </p:sp>
          <p:sp>
            <p:nvSpPr>
              <p:cNvPr id="39" name="矩形: 圆角 35"/>
              <p:cNvSpPr/>
              <p:nvPr/>
            </p:nvSpPr>
            <p:spPr>
              <a:xfrm>
                <a:off x="4944856" y="4855921"/>
                <a:ext cx="1175135" cy="542626"/>
              </a:xfrm>
              <a:prstGeom prst="roundRect">
                <a:avLst/>
              </a:prstGeom>
              <a:solidFill>
                <a:schemeClr val="bg1">
                  <a:lumMod val="95000"/>
                </a:schemeClr>
              </a:solidFill>
              <a:ln w="25400" cap="flat" cmpd="sng" algn="ctr">
                <a:solidFill>
                  <a:schemeClr val="bg1">
                    <a:lumMod val="95000"/>
                  </a:schemeClr>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eaLnBrk="1" fontAlgn="auto" hangingPunct="1">
                  <a:spcBef>
                    <a:spcPts val="0"/>
                  </a:spcBef>
                  <a:spcAft>
                    <a:spcPts val="0"/>
                  </a:spcAft>
                </a:pPr>
                <a:r>
                  <a:rPr lang="zh-CN" altLang="en-US" sz="1600" kern="0" dirty="0">
                    <a:latin typeface="微软雅黑" panose="020B0503020204020204" pitchFamily="34" charset="-122"/>
                    <a:ea typeface="微软雅黑" panose="020B0503020204020204" pitchFamily="34" charset="-122"/>
                  </a:rPr>
                  <a:t>故障数据</a:t>
                </a:r>
                <a:endParaRPr lang="zh-CN" altLang="en-US" sz="1600" kern="0" dirty="0">
                  <a:latin typeface="微软雅黑" panose="020B0503020204020204" pitchFamily="34" charset="-122"/>
                  <a:ea typeface="微软雅黑" panose="020B0503020204020204" pitchFamily="34" charset="-122"/>
                </a:endParaRPr>
              </a:p>
            </p:txBody>
          </p:sp>
          <p:sp>
            <p:nvSpPr>
              <p:cNvPr id="40" name="矩形: 圆角 36"/>
              <p:cNvSpPr/>
              <p:nvPr/>
            </p:nvSpPr>
            <p:spPr>
              <a:xfrm>
                <a:off x="6289769" y="4855921"/>
                <a:ext cx="1175135" cy="542626"/>
              </a:xfrm>
              <a:prstGeom prst="roundRect">
                <a:avLst/>
              </a:prstGeom>
              <a:solidFill>
                <a:schemeClr val="bg1">
                  <a:lumMod val="95000"/>
                </a:schemeClr>
              </a:solidFill>
              <a:ln w="25400" cap="flat" cmpd="sng" algn="ctr">
                <a:solidFill>
                  <a:schemeClr val="bg1">
                    <a:lumMod val="95000"/>
                  </a:schemeClr>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eaLnBrk="1" fontAlgn="auto" hangingPunct="1">
                  <a:spcBef>
                    <a:spcPts val="0"/>
                  </a:spcBef>
                  <a:spcAft>
                    <a:spcPts val="0"/>
                  </a:spcAft>
                </a:pPr>
                <a:r>
                  <a:rPr lang="zh-CN" altLang="en-US" sz="1600" kern="0" dirty="0">
                    <a:latin typeface="微软雅黑" panose="020B0503020204020204" pitchFamily="34" charset="-122"/>
                    <a:ea typeface="微软雅黑" panose="020B0503020204020204" pitchFamily="34" charset="-122"/>
                  </a:rPr>
                  <a:t>操作数据</a:t>
                </a:r>
                <a:endParaRPr lang="zh-CN" altLang="en-US" sz="1600" kern="0" dirty="0">
                  <a:latin typeface="微软雅黑" panose="020B0503020204020204" pitchFamily="34" charset="-122"/>
                  <a:ea typeface="微软雅黑" panose="020B0503020204020204" pitchFamily="34" charset="-122"/>
                </a:endParaRPr>
              </a:p>
            </p:txBody>
          </p:sp>
          <p:sp>
            <p:nvSpPr>
              <p:cNvPr id="41" name="矩形: 圆角 37"/>
              <p:cNvSpPr/>
              <p:nvPr/>
            </p:nvSpPr>
            <p:spPr>
              <a:xfrm>
                <a:off x="7634683" y="4855921"/>
                <a:ext cx="1175135" cy="542626"/>
              </a:xfrm>
              <a:prstGeom prst="roundRect">
                <a:avLst/>
              </a:prstGeom>
              <a:solidFill>
                <a:schemeClr val="bg1">
                  <a:lumMod val="95000"/>
                </a:schemeClr>
              </a:solidFill>
              <a:ln w="25400" cap="flat" cmpd="sng" algn="ctr">
                <a:solidFill>
                  <a:schemeClr val="bg1">
                    <a:lumMod val="95000"/>
                  </a:schemeClr>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eaLnBrk="1" fontAlgn="auto" hangingPunct="1">
                  <a:spcBef>
                    <a:spcPts val="0"/>
                  </a:spcBef>
                  <a:spcAft>
                    <a:spcPts val="0"/>
                  </a:spcAft>
                </a:pPr>
                <a:r>
                  <a:rPr lang="zh-CN" altLang="en-US" sz="1600" kern="0" dirty="0">
                    <a:latin typeface="微软雅黑" panose="020B0503020204020204" pitchFamily="34" charset="-122"/>
                    <a:ea typeface="微软雅黑" panose="020B0503020204020204" pitchFamily="34" charset="-122"/>
                  </a:rPr>
                  <a:t>日志</a:t>
                </a:r>
                <a:r>
                  <a:rPr lang="en-US" altLang="zh-CN" sz="1600" kern="0" dirty="0">
                    <a:latin typeface="微软雅黑" panose="020B0503020204020204" pitchFamily="34" charset="-122"/>
                    <a:ea typeface="微软雅黑" panose="020B0503020204020204" pitchFamily="34" charset="-122"/>
                  </a:rPr>
                  <a:t>…</a:t>
                </a:r>
                <a:endParaRPr lang="zh-CN" altLang="en-US" sz="1600" kern="0" dirty="0">
                  <a:latin typeface="微软雅黑" panose="020B0503020204020204" pitchFamily="34" charset="-122"/>
                  <a:ea typeface="微软雅黑" panose="020B0503020204020204" pitchFamily="34" charset="-122"/>
                </a:endParaRPr>
              </a:p>
            </p:txBody>
          </p:sp>
        </p:grpSp>
        <p:sp>
          <p:nvSpPr>
            <p:cNvPr id="23" name="五边形 49"/>
            <p:cNvSpPr/>
            <p:nvPr/>
          </p:nvSpPr>
          <p:spPr>
            <a:xfrm>
              <a:off x="1066115" y="2179803"/>
              <a:ext cx="729582" cy="2061352"/>
            </a:xfrm>
            <a:prstGeom prst="homePlate">
              <a:avLst>
                <a:gd name="adj" fmla="val 0"/>
              </a:avLst>
            </a:prstGeom>
            <a:solidFill>
              <a:schemeClr val="accent1"/>
            </a:solidFill>
            <a:ln w="9525" cap="flat" cmpd="sng" algn="ctr">
              <a:solidFill>
                <a:schemeClr val="bg1">
                  <a:lumMod val="95000"/>
                </a:schemeClr>
              </a:solidFill>
              <a:prstDash val="solid"/>
            </a:ln>
            <a:effectLst>
              <a:outerShdw blurRad="40000" dist="20000" dir="5400000" rotWithShape="0">
                <a:srgbClr val="000000">
                  <a:alpha val="38000"/>
                </a:srgbClr>
              </a:outerShdw>
            </a:effectLst>
          </p:spPr>
          <p:txBody>
            <a:bodyPr lIns="108822" rIns="108822" rtlCol="0" anchor="ctr"/>
            <a:lstStyle/>
            <a:p>
              <a:pPr algn="ctr" defTabSz="688340">
                <a:lnSpc>
                  <a:spcPct val="150000"/>
                </a:lnSpc>
              </a:pPr>
              <a:r>
                <a:rPr lang="zh-CN" altLang="en-US" b="1" kern="0" dirty="0">
                  <a:solidFill>
                    <a:schemeClr val="bg1"/>
                  </a:solidFill>
                  <a:latin typeface="微软雅黑" panose="020B0503020204020204" pitchFamily="34" charset="-122"/>
                  <a:ea typeface="微软雅黑" panose="020B0503020204020204" pitchFamily="34" charset="-122"/>
                </a:rPr>
                <a:t>网络故障分析</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24" name="五边形 49"/>
            <p:cNvSpPr/>
            <p:nvPr/>
          </p:nvSpPr>
          <p:spPr>
            <a:xfrm>
              <a:off x="2409143" y="2179803"/>
              <a:ext cx="729582" cy="2061352"/>
            </a:xfrm>
            <a:prstGeom prst="homePlate">
              <a:avLst>
                <a:gd name="adj" fmla="val 0"/>
              </a:avLst>
            </a:prstGeom>
            <a:solidFill>
              <a:schemeClr val="accent1"/>
            </a:solidFill>
            <a:ln w="9525" cap="flat" cmpd="sng" algn="ctr">
              <a:solidFill>
                <a:schemeClr val="bg1">
                  <a:lumMod val="95000"/>
                </a:schemeClr>
              </a:solidFill>
              <a:prstDash val="solid"/>
            </a:ln>
            <a:effectLst>
              <a:outerShdw blurRad="40000" dist="20000" dir="5400000" rotWithShape="0">
                <a:srgbClr val="000000">
                  <a:alpha val="38000"/>
                </a:srgbClr>
              </a:outerShdw>
            </a:effectLst>
          </p:spPr>
          <p:txBody>
            <a:bodyPr lIns="108822" rIns="108822" rtlCol="0" anchor="ctr"/>
            <a:lstStyle/>
            <a:p>
              <a:pPr algn="ctr" defTabSz="688340">
                <a:lnSpc>
                  <a:spcPct val="150000"/>
                </a:lnSpc>
              </a:pPr>
              <a:r>
                <a:rPr lang="zh-CN" altLang="en-US" b="1" kern="0" dirty="0">
                  <a:solidFill>
                    <a:schemeClr val="bg1"/>
                  </a:solidFill>
                  <a:latin typeface="微软雅黑" panose="020B0503020204020204" pitchFamily="34" charset="-122"/>
                  <a:ea typeface="微软雅黑" panose="020B0503020204020204" pitchFamily="34" charset="-122"/>
                </a:rPr>
                <a:t>健康状况分析</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25" name="五边形 49"/>
            <p:cNvSpPr/>
            <p:nvPr/>
          </p:nvSpPr>
          <p:spPr>
            <a:xfrm>
              <a:off x="3752171" y="2179803"/>
              <a:ext cx="729582" cy="2061352"/>
            </a:xfrm>
            <a:prstGeom prst="homePlate">
              <a:avLst>
                <a:gd name="adj" fmla="val 0"/>
              </a:avLst>
            </a:prstGeom>
            <a:solidFill>
              <a:schemeClr val="accent1"/>
            </a:solidFill>
            <a:ln w="9525" cap="flat" cmpd="sng" algn="ctr">
              <a:solidFill>
                <a:schemeClr val="bg1">
                  <a:lumMod val="95000"/>
                </a:schemeClr>
              </a:solidFill>
              <a:prstDash val="solid"/>
            </a:ln>
            <a:effectLst>
              <a:outerShdw blurRad="40000" dist="20000" dir="5400000" rotWithShape="0">
                <a:srgbClr val="000000">
                  <a:alpha val="38000"/>
                </a:srgbClr>
              </a:outerShdw>
            </a:effectLst>
          </p:spPr>
          <p:txBody>
            <a:bodyPr lIns="108822" rIns="108822" rtlCol="0" anchor="ctr"/>
            <a:lstStyle/>
            <a:p>
              <a:pPr algn="ctr" defTabSz="688340">
                <a:lnSpc>
                  <a:spcPct val="150000"/>
                </a:lnSpc>
              </a:pPr>
              <a:r>
                <a:rPr lang="zh-CN" altLang="en-US" b="1" kern="0" dirty="0">
                  <a:solidFill>
                    <a:schemeClr val="bg1"/>
                  </a:solidFill>
                  <a:latin typeface="微软雅黑" panose="020B0503020204020204" pitchFamily="34" charset="-122"/>
                  <a:ea typeface="微软雅黑" panose="020B0503020204020204" pitchFamily="34" charset="-122"/>
                </a:rPr>
                <a:t>传输流量分析</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26" name="五边形 49"/>
            <p:cNvSpPr/>
            <p:nvPr/>
          </p:nvSpPr>
          <p:spPr>
            <a:xfrm>
              <a:off x="5095199" y="2179803"/>
              <a:ext cx="729582" cy="2061352"/>
            </a:xfrm>
            <a:prstGeom prst="homePlate">
              <a:avLst>
                <a:gd name="adj" fmla="val 0"/>
              </a:avLst>
            </a:prstGeom>
            <a:solidFill>
              <a:schemeClr val="accent1"/>
            </a:solidFill>
            <a:ln w="9525" cap="flat" cmpd="sng" algn="ctr">
              <a:solidFill>
                <a:schemeClr val="bg1">
                  <a:lumMod val="95000"/>
                </a:schemeClr>
              </a:solidFill>
              <a:prstDash val="solid"/>
            </a:ln>
            <a:effectLst>
              <a:outerShdw blurRad="40000" dist="20000" dir="5400000" rotWithShape="0">
                <a:srgbClr val="000000">
                  <a:alpha val="38000"/>
                </a:srgbClr>
              </a:outerShdw>
            </a:effectLst>
          </p:spPr>
          <p:txBody>
            <a:bodyPr lIns="108822" rIns="108822" rtlCol="0" anchor="ctr"/>
            <a:lstStyle/>
            <a:p>
              <a:pPr algn="ctr" defTabSz="688340">
                <a:lnSpc>
                  <a:spcPct val="150000"/>
                </a:lnSpc>
              </a:pPr>
              <a:r>
                <a:rPr lang="zh-CN" altLang="en-US" b="1" kern="0" dirty="0">
                  <a:solidFill>
                    <a:schemeClr val="bg1"/>
                  </a:solidFill>
                  <a:latin typeface="微软雅黑" panose="020B0503020204020204" pitchFamily="34" charset="-122"/>
                  <a:ea typeface="微软雅黑" panose="020B0503020204020204" pitchFamily="34" charset="-122"/>
                </a:rPr>
                <a:t>设备质量分析</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27" name="五边形 49"/>
            <p:cNvSpPr/>
            <p:nvPr/>
          </p:nvSpPr>
          <p:spPr>
            <a:xfrm>
              <a:off x="7781257" y="2179803"/>
              <a:ext cx="729582" cy="2061352"/>
            </a:xfrm>
            <a:prstGeom prst="homePlate">
              <a:avLst>
                <a:gd name="adj" fmla="val 0"/>
              </a:avLst>
            </a:prstGeom>
            <a:solidFill>
              <a:schemeClr val="accent1"/>
            </a:solidFill>
            <a:ln w="9525" cap="flat" cmpd="sng" algn="ctr">
              <a:solidFill>
                <a:schemeClr val="bg1">
                  <a:lumMod val="95000"/>
                </a:schemeClr>
              </a:solidFill>
              <a:prstDash val="solid"/>
            </a:ln>
            <a:effectLst>
              <a:outerShdw blurRad="40000" dist="20000" dir="5400000" rotWithShape="0">
                <a:srgbClr val="000000">
                  <a:alpha val="38000"/>
                </a:srgbClr>
              </a:outerShdw>
            </a:effectLst>
          </p:spPr>
          <p:txBody>
            <a:bodyPr lIns="108822" rIns="108822" rtlCol="0" anchor="ctr"/>
            <a:lstStyle/>
            <a:p>
              <a:pPr algn="ctr" defTabSz="688340">
                <a:lnSpc>
                  <a:spcPct val="150000"/>
                </a:lnSpc>
              </a:pPr>
              <a:r>
                <a:rPr lang="zh-CN" altLang="en-US" b="1" kern="0" dirty="0">
                  <a:solidFill>
                    <a:schemeClr val="bg1"/>
                  </a:solidFill>
                  <a:latin typeface="微软雅黑" panose="020B0503020204020204" pitchFamily="34" charset="-122"/>
                  <a:ea typeface="微软雅黑" panose="020B0503020204020204" pitchFamily="34" charset="-122"/>
                </a:rPr>
                <a:t>服务质量分析</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28" name="五边形 49"/>
            <p:cNvSpPr/>
            <p:nvPr/>
          </p:nvSpPr>
          <p:spPr>
            <a:xfrm>
              <a:off x="6438227" y="2179803"/>
              <a:ext cx="729582" cy="2061352"/>
            </a:xfrm>
            <a:prstGeom prst="homePlate">
              <a:avLst>
                <a:gd name="adj" fmla="val 0"/>
              </a:avLst>
            </a:prstGeom>
            <a:solidFill>
              <a:schemeClr val="accent1"/>
            </a:solidFill>
            <a:ln w="9525" cap="flat" cmpd="sng" algn="ctr">
              <a:solidFill>
                <a:schemeClr val="bg1">
                  <a:lumMod val="95000"/>
                </a:schemeClr>
              </a:solidFill>
              <a:prstDash val="solid"/>
            </a:ln>
            <a:effectLst>
              <a:outerShdw blurRad="40000" dist="20000" dir="5400000" rotWithShape="0">
                <a:srgbClr val="000000">
                  <a:alpha val="38000"/>
                </a:srgbClr>
              </a:outerShdw>
            </a:effectLst>
          </p:spPr>
          <p:txBody>
            <a:bodyPr lIns="108822" rIns="108822" rtlCol="0" anchor="ctr"/>
            <a:lstStyle/>
            <a:p>
              <a:pPr algn="ctr" defTabSz="688340">
                <a:lnSpc>
                  <a:spcPct val="150000"/>
                </a:lnSpc>
              </a:pPr>
              <a:r>
                <a:rPr lang="zh-CN" altLang="en-US" b="1" kern="0" dirty="0">
                  <a:solidFill>
                    <a:schemeClr val="bg1"/>
                  </a:solidFill>
                  <a:latin typeface="微软雅黑" panose="020B0503020204020204" pitchFamily="34" charset="-122"/>
                  <a:ea typeface="微软雅黑" panose="020B0503020204020204" pitchFamily="34" charset="-122"/>
                </a:rPr>
                <a:t>管理流程分析</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29" name="AutoShape 57"/>
            <p:cNvSpPr>
              <a:spLocks noChangeArrowheads="1"/>
            </p:cNvSpPr>
            <p:nvPr/>
          </p:nvSpPr>
          <p:spPr bwMode="auto">
            <a:xfrm rot="16200000">
              <a:off x="1247620" y="4352025"/>
              <a:ext cx="344799" cy="417211"/>
            </a:xfrm>
            <a:prstGeom prst="rightArrow">
              <a:avLst>
                <a:gd name="adj1" fmla="val 49685"/>
                <a:gd name="adj2" fmla="val 43948"/>
              </a:avLst>
            </a:prstGeom>
            <a:gradFill rotWithShape="1">
              <a:gsLst>
                <a:gs pos="0">
                  <a:schemeClr val="bg1"/>
                </a:gs>
                <a:gs pos="68000">
                  <a:schemeClr val="bg1">
                    <a:lumMod val="50000"/>
                  </a:schemeClr>
                </a:gs>
              </a:gsLst>
              <a:lin ang="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sp>
          <p:nvSpPr>
            <p:cNvPr id="30" name="AutoShape 57"/>
            <p:cNvSpPr>
              <a:spLocks noChangeArrowheads="1"/>
            </p:cNvSpPr>
            <p:nvPr/>
          </p:nvSpPr>
          <p:spPr bwMode="auto">
            <a:xfrm rot="16200000">
              <a:off x="2590648" y="4352025"/>
              <a:ext cx="344799" cy="417211"/>
            </a:xfrm>
            <a:prstGeom prst="rightArrow">
              <a:avLst>
                <a:gd name="adj1" fmla="val 49685"/>
                <a:gd name="adj2" fmla="val 43948"/>
              </a:avLst>
            </a:prstGeom>
            <a:gradFill rotWithShape="1">
              <a:gsLst>
                <a:gs pos="0">
                  <a:schemeClr val="bg1"/>
                </a:gs>
                <a:gs pos="68000">
                  <a:schemeClr val="bg1">
                    <a:lumMod val="50000"/>
                  </a:schemeClr>
                </a:gs>
              </a:gsLst>
              <a:lin ang="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sp>
          <p:nvSpPr>
            <p:cNvPr id="31" name="AutoShape 57"/>
            <p:cNvSpPr>
              <a:spLocks noChangeArrowheads="1"/>
            </p:cNvSpPr>
            <p:nvPr/>
          </p:nvSpPr>
          <p:spPr bwMode="auto">
            <a:xfrm rot="16200000">
              <a:off x="3933676" y="4352025"/>
              <a:ext cx="344799" cy="417211"/>
            </a:xfrm>
            <a:prstGeom prst="rightArrow">
              <a:avLst>
                <a:gd name="adj1" fmla="val 49685"/>
                <a:gd name="adj2" fmla="val 43948"/>
              </a:avLst>
            </a:prstGeom>
            <a:gradFill rotWithShape="1">
              <a:gsLst>
                <a:gs pos="0">
                  <a:schemeClr val="bg1"/>
                </a:gs>
                <a:gs pos="68000">
                  <a:schemeClr val="bg1">
                    <a:lumMod val="50000"/>
                  </a:schemeClr>
                </a:gs>
              </a:gsLst>
              <a:lin ang="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sp>
          <p:nvSpPr>
            <p:cNvPr id="32" name="AutoShape 57"/>
            <p:cNvSpPr>
              <a:spLocks noChangeArrowheads="1"/>
            </p:cNvSpPr>
            <p:nvPr/>
          </p:nvSpPr>
          <p:spPr bwMode="auto">
            <a:xfrm rot="16200000">
              <a:off x="5276703" y="4352025"/>
              <a:ext cx="344799" cy="417211"/>
            </a:xfrm>
            <a:prstGeom prst="rightArrow">
              <a:avLst>
                <a:gd name="adj1" fmla="val 49685"/>
                <a:gd name="adj2" fmla="val 43948"/>
              </a:avLst>
            </a:prstGeom>
            <a:gradFill rotWithShape="1">
              <a:gsLst>
                <a:gs pos="0">
                  <a:schemeClr val="bg1"/>
                </a:gs>
                <a:gs pos="68000">
                  <a:schemeClr val="bg1">
                    <a:lumMod val="50000"/>
                  </a:schemeClr>
                </a:gs>
              </a:gsLst>
              <a:lin ang="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sp>
          <p:nvSpPr>
            <p:cNvPr id="33" name="AutoShape 57"/>
            <p:cNvSpPr>
              <a:spLocks noChangeArrowheads="1"/>
            </p:cNvSpPr>
            <p:nvPr/>
          </p:nvSpPr>
          <p:spPr bwMode="auto">
            <a:xfrm rot="16200000">
              <a:off x="6624373" y="4352026"/>
              <a:ext cx="344799" cy="417211"/>
            </a:xfrm>
            <a:prstGeom prst="rightArrow">
              <a:avLst>
                <a:gd name="adj1" fmla="val 49685"/>
                <a:gd name="adj2" fmla="val 43948"/>
              </a:avLst>
            </a:prstGeom>
            <a:gradFill rotWithShape="1">
              <a:gsLst>
                <a:gs pos="0">
                  <a:schemeClr val="bg1"/>
                </a:gs>
                <a:gs pos="68000">
                  <a:schemeClr val="bg1">
                    <a:lumMod val="50000"/>
                  </a:schemeClr>
                </a:gs>
              </a:gsLst>
              <a:lin ang="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sp>
          <p:nvSpPr>
            <p:cNvPr id="34" name="AutoShape 57"/>
            <p:cNvSpPr>
              <a:spLocks noChangeArrowheads="1"/>
            </p:cNvSpPr>
            <p:nvPr/>
          </p:nvSpPr>
          <p:spPr bwMode="auto">
            <a:xfrm rot="16200000">
              <a:off x="7973648" y="4352026"/>
              <a:ext cx="344799" cy="417211"/>
            </a:xfrm>
            <a:prstGeom prst="rightArrow">
              <a:avLst>
                <a:gd name="adj1" fmla="val 49685"/>
                <a:gd name="adj2" fmla="val 43948"/>
              </a:avLst>
            </a:prstGeom>
            <a:gradFill rotWithShape="1">
              <a:gsLst>
                <a:gs pos="0">
                  <a:schemeClr val="bg1"/>
                </a:gs>
                <a:gs pos="68000">
                  <a:schemeClr val="bg1">
                    <a:lumMod val="50000"/>
                  </a:schemeClr>
                </a:gs>
              </a:gsLst>
              <a:lin ang="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grpSp>
      <p:sp>
        <p:nvSpPr>
          <p:cNvPr id="42" name="矩形 41"/>
          <p:cNvSpPr/>
          <p:nvPr/>
        </p:nvSpPr>
        <p:spPr>
          <a:xfrm>
            <a:off x="8597312" y="2406045"/>
            <a:ext cx="3180028" cy="3609065"/>
          </a:xfrm>
          <a:prstGeom prst="rect">
            <a:avLst/>
          </a:prstGeom>
        </p:spPr>
        <p:txBody>
          <a:bodyPr wrap="square">
            <a:spAutoFit/>
          </a:bodyPr>
          <a:lstStyle/>
          <a:p>
            <a:pPr marL="381000" lvl="0" indent="-381000" defTabSz="914400">
              <a:lnSpc>
                <a:spcPct val="150000"/>
              </a:lnSpc>
              <a:buFont typeface="Wingdings" panose="05000000000000000000" pitchFamily="2" charset="2"/>
              <a:buChar char="u"/>
              <a:defRPr/>
            </a:pPr>
            <a:r>
              <a:rPr lang="zh-CN" altLang="en-US" sz="1400" i="1" dirty="0">
                <a:solidFill>
                  <a:srgbClr val="F0F0F0">
                    <a:lumMod val="50000"/>
                  </a:srgbClr>
                </a:solidFill>
                <a:latin typeface="微软雅黑" panose="020B0503020204020204" pitchFamily="34" charset="-122"/>
                <a:ea typeface="微软雅黑" panose="020B0503020204020204" pitchFamily="34" charset="-122"/>
              </a:rPr>
              <a:t>分析网络的故障率与稳定性，发现问题，提升网络运行的稳定性和可用性</a:t>
            </a:r>
            <a:endParaRPr lang="zh-CN" altLang="en-US" sz="1400" i="1" dirty="0">
              <a:solidFill>
                <a:srgbClr val="F0F0F0">
                  <a:lumMod val="50000"/>
                </a:srgbClr>
              </a:solidFill>
              <a:latin typeface="微软雅黑" panose="020B0503020204020204" pitchFamily="34" charset="-122"/>
              <a:ea typeface="微软雅黑" panose="020B0503020204020204" pitchFamily="34" charset="-122"/>
            </a:endParaRPr>
          </a:p>
          <a:p>
            <a:pPr marL="381000" lvl="0" indent="-381000" defTabSz="914400">
              <a:lnSpc>
                <a:spcPct val="150000"/>
              </a:lnSpc>
              <a:buFont typeface="Wingdings" panose="05000000000000000000" pitchFamily="2" charset="2"/>
              <a:buChar char="u"/>
              <a:defRPr/>
            </a:pPr>
            <a:r>
              <a:rPr lang="zh-CN" altLang="en-US" sz="1400" i="1" dirty="0">
                <a:solidFill>
                  <a:srgbClr val="F0F0F0">
                    <a:lumMod val="50000"/>
                  </a:srgbClr>
                </a:solidFill>
                <a:latin typeface="微软雅黑" panose="020B0503020204020204" pitchFamily="34" charset="-122"/>
                <a:ea typeface="微软雅黑" panose="020B0503020204020204" pitchFamily="34" charset="-122"/>
              </a:rPr>
              <a:t>发现隐患，辅助问题诊断</a:t>
            </a:r>
            <a:endParaRPr lang="zh-CN" altLang="en-US" sz="1400" i="1" dirty="0">
              <a:solidFill>
                <a:srgbClr val="F0F0F0">
                  <a:lumMod val="50000"/>
                </a:srgbClr>
              </a:solidFill>
              <a:latin typeface="微软雅黑" panose="020B0503020204020204" pitchFamily="34" charset="-122"/>
              <a:ea typeface="微软雅黑" panose="020B0503020204020204" pitchFamily="34" charset="-122"/>
            </a:endParaRPr>
          </a:p>
          <a:p>
            <a:pPr marL="381000" lvl="0" indent="-381000" defTabSz="914400">
              <a:lnSpc>
                <a:spcPct val="150000"/>
              </a:lnSpc>
              <a:buFont typeface="Wingdings" panose="05000000000000000000" pitchFamily="2" charset="2"/>
              <a:buChar char="u"/>
              <a:defRPr/>
            </a:pPr>
            <a:r>
              <a:rPr lang="zh-CN" altLang="en-US" sz="1400" i="1" dirty="0">
                <a:solidFill>
                  <a:srgbClr val="F0F0F0">
                    <a:lumMod val="50000"/>
                  </a:srgbClr>
                </a:solidFill>
                <a:latin typeface="微软雅黑" panose="020B0503020204020204" pitchFamily="34" charset="-122"/>
                <a:ea typeface="微软雅黑" panose="020B0503020204020204" pitchFamily="34" charset="-122"/>
              </a:rPr>
              <a:t>对资源利用情况进行深入分析，优化资源利用率，为运营降本增效</a:t>
            </a:r>
            <a:endParaRPr lang="zh-CN" altLang="en-US" sz="1400" i="1" dirty="0">
              <a:solidFill>
                <a:srgbClr val="F0F0F0">
                  <a:lumMod val="50000"/>
                </a:srgbClr>
              </a:solidFill>
              <a:latin typeface="微软雅黑" panose="020B0503020204020204" pitchFamily="34" charset="-122"/>
              <a:ea typeface="微软雅黑" panose="020B0503020204020204" pitchFamily="34" charset="-122"/>
            </a:endParaRPr>
          </a:p>
          <a:p>
            <a:pPr marL="381000" lvl="0" indent="-381000" defTabSz="914400">
              <a:lnSpc>
                <a:spcPct val="150000"/>
              </a:lnSpc>
              <a:buFont typeface="Wingdings" panose="05000000000000000000" pitchFamily="2" charset="2"/>
              <a:buChar char="u"/>
              <a:defRPr/>
            </a:pPr>
            <a:r>
              <a:rPr lang="zh-CN" altLang="en-US" sz="1400" i="1" dirty="0">
                <a:solidFill>
                  <a:srgbClr val="F0F0F0">
                    <a:lumMod val="50000"/>
                  </a:srgbClr>
                </a:solidFill>
                <a:latin typeface="微软雅黑" panose="020B0503020204020204" pitchFamily="34" charset="-122"/>
                <a:ea typeface="微软雅黑" panose="020B0503020204020204" pitchFamily="34" charset="-122"/>
              </a:rPr>
              <a:t>分析网络服务质量，助力优化提升网络性能</a:t>
            </a:r>
            <a:endParaRPr lang="en-US" altLang="zh-CN" sz="1400" i="1" dirty="0">
              <a:solidFill>
                <a:srgbClr val="F0F0F0">
                  <a:lumMod val="50000"/>
                </a:srgbClr>
              </a:solidFill>
              <a:latin typeface="微软雅黑" panose="020B0503020204020204" pitchFamily="34" charset="-122"/>
              <a:ea typeface="微软雅黑" panose="020B0503020204020204" pitchFamily="34" charset="-122"/>
            </a:endParaRPr>
          </a:p>
          <a:p>
            <a:pPr marL="381000" lvl="0" indent="-381000" defTabSz="914400">
              <a:lnSpc>
                <a:spcPct val="150000"/>
              </a:lnSpc>
              <a:buFont typeface="Wingdings" panose="05000000000000000000" pitchFamily="2" charset="2"/>
              <a:buChar char="u"/>
              <a:defRPr/>
            </a:pPr>
            <a:r>
              <a:rPr lang="zh-CN" altLang="en-US" sz="1400" i="1" dirty="0">
                <a:solidFill>
                  <a:srgbClr val="F0F0F0">
                    <a:lumMod val="50000"/>
                  </a:srgbClr>
                </a:solidFill>
                <a:latin typeface="微软雅黑" panose="020B0503020204020204" pitchFamily="34" charset="-122"/>
                <a:ea typeface="微软雅黑" panose="020B0503020204020204" pitchFamily="34" charset="-122"/>
              </a:rPr>
              <a:t>对流程流转进行全面分析，为优化运维管理流程制度提供支撑</a:t>
            </a:r>
            <a:endParaRPr kumimoji="0" lang="en-US" altLang="zh-CN" sz="1400" i="1" u="none" strike="noStrike" kern="1200" cap="none" spc="0" normalizeH="0" baseline="0" noProof="0" dirty="0">
              <a:ln>
                <a:noFill/>
              </a:ln>
              <a:solidFill>
                <a:srgbClr val="F0F0F0">
                  <a:lumMod val="50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t="6007" b="9890"/>
          <a:stretch>
            <a:fillRect/>
          </a:stretch>
        </p:blipFill>
        <p:spPr>
          <a:xfrm>
            <a:off x="1" y="-1"/>
            <a:ext cx="12191690" cy="6858001"/>
          </a:xfrm>
          <a:prstGeom prst="rect">
            <a:avLst/>
          </a:prstGeom>
        </p:spPr>
      </p:pic>
      <p:sp>
        <p:nvSpPr>
          <p:cNvPr id="7" name="矩形"/>
          <p:cNvSpPr/>
          <p:nvPr/>
        </p:nvSpPr>
        <p:spPr>
          <a:xfrm>
            <a:off x="0" y="3507"/>
            <a:ext cx="12192000" cy="6854493"/>
          </a:xfrm>
          <a:prstGeom prst="rect">
            <a:avLst/>
          </a:prstGeom>
          <a:solidFill>
            <a:srgbClr val="1B4367">
              <a:alpha val="50000"/>
            </a:srgbClr>
          </a:solidFill>
          <a:ln w="12700">
            <a:miter lim="400000"/>
          </a:ln>
        </p:spPr>
        <p:txBody>
          <a:bodyPr lIns="162560" tIns="162560" rIns="162560" bIns="162560" anchor="ctr"/>
          <a:lstStyle/>
          <a:p>
            <a:pPr marL="0" marR="0" lvl="0" indent="0" algn="ctr" defTabSz="914400" rtl="0" eaLnBrk="1" fontAlgn="auto" latinLnBrk="0" hangingPunct="0">
              <a:lnSpc>
                <a:spcPct val="100000"/>
              </a:lnSpc>
              <a:spcBef>
                <a:spcPts val="0"/>
              </a:spcBef>
              <a:spcAft>
                <a:spcPts val="0"/>
              </a:spcAft>
              <a:buClrTx/>
              <a:buSzTx/>
              <a:buFontTx/>
              <a:buNone/>
              <a:defRPr sz="400">
                <a:solidFill>
                  <a:srgbClr val="FFFFFF"/>
                </a:solidFill>
                <a:uFill>
                  <a:solidFill>
                    <a:srgbClr val="FFFFFF"/>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kumimoji="0" sz="535" b="0" i="0" u="none" strike="noStrike" kern="0" cap="none" spc="0" normalizeH="0" baseline="0" noProof="0">
              <a:ln>
                <a:noFill/>
              </a:ln>
              <a:solidFill>
                <a:srgbClr val="FFFFFF"/>
              </a:solidFill>
              <a:effectLst/>
              <a:uLnTx/>
              <a:uFill>
                <a:solidFill>
                  <a:srgbClr val="FFFFFF"/>
                </a:solidFill>
              </a:u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标题 2"/>
          <p:cNvSpPr txBox="1"/>
          <p:nvPr/>
        </p:nvSpPr>
        <p:spPr>
          <a:xfrm>
            <a:off x="1381184" y="2221196"/>
            <a:ext cx="9611976" cy="2134834"/>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600" b="0" kern="1200">
                <a:solidFill>
                  <a:schemeClr val="bg1"/>
                </a:solidFill>
                <a:latin typeface="黑体" panose="02010609060101010101" pitchFamily="49" charset="-122"/>
                <a:ea typeface="黑体" panose="02010609060101010101" pitchFamily="49" charset="-122"/>
                <a:cs typeface="+mj-cs"/>
              </a:defRPr>
            </a:lvl1pPr>
          </a:lstStyle>
          <a:p>
            <a:pPr algn="ctr">
              <a:lnSpc>
                <a:spcPct val="150000"/>
              </a:lnSpc>
            </a:pPr>
            <a:r>
              <a:rPr lang="en-US" altLang="zh-CN" sz="4400" b="1" spc="300">
                <a:latin typeface="方正姚体" panose="02010601030101010101" pitchFamily="2" charset="-122"/>
                <a:ea typeface="方正姚体" panose="02010601030101010101" pitchFamily="2" charset="-122"/>
              </a:rPr>
              <a:t>THANKS</a:t>
            </a:r>
            <a:endParaRPr lang="zh-CN" altLang="en-US" sz="4400" b="1" spc="300" dirty="0">
              <a:latin typeface="方正姚体" panose="02010601030101010101" pitchFamily="2" charset="-122"/>
              <a:ea typeface="方正姚体" panose="02010601030101010101" pitchFamily="2" charset="-122"/>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p:cNvSpPr/>
          <p:nvPr/>
        </p:nvSpPr>
        <p:spPr>
          <a:xfrm>
            <a:off x="0" y="3507"/>
            <a:ext cx="12192000" cy="6854493"/>
          </a:xfrm>
          <a:prstGeom prst="rect">
            <a:avLst/>
          </a:prstGeom>
          <a:solidFill>
            <a:srgbClr val="1B4367"/>
          </a:solidFill>
          <a:ln w="12700">
            <a:miter lim="400000"/>
          </a:ln>
        </p:spPr>
        <p:txBody>
          <a:bodyPr lIns="162560" tIns="162560" rIns="162560" bIns="162560" anchor="ctr"/>
          <a:lstStyle/>
          <a:p>
            <a:pPr marL="0" marR="0" lvl="0" indent="0" algn="ctr" defTabSz="914400" rtl="0" eaLnBrk="1" fontAlgn="auto" latinLnBrk="0" hangingPunct="0">
              <a:lnSpc>
                <a:spcPct val="100000"/>
              </a:lnSpc>
              <a:spcBef>
                <a:spcPts val="0"/>
              </a:spcBef>
              <a:spcAft>
                <a:spcPts val="0"/>
              </a:spcAft>
              <a:buClrTx/>
              <a:buSzTx/>
              <a:buFontTx/>
              <a:buNone/>
              <a:defRPr sz="400">
                <a:solidFill>
                  <a:srgbClr val="FFFFFF"/>
                </a:solidFill>
                <a:uFill>
                  <a:solidFill>
                    <a:srgbClr val="FFFFFF"/>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kumimoji="0" sz="535" b="0" i="0" u="none" strike="noStrike" kern="0" cap="none" spc="0" normalizeH="0" baseline="0" noProof="0">
              <a:ln>
                <a:noFill/>
              </a:ln>
              <a:solidFill>
                <a:srgbClr val="FFFFFF"/>
              </a:solidFill>
              <a:effectLst/>
              <a:uLnTx/>
              <a:uFill>
                <a:solidFill>
                  <a:srgbClr val="FFFFFF"/>
                </a:solidFill>
              </a:u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标题 请置入背景图片"/>
          <p:cNvSpPr/>
          <p:nvPr/>
        </p:nvSpPr>
        <p:spPr>
          <a:xfrm>
            <a:off x="2963778" y="2411604"/>
            <a:ext cx="4116959" cy="707886"/>
          </a:xfrm>
          <a:prstGeom prst="rect">
            <a:avLst/>
          </a:prstGeom>
          <a:ln w="12700">
            <a:miter lim="400000"/>
          </a:ln>
        </p:spPr>
        <p:txBody>
          <a:bodyPr wrap="square" lIns="60959" rIns="60959">
            <a:spAutoFit/>
          </a:bodyPr>
          <a:lstStyle>
            <a:lvl1pPr algn="r">
              <a:defRPr sz="3300">
                <a:solidFill>
                  <a:srgbClr val="FFFFFF"/>
                </a:solidFill>
                <a:uFill>
                  <a:solidFill>
                    <a:srgbClr val="1CA6C6"/>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lvl="0" algn="l" defTabSz="342265" hangingPunct="0"/>
            <a:r>
              <a:rPr kumimoji="0" lang="zh-CN" altLang="en-US" sz="4000" b="0" i="0" u="none" strike="noStrike" kern="0" cap="none" spc="0" normalizeH="0" baseline="0" noProof="0" dirty="0">
                <a:ln>
                  <a:noFill/>
                </a:ln>
                <a:solidFill>
                  <a:srgbClr val="FFFFFF"/>
                </a:solidFill>
                <a:effectLst/>
                <a:uLnTx/>
                <a:uFill>
                  <a:solidFill>
                    <a:srgbClr val="1CA6C6"/>
                  </a:solidFill>
                </a:uFill>
                <a:latin typeface="微软雅黑" panose="020B0503020204020204" pitchFamily="34" charset="-122"/>
                <a:ea typeface="微软雅黑" panose="020B0503020204020204" pitchFamily="34" charset="-122"/>
                <a:sym typeface="微软雅黑" panose="020B0503020204020204" pitchFamily="34" charset="-122"/>
              </a:rPr>
              <a:t>需求理解</a:t>
            </a:r>
            <a:endParaRPr kumimoji="0" sz="4000" b="0" i="0" u="none" strike="noStrike" kern="0" cap="none" spc="0" normalizeH="0" baseline="0" noProof="0" dirty="0">
              <a:ln>
                <a:noFill/>
              </a:ln>
              <a:solidFill>
                <a:srgbClr val="FFFFFF"/>
              </a:solidFill>
              <a:effectLst/>
              <a:uLnTx/>
              <a:uFill>
                <a:solidFill>
                  <a:srgbClr val="1CA6C6"/>
                </a:solidFill>
              </a:u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亿方云成为中国首批获工信部“可信云”服务认证的文件管理平台"/>
          <p:cNvSpPr/>
          <p:nvPr/>
        </p:nvSpPr>
        <p:spPr>
          <a:xfrm>
            <a:off x="2963780" y="3728172"/>
            <a:ext cx="4116958" cy="738664"/>
          </a:xfrm>
          <a:prstGeom prst="rect">
            <a:avLst/>
          </a:prstGeom>
          <a:ln w="12700">
            <a:miter lim="400000"/>
          </a:ln>
        </p:spPr>
        <p:txBody>
          <a:bodyPr wrap="square" lIns="60959" rIns="60959">
            <a:spAutoFit/>
          </a:bodyPr>
          <a:lstStyle/>
          <a:p>
            <a:pPr marL="171450" marR="0" lvl="0" indent="-171450" algn="l" defTabSz="609600" rtl="0" eaLnBrk="1" fontAlgn="auto" latinLnBrk="0" hangingPunct="0">
              <a:lnSpc>
                <a:spcPct val="150000"/>
              </a:lnSpc>
              <a:spcBef>
                <a:spcPts val="0"/>
              </a:spcBef>
              <a:spcAft>
                <a:spcPts val="0"/>
              </a:spcAft>
              <a:buClrTx/>
              <a:buSzTx/>
              <a:buFont typeface="Wingdings" panose="05000000000000000000" pitchFamily="2" charset="2"/>
              <a:buChar char="n"/>
              <a:defRPr sz="900">
                <a:solidFill>
                  <a:srgbClr val="FFFFFF"/>
                </a:solidFill>
                <a:uFill>
                  <a:solidFill>
                    <a:srgbClr val="808080"/>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rPr>
              <a:t>建设目标</a:t>
            </a:r>
            <a:endParaRPr lang="en-US" altLang="zh-CN"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endParaRPr>
          </a:p>
          <a:p>
            <a:pPr marL="171450" marR="0" lvl="0" indent="-171450" algn="l" defTabSz="609600" rtl="0" eaLnBrk="1" fontAlgn="auto" latinLnBrk="0" hangingPunct="0">
              <a:lnSpc>
                <a:spcPct val="150000"/>
              </a:lnSpc>
              <a:spcBef>
                <a:spcPts val="0"/>
              </a:spcBef>
              <a:spcAft>
                <a:spcPts val="0"/>
              </a:spcAft>
              <a:buClrTx/>
              <a:buSzTx/>
              <a:buFont typeface="Wingdings" panose="05000000000000000000" pitchFamily="2" charset="2"/>
              <a:buChar char="n"/>
              <a:defRPr sz="900">
                <a:solidFill>
                  <a:srgbClr val="FFFFFF"/>
                </a:solidFill>
                <a:uFill>
                  <a:solidFill>
                    <a:srgbClr val="808080"/>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rPr>
              <a:t>运维管理能力体系</a:t>
            </a:r>
            <a:endParaRPr lang="zh-CN" altLang="en-US"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矩形 4"/>
          <p:cNvSpPr/>
          <p:nvPr/>
        </p:nvSpPr>
        <p:spPr>
          <a:xfrm>
            <a:off x="2574308" y="1500554"/>
            <a:ext cx="4506430" cy="3650412"/>
          </a:xfrm>
          <a:prstGeom prst="rect">
            <a:avLst/>
          </a:prstGeom>
          <a:ln w="38100">
            <a:solidFill>
              <a:srgbClr val="FFFFFF"/>
            </a:solidFill>
            <a:miter/>
          </a:ln>
        </p:spPr>
        <p:txBody>
          <a:bodyPr lIns="162560" tIns="162560" rIns="162560" bIns="162560" anchor="ctr"/>
          <a:lstStyle/>
          <a:p>
            <a:pPr marL="0" marR="0" lvl="0" indent="0" algn="l" defTabSz="914400" rtl="0" eaLnBrk="1" fontAlgn="auto" latinLnBrk="0" hangingPunct="0">
              <a:lnSpc>
                <a:spcPct val="100000"/>
              </a:lnSpc>
              <a:spcBef>
                <a:spcPts val="0"/>
              </a:spcBef>
              <a:spcAft>
                <a:spcPts val="0"/>
              </a:spcAft>
              <a:buClrTx/>
              <a:buSzTx/>
              <a:buFontTx/>
              <a:buNone/>
              <a:defRPr sz="3400">
                <a:latin typeface="Calibri" panose="020F0502020204030204"/>
                <a:ea typeface="Calibri" panose="020F0502020204030204"/>
                <a:cs typeface="Calibri" panose="020F0502020204030204"/>
                <a:sym typeface="Calibri" panose="020F0502020204030204"/>
              </a:defRPr>
            </a:pPr>
            <a:endParaRPr kumimoji="0" sz="4535" b="0" i="0" u="none" strike="noStrike" kern="0" cap="none" spc="0" normalizeH="0" baseline="0" noProof="0">
              <a:ln>
                <a:noFill/>
              </a:ln>
              <a:solidFill>
                <a:srgbClr val="000000"/>
              </a:solidFill>
              <a:effectLst/>
              <a:uLnTx/>
              <a:uFill>
                <a:solidFill>
                  <a:srgbClr val="000000"/>
                </a:solidFill>
              </a:uFill>
              <a:latin typeface="Calibri" panose="020F0502020204030204"/>
              <a:sym typeface="Calibri" panose="020F0502020204030204"/>
            </a:endParaRPr>
          </a:p>
        </p:txBody>
      </p:sp>
      <p:sp>
        <p:nvSpPr>
          <p:cNvPr id="76" name="矩形"/>
          <p:cNvSpPr/>
          <p:nvPr/>
        </p:nvSpPr>
        <p:spPr>
          <a:xfrm rot="5400000">
            <a:off x="8064623" y="2424368"/>
            <a:ext cx="239180" cy="241501"/>
          </a:xfrm>
          <a:prstGeom prst="rect">
            <a:avLst/>
          </a:prstGeom>
          <a:solidFill>
            <a:srgbClr val="FFFFFF"/>
          </a:solidFill>
          <a:ln w="12700">
            <a:miter lim="400000"/>
          </a:ln>
        </p:spPr>
        <p:txBody>
          <a:bodyPr lIns="162560" tIns="162560" rIns="162560" bIns="162560" anchor="ctr"/>
          <a:lstStyle/>
          <a:p>
            <a:pPr marL="0" marR="0" lvl="0" indent="0" algn="ctr" defTabSz="410845" rtl="0" eaLnBrk="1" fontAlgn="auto" latinLnBrk="0" hangingPunct="0">
              <a:lnSpc>
                <a:spcPct val="100000"/>
              </a:lnSpc>
              <a:spcBef>
                <a:spcPts val="0"/>
              </a:spcBef>
              <a:spcAft>
                <a:spcPts val="0"/>
              </a:spcAft>
              <a:buClrTx/>
              <a:buSzTx/>
              <a:buFontTx/>
              <a:buNone/>
              <a:defRPr sz="800">
                <a:solidFill>
                  <a:srgbClr val="007FFD"/>
                </a:solidFill>
                <a:uFillTx/>
                <a:latin typeface="Helvetica Neue Medium"/>
                <a:ea typeface="Helvetica Neue Medium"/>
                <a:cs typeface="Helvetica Neue Medium"/>
                <a:sym typeface="Helvetica Neue Medium"/>
              </a:defRPr>
            </a:pPr>
            <a:endParaRPr kumimoji="0" sz="1065" b="0" i="0" u="none" strike="noStrike" kern="0" cap="none" spc="0" normalizeH="0" baseline="0" noProof="0">
              <a:ln>
                <a:noFill/>
              </a:ln>
              <a:solidFill>
                <a:srgbClr val="007FFD"/>
              </a:solidFill>
              <a:effectLst/>
              <a:uLnTx/>
              <a:uFillTx/>
              <a:latin typeface="Helvetica Neue Medium"/>
              <a:sym typeface="Helvetica Neue Medium"/>
            </a:endParaRPr>
          </a:p>
        </p:txBody>
      </p:sp>
      <p:sp>
        <p:nvSpPr>
          <p:cNvPr id="78" name="四大营销中心"/>
          <p:cNvSpPr/>
          <p:nvPr/>
        </p:nvSpPr>
        <p:spPr>
          <a:xfrm>
            <a:off x="1926958" y="1707034"/>
            <a:ext cx="1036821" cy="2062103"/>
          </a:xfrm>
          <a:prstGeom prst="rect">
            <a:avLst/>
          </a:prstGeom>
          <a:solidFill>
            <a:srgbClr val="1B4367"/>
          </a:solidFill>
          <a:ln w="12700">
            <a:miter lim="400000"/>
          </a:ln>
        </p:spPr>
        <p:txBody>
          <a:bodyPr wrap="none" lIns="60959" rIns="60959">
            <a:spAutoFit/>
          </a:bodyPr>
          <a:lstStyle>
            <a:lvl1pPr algn="ctr" defTabSz="457200">
              <a:defRPr sz="9600">
                <a:solidFill>
                  <a:srgbClr val="FFFFFF"/>
                </a:solidFill>
                <a:uFillTx/>
                <a:latin typeface="Arial" panose="020B0604020202020204"/>
                <a:ea typeface="Arial" panose="020B0604020202020204"/>
                <a:cs typeface="Arial" panose="020B0604020202020204"/>
                <a:sym typeface="Arial" panose="020B0604020202020204"/>
              </a:defRPr>
            </a:lvl1pPr>
          </a:lstStyle>
          <a:p>
            <a:pPr marL="0" marR="0" lvl="0" indent="0" algn="ctr" defTabSz="609600" rtl="0" eaLnBrk="1" fontAlgn="auto" latinLnBrk="0" hangingPunct="0">
              <a:lnSpc>
                <a:spcPct val="100000"/>
              </a:lnSpc>
              <a:spcBef>
                <a:spcPts val="0"/>
              </a:spcBef>
              <a:spcAft>
                <a:spcPts val="0"/>
              </a:spcAft>
              <a:buClrTx/>
              <a:buSzTx/>
              <a:buFontTx/>
              <a:buNone/>
              <a:defRPr/>
            </a:pPr>
            <a:r>
              <a:rPr kumimoji="0" lang="en-US" altLang="zh-CN" sz="128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1</a:t>
            </a:r>
            <a:endParaRPr kumimoji="0" sz="128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79" name="矩形"/>
          <p:cNvSpPr/>
          <p:nvPr/>
        </p:nvSpPr>
        <p:spPr>
          <a:xfrm rot="5400000">
            <a:off x="8353720" y="2733919"/>
            <a:ext cx="516444" cy="521456"/>
          </a:xfrm>
          <a:prstGeom prst="rect">
            <a:avLst/>
          </a:prstGeom>
          <a:solidFill>
            <a:srgbClr val="FFFFFF"/>
          </a:solidFill>
          <a:ln w="12700">
            <a:miter lim="400000"/>
          </a:ln>
        </p:spPr>
        <p:txBody>
          <a:bodyPr lIns="162560" tIns="162560" rIns="162560" bIns="162560" anchor="ctr"/>
          <a:lstStyle/>
          <a:p>
            <a:pPr marL="0" marR="0" lvl="0" indent="0" algn="ctr" defTabSz="410845" rtl="0" eaLnBrk="1" fontAlgn="auto" latinLnBrk="0" hangingPunct="0">
              <a:lnSpc>
                <a:spcPct val="100000"/>
              </a:lnSpc>
              <a:spcBef>
                <a:spcPts val="0"/>
              </a:spcBef>
              <a:spcAft>
                <a:spcPts val="0"/>
              </a:spcAft>
              <a:buClrTx/>
              <a:buSzTx/>
              <a:buFontTx/>
              <a:buNone/>
              <a:defRPr sz="800">
                <a:solidFill>
                  <a:srgbClr val="007FFD"/>
                </a:solidFill>
                <a:uFillTx/>
                <a:latin typeface="Helvetica Neue Medium"/>
                <a:ea typeface="Helvetica Neue Medium"/>
                <a:cs typeface="Helvetica Neue Medium"/>
                <a:sym typeface="Helvetica Neue Medium"/>
              </a:defRPr>
            </a:pPr>
            <a:endParaRPr kumimoji="0" sz="1065" b="0" i="0" u="none" strike="noStrike" kern="0" cap="none" spc="0" normalizeH="0" baseline="0" noProof="0">
              <a:ln>
                <a:noFill/>
              </a:ln>
              <a:solidFill>
                <a:srgbClr val="007FFD"/>
              </a:solidFill>
              <a:effectLst/>
              <a:uLnTx/>
              <a:uFillTx/>
              <a:latin typeface="Helvetica Neue Medium"/>
              <a:sym typeface="Helvetica Neue Medium"/>
            </a:endParaRPr>
          </a:p>
        </p:txBody>
      </p:sp>
      <p:cxnSp>
        <p:nvCxnSpPr>
          <p:cNvPr id="3" name="直接连接符 2"/>
          <p:cNvCxnSpPr/>
          <p:nvPr/>
        </p:nvCxnSpPr>
        <p:spPr>
          <a:xfrm>
            <a:off x="2963780" y="3621109"/>
            <a:ext cx="4116958" cy="0"/>
          </a:xfrm>
          <a:prstGeom prst="line">
            <a:avLst/>
          </a:prstGeom>
          <a:noFill/>
          <a:ln w="9525" cap="flat">
            <a:solidFill>
              <a:schemeClr val="bg1">
                <a:lumMod val="85000"/>
              </a:schemeClr>
            </a:solidFill>
            <a:prstDash val="sysDot"/>
            <a:miter lim="800000"/>
          </a:ln>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1227" y="313195"/>
            <a:ext cx="11154168" cy="418485"/>
          </a:xfrm>
        </p:spPr>
        <p:txBody>
          <a:bodyPr/>
          <a:lstStyle/>
          <a:p>
            <a:r>
              <a:rPr lang="zh-CN" altLang="en-US" dirty="0"/>
              <a:t>网络统一运维管理建设目标</a:t>
            </a:r>
            <a:endParaRPr lang="zh-CN" altLang="en-US" dirty="0"/>
          </a:p>
        </p:txBody>
      </p:sp>
      <p:sp>
        <p:nvSpPr>
          <p:cNvPr id="13" name="矩形 12"/>
          <p:cNvSpPr/>
          <p:nvPr/>
        </p:nvSpPr>
        <p:spPr>
          <a:xfrm>
            <a:off x="3537134" y="843164"/>
            <a:ext cx="7998373" cy="646331"/>
          </a:xfrm>
          <a:prstGeom prst="rect">
            <a:avLst/>
          </a:prstGeom>
        </p:spPr>
        <p:txBody>
          <a:bodyPr wrap="square">
            <a:spAutoFit/>
          </a:bodyPr>
          <a:lstStyle/>
          <a:p>
            <a:endParaRPr lang="zh-CN" altLang="en-US" dirty="0"/>
          </a:p>
          <a:p>
            <a:endParaRPr lang="zh-CN" altLang="en-US" dirty="0"/>
          </a:p>
        </p:txBody>
      </p:sp>
      <p:grpSp>
        <p:nvGrpSpPr>
          <p:cNvPr id="10" name="组合 9"/>
          <p:cNvGrpSpPr/>
          <p:nvPr/>
        </p:nvGrpSpPr>
        <p:grpSpPr>
          <a:xfrm>
            <a:off x="400475" y="1002890"/>
            <a:ext cx="11135032" cy="5478279"/>
            <a:chOff x="117987" y="1600979"/>
            <a:chExt cx="11135032" cy="4889248"/>
          </a:xfrm>
        </p:grpSpPr>
        <p:sp>
          <p:nvSpPr>
            <p:cNvPr id="86" name="等腰三角形 85"/>
            <p:cNvSpPr/>
            <p:nvPr/>
          </p:nvSpPr>
          <p:spPr>
            <a:xfrm>
              <a:off x="117987" y="1600979"/>
              <a:ext cx="11135032" cy="1082601"/>
            </a:xfrm>
            <a:prstGeom prst="triangle">
              <a:avLst/>
            </a:prstGeom>
            <a:solidFill>
              <a:srgbClr val="1B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b="1" dirty="0">
                  <a:latin typeface="微软雅黑" panose="020B0503020204020204" pitchFamily="34" charset="-122"/>
                  <a:ea typeface="微软雅黑" panose="020B0503020204020204" pitchFamily="34" charset="-122"/>
                </a:rPr>
                <a:t>实现网络运维工作目标与组织业</a:t>
              </a:r>
              <a:endParaRPr lang="en-US" altLang="zh-CN" b="1" dirty="0">
                <a:latin typeface="微软雅黑" panose="020B0503020204020204" pitchFamily="34" charset="-122"/>
                <a:ea typeface="微软雅黑" panose="020B0503020204020204" pitchFamily="34" charset="-122"/>
              </a:endParaRPr>
            </a:p>
            <a:p>
              <a:pPr algn="ctr">
                <a:lnSpc>
                  <a:spcPct val="120000"/>
                </a:lnSpc>
              </a:pPr>
              <a:r>
                <a:rPr lang="zh-CN" altLang="en-US" b="1" dirty="0">
                  <a:latin typeface="微软雅黑" panose="020B0503020204020204" pitchFamily="34" charset="-122"/>
                  <a:ea typeface="微软雅黑" panose="020B0503020204020204" pitchFamily="34" charset="-122"/>
                </a:rPr>
                <a:t>务目标的统一，助力运维工作降本增效</a:t>
              </a:r>
              <a:endParaRPr lang="en-US" altLang="zh-CN" sz="3200" b="1" dirty="0">
                <a:latin typeface="微软雅黑" panose="020B0503020204020204" pitchFamily="34" charset="-122"/>
                <a:ea typeface="微软雅黑" panose="020B0503020204020204" pitchFamily="34" charset="-122"/>
              </a:endParaRPr>
            </a:p>
            <a:p>
              <a:pPr algn="ctr">
                <a:lnSpc>
                  <a:spcPct val="120000"/>
                </a:lnSpc>
              </a:pPr>
              <a:endParaRPr lang="en-US" altLang="zh-CN" sz="2400" b="1" dirty="0">
                <a:latin typeface="微软雅黑" panose="020B0503020204020204" pitchFamily="34" charset="-122"/>
                <a:ea typeface="微软雅黑" panose="020B0503020204020204" pitchFamily="34" charset="-122"/>
              </a:endParaRPr>
            </a:p>
          </p:txBody>
        </p:sp>
        <p:sp>
          <p:nvSpPr>
            <p:cNvPr id="87" name="文本框 86"/>
            <p:cNvSpPr txBox="1"/>
            <p:nvPr/>
          </p:nvSpPr>
          <p:spPr>
            <a:xfrm>
              <a:off x="542827" y="4305455"/>
              <a:ext cx="3143172" cy="1359686"/>
            </a:xfrm>
            <a:prstGeom prst="rect">
              <a:avLst/>
            </a:prstGeom>
            <a:noFill/>
            <a:ln>
              <a:noFill/>
            </a:ln>
          </p:spPr>
          <p:txBody>
            <a:bodyPr wrap="square" rtlCol="0">
              <a:spAutoFit/>
            </a:bodyPr>
            <a:lstStyle/>
            <a:p>
              <a:pPr algn="ctr">
                <a:lnSpc>
                  <a:spcPct val="150000"/>
                </a:lnSpc>
              </a:pPr>
              <a:r>
                <a:rPr lang="zh-CN" altLang="en-US" sz="1600" b="1" dirty="0">
                  <a:solidFill>
                    <a:srgbClr val="698198"/>
                  </a:solidFill>
                  <a:latin typeface="微软雅黑" panose="020B0503020204020204" pitchFamily="34" charset="-122"/>
                  <a:ea typeface="微软雅黑" panose="020B0503020204020204" pitchFamily="34" charset="-122"/>
                </a:rPr>
                <a:t>构建完善的网络运维体系</a:t>
              </a:r>
              <a:endParaRPr lang="en-US" altLang="zh-CN" sz="1600" b="1" dirty="0">
                <a:solidFill>
                  <a:srgbClr val="698198"/>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通过组织、流程、制度的完善、支撑手段的建设，构建低成本高效率的</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IT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运营体系，推动</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IT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运营工作自动化、智能化、一体化化发展。</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7919193" y="4305455"/>
              <a:ext cx="2813537" cy="1359686"/>
            </a:xfrm>
            <a:prstGeom prst="rect">
              <a:avLst/>
            </a:prstGeom>
            <a:noFill/>
          </p:spPr>
          <p:txBody>
            <a:bodyPr wrap="square" rtlCol="0">
              <a:spAutoFit/>
            </a:bodyPr>
            <a:lstStyle/>
            <a:p>
              <a:pPr algn="ctr">
                <a:lnSpc>
                  <a:spcPct val="150000"/>
                </a:lnSpc>
              </a:pPr>
              <a:r>
                <a:rPr lang="zh-CN" altLang="en-US" sz="1600" b="1" dirty="0">
                  <a:solidFill>
                    <a:schemeClr val="accent1"/>
                  </a:solidFill>
                  <a:latin typeface="微软雅黑" panose="020B0503020204020204" pitchFamily="34" charset="-122"/>
                  <a:ea typeface="微软雅黑" panose="020B0503020204020204" pitchFamily="34" charset="-122"/>
                </a:rPr>
                <a:t>具备自动化运维能力</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通过自动化运维工具集的建设，减轻运维人员重复性、繁琐的工作，提升运营效率。同时，使得运营人员主要精力用于更有价值的事项。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4033595" y="4305455"/>
              <a:ext cx="3376509" cy="1371761"/>
            </a:xfrm>
            <a:prstGeom prst="rect">
              <a:avLst/>
            </a:prstGeom>
            <a:noFill/>
          </p:spPr>
          <p:txBody>
            <a:bodyPr wrap="square" rtlCol="0">
              <a:spAutoFit/>
            </a:bodyPr>
            <a:lstStyle/>
            <a:p>
              <a:pPr algn="ctr">
                <a:lnSpc>
                  <a:spcPct val="150000"/>
                </a:lnSpc>
              </a:pPr>
              <a:r>
                <a:rPr lang="zh-CN" altLang="en-US" sz="1600" b="1" dirty="0">
                  <a:solidFill>
                    <a:schemeClr val="accent5"/>
                  </a:solidFill>
                  <a:latin typeface="微软雅黑" panose="020B0503020204020204" pitchFamily="34" charset="-122"/>
                  <a:ea typeface="微软雅黑" panose="020B0503020204020204" pitchFamily="34" charset="-122"/>
                </a:rPr>
                <a:t>构建网络一体化监控能力</a:t>
              </a:r>
              <a:endParaRPr lang="en-US" altLang="zh-CN" sz="1600" b="1" dirty="0">
                <a:solidFill>
                  <a:schemeClr val="accent5"/>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构建从设备、数据、系统、业务的立体一体化监控，实现网络系统的全面精益运营</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构建问题发现、诊断、处理的一体化服务能力，提升了运维服务水平</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6" name="矩形 95"/>
            <p:cNvSpPr/>
            <p:nvPr/>
          </p:nvSpPr>
          <p:spPr>
            <a:xfrm>
              <a:off x="542827" y="5984130"/>
              <a:ext cx="10434131" cy="50609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网络统一监控运维管理体系</a:t>
              </a:r>
              <a:endParaRPr lang="zh-CN" altLang="en-US" sz="2400" b="1"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542825" y="2797746"/>
              <a:ext cx="10354724" cy="1385457"/>
              <a:chOff x="454337" y="2825387"/>
              <a:chExt cx="7744213" cy="1385457"/>
            </a:xfrm>
          </p:grpSpPr>
          <p:sp>
            <p:nvSpPr>
              <p:cNvPr id="78" name="矩形 77"/>
              <p:cNvSpPr/>
              <p:nvPr/>
            </p:nvSpPr>
            <p:spPr>
              <a:xfrm>
                <a:off x="5847796" y="2825387"/>
                <a:ext cx="2350754" cy="1369148"/>
              </a:xfrm>
              <a:prstGeom prst="rect">
                <a:avLst/>
              </a:prstGeom>
              <a:solidFill>
                <a:schemeClr val="accent1"/>
              </a:solidFill>
              <a:ln w="25400" cap="flat" cmpd="sng" algn="ctr">
                <a:noFill/>
                <a:prstDash val="solid"/>
              </a:ln>
              <a:effectLst/>
            </p:spPr>
            <p:txBody>
              <a:bodyPr rtlCol="0" anchor="ctr"/>
              <a:lstStyle/>
              <a:p>
                <a:pPr algn="ctr" eaLnBrk="1" fontAlgn="auto" hangingPunct="1">
                  <a:spcBef>
                    <a:spcPts val="0"/>
                  </a:spcBef>
                  <a:spcAft>
                    <a:spcPts val="0"/>
                  </a:spcAft>
                </a:pPr>
                <a:r>
                  <a:rPr lang="zh-CN" altLang="en-US" sz="2400" b="1" kern="0" dirty="0">
                    <a:solidFill>
                      <a:srgbClr val="FFFFFF"/>
                    </a:solidFill>
                    <a:latin typeface="微软雅黑" panose="020B0503020204020204" pitchFamily="34" charset="-122"/>
                    <a:ea typeface="微软雅黑" panose="020B0503020204020204" pitchFamily="34" charset="-122"/>
                  </a:rPr>
                  <a:t>自动化</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79" name="矩形 78"/>
              <p:cNvSpPr/>
              <p:nvPr/>
            </p:nvSpPr>
            <p:spPr>
              <a:xfrm>
                <a:off x="3065055" y="2825387"/>
                <a:ext cx="2525263" cy="13691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一体化</a:t>
                </a:r>
                <a:endParaRPr lang="zh-CN" altLang="en-US" sz="2400" b="1" dirty="0">
                  <a:latin typeface="微软雅黑" panose="020B0503020204020204" pitchFamily="34" charset="-122"/>
                  <a:ea typeface="微软雅黑" panose="020B0503020204020204" pitchFamily="34" charset="-122"/>
                </a:endParaRPr>
              </a:p>
            </p:txBody>
          </p:sp>
          <p:sp>
            <p:nvSpPr>
              <p:cNvPr id="81" name="矩形 80"/>
              <p:cNvSpPr/>
              <p:nvPr/>
            </p:nvSpPr>
            <p:spPr>
              <a:xfrm>
                <a:off x="454337" y="2841696"/>
                <a:ext cx="2350754" cy="1369148"/>
              </a:xfrm>
              <a:prstGeom prst="rect">
                <a:avLst/>
              </a:prstGeom>
              <a:solidFill>
                <a:srgbClr val="637C93"/>
              </a:solidFill>
              <a:ln w="25400" cap="flat" cmpd="sng" algn="ctr">
                <a:noFill/>
                <a:prstDash val="solid"/>
              </a:ln>
              <a:effectLst/>
            </p:spPr>
            <p:txBody>
              <a:bodyPr rtlCol="0" anchor="ctr"/>
              <a:lstStyle/>
              <a:p>
                <a:pPr algn="ctr" eaLnBrk="1" fontAlgn="auto" hangingPunct="1">
                  <a:spcBef>
                    <a:spcPts val="0"/>
                  </a:spcBef>
                  <a:spcAft>
                    <a:spcPts val="0"/>
                  </a:spcAft>
                </a:pPr>
                <a:r>
                  <a:rPr lang="zh-CN" altLang="en-US" sz="2400" b="1" kern="0" dirty="0">
                    <a:solidFill>
                      <a:srgbClr val="FFFFFF"/>
                    </a:solidFill>
                    <a:latin typeface="微软雅黑" panose="020B0503020204020204" pitchFamily="34" charset="-122"/>
                    <a:ea typeface="微软雅黑" panose="020B0503020204020204" pitchFamily="34" charset="-122"/>
                  </a:rPr>
                  <a:t>体系化</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grpSp>
        <p:sp>
          <p:nvSpPr>
            <p:cNvPr id="97" name="矩形 96"/>
            <p:cNvSpPr/>
            <p:nvPr/>
          </p:nvSpPr>
          <p:spPr>
            <a:xfrm>
              <a:off x="542825" y="4239291"/>
              <a:ext cx="3143174" cy="1642094"/>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00" name="矩形 99"/>
            <p:cNvSpPr/>
            <p:nvPr/>
          </p:nvSpPr>
          <p:spPr>
            <a:xfrm>
              <a:off x="4033594" y="4239292"/>
              <a:ext cx="3376509" cy="1642094"/>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01" name="矩形 100"/>
            <p:cNvSpPr/>
            <p:nvPr/>
          </p:nvSpPr>
          <p:spPr>
            <a:xfrm>
              <a:off x="7754376" y="4227417"/>
              <a:ext cx="3143174" cy="1653969"/>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1227" y="313195"/>
            <a:ext cx="11154168" cy="418485"/>
          </a:xfrm>
        </p:spPr>
        <p:txBody>
          <a:bodyPr/>
          <a:lstStyle/>
          <a:p>
            <a:r>
              <a:rPr lang="zh-CN" altLang="en-US" dirty="0"/>
              <a:t>构建面向“设备</a:t>
            </a:r>
            <a:r>
              <a:rPr lang="en-US" altLang="zh-CN" dirty="0"/>
              <a:t>-</a:t>
            </a:r>
            <a:r>
              <a:rPr lang="zh-CN" altLang="en-US" dirty="0"/>
              <a:t>数据</a:t>
            </a:r>
            <a:r>
              <a:rPr lang="en-US" altLang="zh-CN" dirty="0"/>
              <a:t>-</a:t>
            </a:r>
            <a:r>
              <a:rPr lang="zh-CN" altLang="en-US" dirty="0"/>
              <a:t>系统</a:t>
            </a:r>
            <a:r>
              <a:rPr lang="en-US" altLang="zh-CN" dirty="0"/>
              <a:t>-</a:t>
            </a:r>
            <a:r>
              <a:rPr lang="zh-CN" altLang="en-US" dirty="0"/>
              <a:t>业务”的端到端运营管理能力体系</a:t>
            </a:r>
            <a:endParaRPr lang="zh-CN" altLang="en-US" dirty="0"/>
          </a:p>
        </p:txBody>
      </p:sp>
      <p:sp>
        <p:nvSpPr>
          <p:cNvPr id="13" name="矩形 12"/>
          <p:cNvSpPr/>
          <p:nvPr/>
        </p:nvSpPr>
        <p:spPr>
          <a:xfrm>
            <a:off x="3537134" y="843164"/>
            <a:ext cx="7998373" cy="646331"/>
          </a:xfrm>
          <a:prstGeom prst="rect">
            <a:avLst/>
          </a:prstGeom>
        </p:spPr>
        <p:txBody>
          <a:bodyPr wrap="square">
            <a:spAutoFit/>
          </a:bodyPr>
          <a:lstStyle/>
          <a:p>
            <a:endParaRPr lang="zh-CN" altLang="en-US" dirty="0"/>
          </a:p>
          <a:p>
            <a:endParaRPr lang="zh-CN" altLang="en-US" dirty="0"/>
          </a:p>
        </p:txBody>
      </p:sp>
      <p:sp>
        <p:nvSpPr>
          <p:cNvPr id="3" name="矩形 2"/>
          <p:cNvSpPr/>
          <p:nvPr/>
        </p:nvSpPr>
        <p:spPr>
          <a:xfrm>
            <a:off x="231226" y="908287"/>
            <a:ext cx="11655973" cy="787523"/>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构建网络</a:t>
            </a:r>
            <a:r>
              <a:rPr lang="zh-CN" altLang="en-US" sz="1600" b="1" dirty="0">
                <a:latin typeface="微软雅黑" panose="020B0503020204020204" pitchFamily="34" charset="-122"/>
                <a:ea typeface="微软雅黑" panose="020B0503020204020204" pitchFamily="34" charset="-122"/>
              </a:rPr>
              <a:t>统一运维管理能力体系</a:t>
            </a:r>
            <a:r>
              <a:rPr lang="zh-CN" altLang="en-US" sz="1600" dirty="0">
                <a:latin typeface="微软雅黑" panose="020B0503020204020204" pitchFamily="34" charset="-122"/>
                <a:ea typeface="微软雅黑" panose="020B0503020204020204" pitchFamily="34" charset="-122"/>
              </a:rPr>
              <a:t>，对基础设备、数据、系统、业务进行统一运维管理，提供网络运维监控、可视化监控、端到端管理、数据质量保障等多个领域的综合运维管理能力，促进网络运营降本增效。</a:t>
            </a:r>
            <a:endParaRPr lang="zh-CN" altLang="en-US" sz="1600" dirty="0">
              <a:latin typeface="微软雅黑" panose="020B0503020204020204" pitchFamily="34" charset="-122"/>
              <a:ea typeface="微软雅黑" panose="020B0503020204020204" pitchFamily="34" charset="-122"/>
            </a:endParaRPr>
          </a:p>
        </p:txBody>
      </p:sp>
      <p:grpSp>
        <p:nvGrpSpPr>
          <p:cNvPr id="82" name="组合 81"/>
          <p:cNvGrpSpPr/>
          <p:nvPr/>
        </p:nvGrpSpPr>
        <p:grpSpPr>
          <a:xfrm>
            <a:off x="405631" y="1794468"/>
            <a:ext cx="11432610" cy="4922475"/>
            <a:chOff x="314781" y="1488620"/>
            <a:chExt cx="8529927" cy="3672682"/>
          </a:xfrm>
        </p:grpSpPr>
        <p:sp>
          <p:nvSpPr>
            <p:cNvPr id="83" name="文本框 82"/>
            <p:cNvSpPr txBox="1"/>
            <p:nvPr/>
          </p:nvSpPr>
          <p:spPr>
            <a:xfrm>
              <a:off x="2632681" y="4818910"/>
              <a:ext cx="3060618" cy="342392"/>
            </a:xfrm>
            <a:prstGeom prst="rect">
              <a:avLst/>
            </a:prstGeom>
            <a:noFill/>
          </p:spPr>
          <p:txBody>
            <a:bodyPr wrap="square" lIns="91438" tIns="45719" rIns="91438" bIns="45719" rtlCol="0" anchor="ctr">
              <a:spAutoFit/>
            </a:bodyPr>
            <a:lstStyle/>
            <a:p>
              <a:pPr marL="0" marR="0" lvl="0" indent="0" algn="ctr" defTabSz="685800" rtl="0" eaLnBrk="0" fontAlgn="base" latinLnBrk="0" hangingPunct="0">
                <a:lnSpc>
                  <a:spcPct val="150000"/>
                </a:lnSpc>
                <a:spcBef>
                  <a:spcPct val="0"/>
                </a:spcBef>
                <a:spcAft>
                  <a:spcPct val="0"/>
                </a:spcAft>
                <a:buClrTx/>
                <a:buSzTx/>
                <a:buFontTx/>
                <a:buNone/>
                <a:defRPr/>
              </a:pP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网络统一监控运维管理能力体系</a:t>
              </a:r>
              <a:endPar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4" name="skills_122050"/>
            <p:cNvSpPr>
              <a:spLocks noChangeAspect="1"/>
            </p:cNvSpPr>
            <p:nvPr/>
          </p:nvSpPr>
          <p:spPr bwMode="auto">
            <a:xfrm>
              <a:off x="8142919" y="1911729"/>
              <a:ext cx="367315" cy="340383"/>
            </a:xfrm>
            <a:custGeom>
              <a:avLst/>
              <a:gdLst>
                <a:gd name="connsiteX0" fmla="*/ 460509 w 602487"/>
                <a:gd name="connsiteY0" fmla="*/ 352333 h 558314"/>
                <a:gd name="connsiteX1" fmla="*/ 524794 w 602487"/>
                <a:gd name="connsiteY1" fmla="*/ 416513 h 558314"/>
                <a:gd name="connsiteX2" fmla="*/ 460509 w 602487"/>
                <a:gd name="connsiteY2" fmla="*/ 480693 h 558314"/>
                <a:gd name="connsiteX3" fmla="*/ 396224 w 602487"/>
                <a:gd name="connsiteY3" fmla="*/ 416513 h 558314"/>
                <a:gd name="connsiteX4" fmla="*/ 460509 w 602487"/>
                <a:gd name="connsiteY4" fmla="*/ 352333 h 558314"/>
                <a:gd name="connsiteX5" fmla="*/ 469031 w 602487"/>
                <a:gd name="connsiteY5" fmla="*/ 300551 h 558314"/>
                <a:gd name="connsiteX6" fmla="*/ 463869 w 602487"/>
                <a:gd name="connsiteY6" fmla="*/ 322719 h 558314"/>
                <a:gd name="connsiteX7" fmla="*/ 426697 w 602487"/>
                <a:gd name="connsiteY7" fmla="*/ 328905 h 558314"/>
                <a:gd name="connsiteX8" fmla="*/ 414565 w 602487"/>
                <a:gd name="connsiteY8" fmla="*/ 309573 h 558314"/>
                <a:gd name="connsiteX9" fmla="*/ 384363 w 602487"/>
                <a:gd name="connsiteY9" fmla="*/ 328390 h 558314"/>
                <a:gd name="connsiteX10" fmla="*/ 396495 w 602487"/>
                <a:gd name="connsiteY10" fmla="*/ 347722 h 558314"/>
                <a:gd name="connsiteX11" fmla="*/ 374554 w 602487"/>
                <a:gd name="connsiteY11" fmla="*/ 378396 h 558314"/>
                <a:gd name="connsiteX12" fmla="*/ 352354 w 602487"/>
                <a:gd name="connsiteY12" fmla="*/ 373240 h 558314"/>
                <a:gd name="connsiteX13" fmla="*/ 344352 w 602487"/>
                <a:gd name="connsiteY13" fmla="*/ 408038 h 558314"/>
                <a:gd name="connsiteX14" fmla="*/ 366552 w 602487"/>
                <a:gd name="connsiteY14" fmla="*/ 413194 h 558314"/>
                <a:gd name="connsiteX15" fmla="*/ 372747 w 602487"/>
                <a:gd name="connsiteY15" fmla="*/ 450311 h 558314"/>
                <a:gd name="connsiteX16" fmla="*/ 353387 w 602487"/>
                <a:gd name="connsiteY16" fmla="*/ 462426 h 558314"/>
                <a:gd name="connsiteX17" fmla="*/ 372489 w 602487"/>
                <a:gd name="connsiteY17" fmla="*/ 492585 h 558314"/>
                <a:gd name="connsiteX18" fmla="*/ 391591 w 602487"/>
                <a:gd name="connsiteY18" fmla="*/ 480470 h 558314"/>
                <a:gd name="connsiteX19" fmla="*/ 422309 w 602487"/>
                <a:gd name="connsiteY19" fmla="*/ 502379 h 558314"/>
                <a:gd name="connsiteX20" fmla="*/ 417404 w 602487"/>
                <a:gd name="connsiteY20" fmla="*/ 524547 h 558314"/>
                <a:gd name="connsiteX21" fmla="*/ 451994 w 602487"/>
                <a:gd name="connsiteY21" fmla="*/ 532538 h 558314"/>
                <a:gd name="connsiteX22" fmla="*/ 457157 w 602487"/>
                <a:gd name="connsiteY22" fmla="*/ 510370 h 558314"/>
                <a:gd name="connsiteX23" fmla="*/ 494328 w 602487"/>
                <a:gd name="connsiteY23" fmla="*/ 504184 h 558314"/>
                <a:gd name="connsiteX24" fmla="*/ 506461 w 602487"/>
                <a:gd name="connsiteY24" fmla="*/ 523516 h 558314"/>
                <a:gd name="connsiteX25" fmla="*/ 536663 w 602487"/>
                <a:gd name="connsiteY25" fmla="*/ 504699 h 558314"/>
                <a:gd name="connsiteX26" fmla="*/ 524530 w 602487"/>
                <a:gd name="connsiteY26" fmla="*/ 485367 h 558314"/>
                <a:gd name="connsiteX27" fmla="*/ 546472 w 602487"/>
                <a:gd name="connsiteY27" fmla="*/ 454693 h 558314"/>
                <a:gd name="connsiteX28" fmla="*/ 568671 w 602487"/>
                <a:gd name="connsiteY28" fmla="*/ 459849 h 558314"/>
                <a:gd name="connsiteX29" fmla="*/ 576674 w 602487"/>
                <a:gd name="connsiteY29" fmla="*/ 425051 h 558314"/>
                <a:gd name="connsiteX30" fmla="*/ 554474 w 602487"/>
                <a:gd name="connsiteY30" fmla="*/ 419895 h 558314"/>
                <a:gd name="connsiteX31" fmla="*/ 548279 w 602487"/>
                <a:gd name="connsiteY31" fmla="*/ 382778 h 558314"/>
                <a:gd name="connsiteX32" fmla="*/ 567639 w 602487"/>
                <a:gd name="connsiteY32" fmla="*/ 370663 h 558314"/>
                <a:gd name="connsiteX33" fmla="*/ 548795 w 602487"/>
                <a:gd name="connsiteY33" fmla="*/ 340505 h 558314"/>
                <a:gd name="connsiteX34" fmla="*/ 529435 w 602487"/>
                <a:gd name="connsiteY34" fmla="*/ 352619 h 558314"/>
                <a:gd name="connsiteX35" fmla="*/ 498717 w 602487"/>
                <a:gd name="connsiteY35" fmla="*/ 330710 h 558314"/>
                <a:gd name="connsiteX36" fmla="*/ 503879 w 602487"/>
                <a:gd name="connsiteY36" fmla="*/ 308542 h 558314"/>
                <a:gd name="connsiteX37" fmla="*/ 257102 w 602487"/>
                <a:gd name="connsiteY37" fmla="*/ 0 h 558314"/>
                <a:gd name="connsiteX38" fmla="*/ 399077 w 602487"/>
                <a:gd name="connsiteY38" fmla="*/ 141769 h 558314"/>
                <a:gd name="connsiteX39" fmla="*/ 320604 w 602487"/>
                <a:gd name="connsiteY39" fmla="*/ 290241 h 558314"/>
                <a:gd name="connsiteX40" fmla="*/ 373779 w 602487"/>
                <a:gd name="connsiteY40" fmla="*/ 309831 h 558314"/>
                <a:gd name="connsiteX41" fmla="*/ 421534 w 602487"/>
                <a:gd name="connsiteY41" fmla="*/ 280188 h 558314"/>
                <a:gd name="connsiteX42" fmla="*/ 436248 w 602487"/>
                <a:gd name="connsiteY42" fmla="*/ 303644 h 558314"/>
                <a:gd name="connsiteX43" fmla="*/ 446573 w 602487"/>
                <a:gd name="connsiteY43" fmla="*/ 302098 h 558314"/>
                <a:gd name="connsiteX44" fmla="*/ 452769 w 602487"/>
                <a:gd name="connsiteY44" fmla="*/ 274775 h 558314"/>
                <a:gd name="connsiteX45" fmla="*/ 529693 w 602487"/>
                <a:gd name="connsiteY45" fmla="*/ 292561 h 558314"/>
                <a:gd name="connsiteX46" fmla="*/ 523240 w 602487"/>
                <a:gd name="connsiteY46" fmla="*/ 319626 h 558314"/>
                <a:gd name="connsiteX47" fmla="*/ 531758 w 602487"/>
                <a:gd name="connsiteY47" fmla="*/ 325812 h 558314"/>
                <a:gd name="connsiteX48" fmla="*/ 555506 w 602487"/>
                <a:gd name="connsiteY48" fmla="*/ 310862 h 558314"/>
                <a:gd name="connsiteX49" fmla="*/ 597324 w 602487"/>
                <a:gd name="connsiteY49" fmla="*/ 377622 h 558314"/>
                <a:gd name="connsiteX50" fmla="*/ 573576 w 602487"/>
                <a:gd name="connsiteY50" fmla="*/ 392315 h 558314"/>
                <a:gd name="connsiteX51" fmla="*/ 575125 w 602487"/>
                <a:gd name="connsiteY51" fmla="*/ 402625 h 558314"/>
                <a:gd name="connsiteX52" fmla="*/ 602487 w 602487"/>
                <a:gd name="connsiteY52" fmla="*/ 409069 h 558314"/>
                <a:gd name="connsiteX53" fmla="*/ 584676 w 602487"/>
                <a:gd name="connsiteY53" fmla="*/ 485367 h 558314"/>
                <a:gd name="connsiteX54" fmla="*/ 557572 w 602487"/>
                <a:gd name="connsiteY54" fmla="*/ 479181 h 558314"/>
                <a:gd name="connsiteX55" fmla="*/ 551376 w 602487"/>
                <a:gd name="connsiteY55" fmla="*/ 487687 h 558314"/>
                <a:gd name="connsiteX56" fmla="*/ 566348 w 602487"/>
                <a:gd name="connsiteY56" fmla="*/ 511401 h 558314"/>
                <a:gd name="connsiteX57" fmla="*/ 499491 w 602487"/>
                <a:gd name="connsiteY57" fmla="*/ 552901 h 558314"/>
                <a:gd name="connsiteX58" fmla="*/ 484777 w 602487"/>
                <a:gd name="connsiteY58" fmla="*/ 529445 h 558314"/>
                <a:gd name="connsiteX59" fmla="*/ 474452 w 602487"/>
                <a:gd name="connsiteY59" fmla="*/ 530991 h 558314"/>
                <a:gd name="connsiteX60" fmla="*/ 467999 w 602487"/>
                <a:gd name="connsiteY60" fmla="*/ 558314 h 558314"/>
                <a:gd name="connsiteX61" fmla="*/ 393398 w 602487"/>
                <a:gd name="connsiteY61" fmla="*/ 541044 h 558314"/>
                <a:gd name="connsiteX62" fmla="*/ 257102 w 602487"/>
                <a:gd name="connsiteY62" fmla="*/ 549550 h 558314"/>
                <a:gd name="connsiteX63" fmla="*/ 329122 w 602487"/>
                <a:gd name="connsiteY63" fmla="*/ 477634 h 558314"/>
                <a:gd name="connsiteX64" fmla="*/ 268460 w 602487"/>
                <a:gd name="connsiteY64" fmla="*/ 331225 h 558314"/>
                <a:gd name="connsiteX65" fmla="*/ 269235 w 602487"/>
                <a:gd name="connsiteY65" fmla="*/ 331225 h 558314"/>
                <a:gd name="connsiteX66" fmla="*/ 292725 w 602487"/>
                <a:gd name="connsiteY66" fmla="*/ 304418 h 558314"/>
                <a:gd name="connsiteX67" fmla="*/ 257102 w 602487"/>
                <a:gd name="connsiteY67" fmla="*/ 310862 h 558314"/>
                <a:gd name="connsiteX68" fmla="*/ 221480 w 602487"/>
                <a:gd name="connsiteY68" fmla="*/ 304418 h 558314"/>
                <a:gd name="connsiteX69" fmla="*/ 245228 w 602487"/>
                <a:gd name="connsiteY69" fmla="*/ 331225 h 558314"/>
                <a:gd name="connsiteX70" fmla="*/ 245744 w 602487"/>
                <a:gd name="connsiteY70" fmla="*/ 331225 h 558314"/>
                <a:gd name="connsiteX71" fmla="*/ 185083 w 602487"/>
                <a:gd name="connsiteY71" fmla="*/ 477634 h 558314"/>
                <a:gd name="connsiteX72" fmla="*/ 257102 w 602487"/>
                <a:gd name="connsiteY72" fmla="*/ 549550 h 558314"/>
                <a:gd name="connsiteX73" fmla="*/ 0 w 602487"/>
                <a:gd name="connsiteY73" fmla="*/ 486398 h 558314"/>
                <a:gd name="connsiteX74" fmla="*/ 193859 w 602487"/>
                <a:gd name="connsiteY74" fmla="*/ 290241 h 558314"/>
                <a:gd name="connsiteX75" fmla="*/ 115128 w 602487"/>
                <a:gd name="connsiteY75" fmla="*/ 141769 h 558314"/>
                <a:gd name="connsiteX76" fmla="*/ 257102 w 602487"/>
                <a:gd name="connsiteY76" fmla="*/ 0 h 55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2487" h="558314">
                  <a:moveTo>
                    <a:pt x="460509" y="352333"/>
                  </a:moveTo>
                  <a:cubicBezTo>
                    <a:pt x="496013" y="352333"/>
                    <a:pt x="524794" y="381067"/>
                    <a:pt x="524794" y="416513"/>
                  </a:cubicBezTo>
                  <a:cubicBezTo>
                    <a:pt x="524794" y="451959"/>
                    <a:pt x="496013" y="480693"/>
                    <a:pt x="460509" y="480693"/>
                  </a:cubicBezTo>
                  <a:cubicBezTo>
                    <a:pt x="425005" y="480693"/>
                    <a:pt x="396224" y="451959"/>
                    <a:pt x="396224" y="416513"/>
                  </a:cubicBezTo>
                  <a:cubicBezTo>
                    <a:pt x="396224" y="381067"/>
                    <a:pt x="425005" y="352333"/>
                    <a:pt x="460509" y="352333"/>
                  </a:cubicBezTo>
                  <a:close/>
                  <a:moveTo>
                    <a:pt x="469031" y="300551"/>
                  </a:moveTo>
                  <a:lnTo>
                    <a:pt x="463869" y="322719"/>
                  </a:lnTo>
                  <a:cubicBezTo>
                    <a:pt x="451478" y="322203"/>
                    <a:pt x="438829" y="324265"/>
                    <a:pt x="426697" y="328905"/>
                  </a:cubicBezTo>
                  <a:lnTo>
                    <a:pt x="414565" y="309573"/>
                  </a:lnTo>
                  <a:lnTo>
                    <a:pt x="384363" y="328390"/>
                  </a:lnTo>
                  <a:lnTo>
                    <a:pt x="396495" y="347722"/>
                  </a:lnTo>
                  <a:cubicBezTo>
                    <a:pt x="386944" y="356486"/>
                    <a:pt x="379458" y="367054"/>
                    <a:pt x="374554" y="378396"/>
                  </a:cubicBezTo>
                  <a:lnTo>
                    <a:pt x="352354" y="373240"/>
                  </a:lnTo>
                  <a:lnTo>
                    <a:pt x="344352" y="408038"/>
                  </a:lnTo>
                  <a:lnTo>
                    <a:pt x="366552" y="413194"/>
                  </a:lnTo>
                  <a:cubicBezTo>
                    <a:pt x="366035" y="425566"/>
                    <a:pt x="368100" y="438197"/>
                    <a:pt x="372747" y="450311"/>
                  </a:cubicBezTo>
                  <a:lnTo>
                    <a:pt x="353387" y="462426"/>
                  </a:lnTo>
                  <a:lnTo>
                    <a:pt x="372489" y="492585"/>
                  </a:lnTo>
                  <a:lnTo>
                    <a:pt x="391591" y="480470"/>
                  </a:lnTo>
                  <a:cubicBezTo>
                    <a:pt x="400625" y="490007"/>
                    <a:pt x="410951" y="497482"/>
                    <a:pt x="422309" y="502379"/>
                  </a:cubicBezTo>
                  <a:lnTo>
                    <a:pt x="417404" y="524547"/>
                  </a:lnTo>
                  <a:lnTo>
                    <a:pt x="451994" y="532538"/>
                  </a:lnTo>
                  <a:lnTo>
                    <a:pt x="457157" y="510370"/>
                  </a:lnTo>
                  <a:cubicBezTo>
                    <a:pt x="469548" y="510886"/>
                    <a:pt x="482196" y="508824"/>
                    <a:pt x="494328" y="504184"/>
                  </a:cubicBezTo>
                  <a:lnTo>
                    <a:pt x="506461" y="523516"/>
                  </a:lnTo>
                  <a:lnTo>
                    <a:pt x="536663" y="504699"/>
                  </a:lnTo>
                  <a:lnTo>
                    <a:pt x="524530" y="485367"/>
                  </a:lnTo>
                  <a:cubicBezTo>
                    <a:pt x="534081" y="476603"/>
                    <a:pt x="541567" y="466035"/>
                    <a:pt x="546472" y="454693"/>
                  </a:cubicBezTo>
                  <a:lnTo>
                    <a:pt x="568671" y="459849"/>
                  </a:lnTo>
                  <a:lnTo>
                    <a:pt x="576674" y="425051"/>
                  </a:lnTo>
                  <a:lnTo>
                    <a:pt x="554474" y="419895"/>
                  </a:lnTo>
                  <a:cubicBezTo>
                    <a:pt x="554990" y="407523"/>
                    <a:pt x="552925" y="394892"/>
                    <a:pt x="548279" y="382778"/>
                  </a:cubicBezTo>
                  <a:lnTo>
                    <a:pt x="567639" y="370663"/>
                  </a:lnTo>
                  <a:lnTo>
                    <a:pt x="548795" y="340505"/>
                  </a:lnTo>
                  <a:lnTo>
                    <a:pt x="529435" y="352619"/>
                  </a:lnTo>
                  <a:cubicBezTo>
                    <a:pt x="520658" y="343082"/>
                    <a:pt x="510075" y="335607"/>
                    <a:pt x="498717" y="330710"/>
                  </a:cubicBezTo>
                  <a:lnTo>
                    <a:pt x="503879" y="308542"/>
                  </a:lnTo>
                  <a:close/>
                  <a:moveTo>
                    <a:pt x="257102" y="0"/>
                  </a:moveTo>
                  <a:cubicBezTo>
                    <a:pt x="335575" y="0"/>
                    <a:pt x="399077" y="63410"/>
                    <a:pt x="399077" y="141769"/>
                  </a:cubicBezTo>
                  <a:cubicBezTo>
                    <a:pt x="399077" y="197446"/>
                    <a:pt x="367068" y="259052"/>
                    <a:pt x="320604" y="290241"/>
                  </a:cubicBezTo>
                  <a:cubicBezTo>
                    <a:pt x="339189" y="294881"/>
                    <a:pt x="357001" y="301840"/>
                    <a:pt x="373779" y="309831"/>
                  </a:cubicBezTo>
                  <a:lnTo>
                    <a:pt x="421534" y="280188"/>
                  </a:lnTo>
                  <a:lnTo>
                    <a:pt x="436248" y="303644"/>
                  </a:lnTo>
                  <a:cubicBezTo>
                    <a:pt x="439862" y="303129"/>
                    <a:pt x="443218" y="302356"/>
                    <a:pt x="446573" y="302098"/>
                  </a:cubicBezTo>
                  <a:lnTo>
                    <a:pt x="452769" y="274775"/>
                  </a:lnTo>
                  <a:lnTo>
                    <a:pt x="529693" y="292561"/>
                  </a:lnTo>
                  <a:lnTo>
                    <a:pt x="523240" y="319626"/>
                  </a:lnTo>
                  <a:cubicBezTo>
                    <a:pt x="526337" y="321430"/>
                    <a:pt x="529177" y="323492"/>
                    <a:pt x="531758" y="325812"/>
                  </a:cubicBezTo>
                  <a:lnTo>
                    <a:pt x="555506" y="310862"/>
                  </a:lnTo>
                  <a:lnTo>
                    <a:pt x="597324" y="377622"/>
                  </a:lnTo>
                  <a:lnTo>
                    <a:pt x="573576" y="392315"/>
                  </a:lnTo>
                  <a:cubicBezTo>
                    <a:pt x="574350" y="395666"/>
                    <a:pt x="574867" y="399274"/>
                    <a:pt x="575125" y="402625"/>
                  </a:cubicBezTo>
                  <a:lnTo>
                    <a:pt x="602487" y="409069"/>
                  </a:lnTo>
                  <a:lnTo>
                    <a:pt x="584676" y="485367"/>
                  </a:lnTo>
                  <a:lnTo>
                    <a:pt x="557572" y="479181"/>
                  </a:lnTo>
                  <a:cubicBezTo>
                    <a:pt x="555765" y="482016"/>
                    <a:pt x="553700" y="485109"/>
                    <a:pt x="551376" y="487687"/>
                  </a:cubicBezTo>
                  <a:lnTo>
                    <a:pt x="566348" y="511401"/>
                  </a:lnTo>
                  <a:lnTo>
                    <a:pt x="499491" y="552901"/>
                  </a:lnTo>
                  <a:lnTo>
                    <a:pt x="484777" y="529445"/>
                  </a:lnTo>
                  <a:cubicBezTo>
                    <a:pt x="481422" y="530218"/>
                    <a:pt x="477808" y="530733"/>
                    <a:pt x="474452" y="530991"/>
                  </a:cubicBezTo>
                  <a:lnTo>
                    <a:pt x="467999" y="558314"/>
                  </a:lnTo>
                  <a:lnTo>
                    <a:pt x="393398" y="541044"/>
                  </a:lnTo>
                  <a:cubicBezTo>
                    <a:pt x="352354" y="546715"/>
                    <a:pt x="304857" y="549550"/>
                    <a:pt x="257102" y="549550"/>
                  </a:cubicBezTo>
                  <a:lnTo>
                    <a:pt x="329122" y="477634"/>
                  </a:lnTo>
                  <a:lnTo>
                    <a:pt x="268460" y="331225"/>
                  </a:lnTo>
                  <a:lnTo>
                    <a:pt x="269235" y="331225"/>
                  </a:lnTo>
                  <a:lnTo>
                    <a:pt x="292725" y="304418"/>
                  </a:lnTo>
                  <a:cubicBezTo>
                    <a:pt x="281367" y="308542"/>
                    <a:pt x="269493" y="310862"/>
                    <a:pt x="257102" y="310862"/>
                  </a:cubicBezTo>
                  <a:cubicBezTo>
                    <a:pt x="244970" y="310862"/>
                    <a:pt x="232838" y="308542"/>
                    <a:pt x="221480" y="304418"/>
                  </a:cubicBezTo>
                  <a:lnTo>
                    <a:pt x="245228" y="331225"/>
                  </a:lnTo>
                  <a:lnTo>
                    <a:pt x="245744" y="331225"/>
                  </a:lnTo>
                  <a:lnTo>
                    <a:pt x="185083" y="477634"/>
                  </a:lnTo>
                  <a:lnTo>
                    <a:pt x="257102" y="549550"/>
                  </a:lnTo>
                  <a:cubicBezTo>
                    <a:pt x="128551" y="549550"/>
                    <a:pt x="0" y="528671"/>
                    <a:pt x="0" y="486398"/>
                  </a:cubicBezTo>
                  <a:cubicBezTo>
                    <a:pt x="0" y="414740"/>
                    <a:pt x="82345" y="318337"/>
                    <a:pt x="193859" y="290241"/>
                  </a:cubicBezTo>
                  <a:cubicBezTo>
                    <a:pt x="147137" y="259052"/>
                    <a:pt x="115128" y="197446"/>
                    <a:pt x="115128" y="141769"/>
                  </a:cubicBezTo>
                  <a:cubicBezTo>
                    <a:pt x="115128" y="63410"/>
                    <a:pt x="178629" y="0"/>
                    <a:pt x="257102" y="0"/>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5" name="group_273925"/>
            <p:cNvSpPr>
              <a:spLocks noChangeAspect="1"/>
            </p:cNvSpPr>
            <p:nvPr/>
          </p:nvSpPr>
          <p:spPr bwMode="auto">
            <a:xfrm>
              <a:off x="8175558" y="4077070"/>
              <a:ext cx="391907" cy="278659"/>
            </a:xfrm>
            <a:custGeom>
              <a:avLst/>
              <a:gdLst>
                <a:gd name="connsiteX0" fmla="*/ 433716 w 575564"/>
                <a:gd name="connsiteY0" fmla="*/ 176978 h 606722"/>
                <a:gd name="connsiteX1" fmla="*/ 496291 w 575564"/>
                <a:gd name="connsiteY1" fmla="*/ 176978 h 606722"/>
                <a:gd name="connsiteX2" fmla="*/ 559045 w 575564"/>
                <a:gd name="connsiteY2" fmla="*/ 232339 h 606722"/>
                <a:gd name="connsiteX3" fmla="*/ 575245 w 575564"/>
                <a:gd name="connsiteY3" fmla="*/ 361900 h 606722"/>
                <a:gd name="connsiteX4" fmla="*/ 566077 w 575564"/>
                <a:gd name="connsiteY4" fmla="*/ 391669 h 606722"/>
                <a:gd name="connsiteX5" fmla="*/ 540085 w 575564"/>
                <a:gd name="connsiteY5" fmla="*/ 404376 h 606722"/>
                <a:gd name="connsiteX6" fmla="*/ 528247 w 575564"/>
                <a:gd name="connsiteY6" fmla="*/ 569659 h 606722"/>
                <a:gd name="connsiteX7" fmla="*/ 515607 w 575564"/>
                <a:gd name="connsiteY7" fmla="*/ 581389 h 606722"/>
                <a:gd name="connsiteX8" fmla="*/ 414400 w 575564"/>
                <a:gd name="connsiteY8" fmla="*/ 581389 h 606722"/>
                <a:gd name="connsiteX9" fmla="*/ 401761 w 575564"/>
                <a:gd name="connsiteY9" fmla="*/ 569659 h 606722"/>
                <a:gd name="connsiteX10" fmla="*/ 391791 w 575564"/>
                <a:gd name="connsiteY10" fmla="*/ 430590 h 606722"/>
                <a:gd name="connsiteX11" fmla="*/ 397043 w 575564"/>
                <a:gd name="connsiteY11" fmla="*/ 419483 h 606722"/>
                <a:gd name="connsiteX12" fmla="*/ 407724 w 575564"/>
                <a:gd name="connsiteY12" fmla="*/ 410152 h 606722"/>
                <a:gd name="connsiteX13" fmla="*/ 424459 w 575564"/>
                <a:gd name="connsiteY13" fmla="*/ 357013 h 606722"/>
                <a:gd name="connsiteX14" fmla="*/ 407635 w 575564"/>
                <a:gd name="connsiteY14" fmla="*/ 210213 h 606722"/>
                <a:gd name="connsiteX15" fmla="*/ 404609 w 575564"/>
                <a:gd name="connsiteY15" fmla="*/ 195906 h 606722"/>
                <a:gd name="connsiteX16" fmla="*/ 412620 w 575564"/>
                <a:gd name="connsiteY16" fmla="*/ 180710 h 606722"/>
                <a:gd name="connsiteX17" fmla="*/ 433716 w 575564"/>
                <a:gd name="connsiteY17" fmla="*/ 176978 h 606722"/>
                <a:gd name="connsiteX18" fmla="*/ 79313 w 575564"/>
                <a:gd name="connsiteY18" fmla="*/ 176978 h 606722"/>
                <a:gd name="connsiteX19" fmla="*/ 141789 w 575564"/>
                <a:gd name="connsiteY19" fmla="*/ 176978 h 606722"/>
                <a:gd name="connsiteX20" fmla="*/ 157808 w 575564"/>
                <a:gd name="connsiteY20" fmla="*/ 179200 h 606722"/>
                <a:gd name="connsiteX21" fmla="*/ 165551 w 575564"/>
                <a:gd name="connsiteY21" fmla="*/ 185155 h 606722"/>
                <a:gd name="connsiteX22" fmla="*/ 166797 w 575564"/>
                <a:gd name="connsiteY22" fmla="*/ 194842 h 606722"/>
                <a:gd name="connsiteX23" fmla="*/ 163593 w 575564"/>
                <a:gd name="connsiteY23" fmla="*/ 210217 h 606722"/>
                <a:gd name="connsiteX24" fmla="*/ 146772 w 575564"/>
                <a:gd name="connsiteY24" fmla="*/ 357036 h 606722"/>
                <a:gd name="connsiteX25" fmla="*/ 163504 w 575564"/>
                <a:gd name="connsiteY25" fmla="*/ 410182 h 606722"/>
                <a:gd name="connsiteX26" fmla="*/ 177655 w 575564"/>
                <a:gd name="connsiteY26" fmla="*/ 421914 h 606722"/>
                <a:gd name="connsiteX27" fmla="*/ 183617 w 575564"/>
                <a:gd name="connsiteY27" fmla="*/ 433556 h 606722"/>
                <a:gd name="connsiteX28" fmla="*/ 173828 w 575564"/>
                <a:gd name="connsiteY28" fmla="*/ 569799 h 606722"/>
                <a:gd name="connsiteX29" fmla="*/ 161190 w 575564"/>
                <a:gd name="connsiteY29" fmla="*/ 581530 h 606722"/>
                <a:gd name="connsiteX30" fmla="*/ 59912 w 575564"/>
                <a:gd name="connsiteY30" fmla="*/ 581530 h 606722"/>
                <a:gd name="connsiteX31" fmla="*/ 47275 w 575564"/>
                <a:gd name="connsiteY31" fmla="*/ 569799 h 606722"/>
                <a:gd name="connsiteX32" fmla="*/ 35527 w 575564"/>
                <a:gd name="connsiteY32" fmla="*/ 404494 h 606722"/>
                <a:gd name="connsiteX33" fmla="*/ 9540 w 575564"/>
                <a:gd name="connsiteY33" fmla="*/ 391697 h 606722"/>
                <a:gd name="connsiteX34" fmla="*/ 285 w 575564"/>
                <a:gd name="connsiteY34" fmla="*/ 361924 h 606722"/>
                <a:gd name="connsiteX35" fmla="*/ 16571 w 575564"/>
                <a:gd name="connsiteY35" fmla="*/ 232346 h 606722"/>
                <a:gd name="connsiteX36" fmla="*/ 79313 w 575564"/>
                <a:gd name="connsiteY36" fmla="*/ 176978 h 606722"/>
                <a:gd name="connsiteX37" fmla="*/ 253327 w 575564"/>
                <a:gd name="connsiteY37" fmla="*/ 151716 h 606722"/>
                <a:gd name="connsiteX38" fmla="*/ 317935 w 575564"/>
                <a:gd name="connsiteY38" fmla="*/ 151716 h 606722"/>
                <a:gd name="connsiteX39" fmla="*/ 382454 w 575564"/>
                <a:gd name="connsiteY39" fmla="*/ 213035 h 606722"/>
                <a:gd name="connsiteX40" fmla="*/ 399273 w 575564"/>
                <a:gd name="connsiteY40" fmla="*/ 359935 h 606722"/>
                <a:gd name="connsiteX41" fmla="*/ 388861 w 575564"/>
                <a:gd name="connsiteY41" fmla="*/ 393349 h 606722"/>
                <a:gd name="connsiteX42" fmla="*/ 362876 w 575564"/>
                <a:gd name="connsiteY42" fmla="*/ 406146 h 606722"/>
                <a:gd name="connsiteX43" fmla="*/ 348904 w 575564"/>
                <a:gd name="connsiteY43" fmla="*/ 594992 h 606722"/>
                <a:gd name="connsiteX44" fmla="*/ 336267 w 575564"/>
                <a:gd name="connsiteY44" fmla="*/ 606722 h 606722"/>
                <a:gd name="connsiteX45" fmla="*/ 234995 w 575564"/>
                <a:gd name="connsiteY45" fmla="*/ 606722 h 606722"/>
                <a:gd name="connsiteX46" fmla="*/ 222358 w 575564"/>
                <a:gd name="connsiteY46" fmla="*/ 594992 h 606722"/>
                <a:gd name="connsiteX47" fmla="*/ 208387 w 575564"/>
                <a:gd name="connsiteY47" fmla="*/ 406146 h 606722"/>
                <a:gd name="connsiteX48" fmla="*/ 182401 w 575564"/>
                <a:gd name="connsiteY48" fmla="*/ 393349 h 606722"/>
                <a:gd name="connsiteX49" fmla="*/ 171989 w 575564"/>
                <a:gd name="connsiteY49" fmla="*/ 359846 h 606722"/>
                <a:gd name="connsiteX50" fmla="*/ 188809 w 575564"/>
                <a:gd name="connsiteY50" fmla="*/ 213035 h 606722"/>
                <a:gd name="connsiteX51" fmla="*/ 253327 w 575564"/>
                <a:gd name="connsiteY51" fmla="*/ 151716 h 606722"/>
                <a:gd name="connsiteX52" fmla="*/ 465000 w 575564"/>
                <a:gd name="connsiteY52" fmla="*/ 25262 h 606722"/>
                <a:gd name="connsiteX53" fmla="*/ 528333 w 575564"/>
                <a:gd name="connsiteY53" fmla="*/ 88489 h 606722"/>
                <a:gd name="connsiteX54" fmla="*/ 465000 w 575564"/>
                <a:gd name="connsiteY54" fmla="*/ 151716 h 606722"/>
                <a:gd name="connsiteX55" fmla="*/ 401667 w 575564"/>
                <a:gd name="connsiteY55" fmla="*/ 88489 h 606722"/>
                <a:gd name="connsiteX56" fmla="*/ 465000 w 575564"/>
                <a:gd name="connsiteY56" fmla="*/ 25262 h 606722"/>
                <a:gd name="connsiteX57" fmla="*/ 110549 w 575564"/>
                <a:gd name="connsiteY57" fmla="*/ 25262 h 606722"/>
                <a:gd name="connsiteX58" fmla="*/ 173811 w 575564"/>
                <a:gd name="connsiteY58" fmla="*/ 88489 h 606722"/>
                <a:gd name="connsiteX59" fmla="*/ 110549 w 575564"/>
                <a:gd name="connsiteY59" fmla="*/ 151716 h 606722"/>
                <a:gd name="connsiteX60" fmla="*/ 47287 w 575564"/>
                <a:gd name="connsiteY60" fmla="*/ 88489 h 606722"/>
                <a:gd name="connsiteX61" fmla="*/ 110549 w 575564"/>
                <a:gd name="connsiteY61" fmla="*/ 25262 h 606722"/>
                <a:gd name="connsiteX62" fmla="*/ 285622 w 575564"/>
                <a:gd name="connsiteY62" fmla="*/ 0 h 606722"/>
                <a:gd name="connsiteX63" fmla="*/ 348884 w 575564"/>
                <a:gd name="connsiteY63" fmla="*/ 63192 h 606722"/>
                <a:gd name="connsiteX64" fmla="*/ 285622 w 575564"/>
                <a:gd name="connsiteY64" fmla="*/ 126384 h 606722"/>
                <a:gd name="connsiteX65" fmla="*/ 222360 w 575564"/>
                <a:gd name="connsiteY65" fmla="*/ 63192 h 606722"/>
                <a:gd name="connsiteX66" fmla="*/ 285622 w 575564"/>
                <a:gd name="connsiteY6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75564" h="606722">
                  <a:moveTo>
                    <a:pt x="433716" y="176978"/>
                  </a:moveTo>
                  <a:lnTo>
                    <a:pt x="496291" y="176978"/>
                  </a:lnTo>
                  <a:cubicBezTo>
                    <a:pt x="528069" y="176978"/>
                    <a:pt x="555128" y="200793"/>
                    <a:pt x="559045" y="232339"/>
                  </a:cubicBezTo>
                  <a:lnTo>
                    <a:pt x="575245" y="361900"/>
                  </a:lnTo>
                  <a:cubicBezTo>
                    <a:pt x="576669" y="372652"/>
                    <a:pt x="573287" y="383494"/>
                    <a:pt x="566077" y="391669"/>
                  </a:cubicBezTo>
                  <a:cubicBezTo>
                    <a:pt x="559401" y="399222"/>
                    <a:pt x="550055" y="403754"/>
                    <a:pt x="540085" y="404376"/>
                  </a:cubicBezTo>
                  <a:lnTo>
                    <a:pt x="528247" y="569659"/>
                  </a:lnTo>
                  <a:cubicBezTo>
                    <a:pt x="527802" y="576235"/>
                    <a:pt x="522283" y="581389"/>
                    <a:pt x="515607" y="581389"/>
                  </a:cubicBezTo>
                  <a:lnTo>
                    <a:pt x="414400" y="581389"/>
                  </a:lnTo>
                  <a:cubicBezTo>
                    <a:pt x="407724" y="581389"/>
                    <a:pt x="402206" y="576235"/>
                    <a:pt x="401761" y="569659"/>
                  </a:cubicBezTo>
                  <a:lnTo>
                    <a:pt x="391791" y="430590"/>
                  </a:lnTo>
                  <a:cubicBezTo>
                    <a:pt x="391435" y="426236"/>
                    <a:pt x="393483" y="421971"/>
                    <a:pt x="397043" y="419483"/>
                  </a:cubicBezTo>
                  <a:cubicBezTo>
                    <a:pt x="401494" y="416195"/>
                    <a:pt x="404965" y="413262"/>
                    <a:pt x="407724" y="410152"/>
                  </a:cubicBezTo>
                  <a:cubicBezTo>
                    <a:pt x="420542" y="395845"/>
                    <a:pt x="426595" y="376473"/>
                    <a:pt x="424459" y="357013"/>
                  </a:cubicBezTo>
                  <a:lnTo>
                    <a:pt x="407635" y="210213"/>
                  </a:lnTo>
                  <a:cubicBezTo>
                    <a:pt x="407012" y="205325"/>
                    <a:pt x="405855" y="200527"/>
                    <a:pt x="404609" y="195906"/>
                  </a:cubicBezTo>
                  <a:cubicBezTo>
                    <a:pt x="402918" y="189508"/>
                    <a:pt x="406389" y="182932"/>
                    <a:pt x="412620" y="180710"/>
                  </a:cubicBezTo>
                  <a:cubicBezTo>
                    <a:pt x="419652" y="178222"/>
                    <a:pt x="426684" y="176978"/>
                    <a:pt x="433716" y="176978"/>
                  </a:cubicBezTo>
                  <a:close/>
                  <a:moveTo>
                    <a:pt x="79313" y="176978"/>
                  </a:moveTo>
                  <a:lnTo>
                    <a:pt x="141789" y="176978"/>
                  </a:lnTo>
                  <a:cubicBezTo>
                    <a:pt x="146861" y="176978"/>
                    <a:pt x="151934" y="177689"/>
                    <a:pt x="157808" y="179200"/>
                  </a:cubicBezTo>
                  <a:cubicBezTo>
                    <a:pt x="161101" y="180089"/>
                    <a:pt x="163860" y="182222"/>
                    <a:pt x="165551" y="185155"/>
                  </a:cubicBezTo>
                  <a:cubicBezTo>
                    <a:pt x="167241" y="188087"/>
                    <a:pt x="167686" y="191642"/>
                    <a:pt x="166797" y="194842"/>
                  </a:cubicBezTo>
                  <a:cubicBezTo>
                    <a:pt x="165373" y="199819"/>
                    <a:pt x="164216" y="204973"/>
                    <a:pt x="163593" y="210217"/>
                  </a:cubicBezTo>
                  <a:lnTo>
                    <a:pt x="146772" y="357036"/>
                  </a:lnTo>
                  <a:cubicBezTo>
                    <a:pt x="144636" y="376499"/>
                    <a:pt x="150688" y="395874"/>
                    <a:pt x="163504" y="410182"/>
                  </a:cubicBezTo>
                  <a:cubicBezTo>
                    <a:pt x="167419" y="414626"/>
                    <a:pt x="172226" y="418536"/>
                    <a:pt x="177655" y="421914"/>
                  </a:cubicBezTo>
                  <a:cubicBezTo>
                    <a:pt x="181659" y="424402"/>
                    <a:pt x="183973" y="428846"/>
                    <a:pt x="183617" y="433556"/>
                  </a:cubicBezTo>
                  <a:lnTo>
                    <a:pt x="173828" y="569799"/>
                  </a:lnTo>
                  <a:cubicBezTo>
                    <a:pt x="173383" y="576376"/>
                    <a:pt x="167864" y="581530"/>
                    <a:pt x="161190" y="581530"/>
                  </a:cubicBezTo>
                  <a:lnTo>
                    <a:pt x="59912" y="581530"/>
                  </a:lnTo>
                  <a:cubicBezTo>
                    <a:pt x="53326" y="581530"/>
                    <a:pt x="47809" y="576376"/>
                    <a:pt x="47275" y="569799"/>
                  </a:cubicBezTo>
                  <a:lnTo>
                    <a:pt x="35527" y="404494"/>
                  </a:lnTo>
                  <a:cubicBezTo>
                    <a:pt x="25560" y="403783"/>
                    <a:pt x="16215" y="399251"/>
                    <a:pt x="9540" y="391697"/>
                  </a:cubicBezTo>
                  <a:cubicBezTo>
                    <a:pt x="2332" y="383520"/>
                    <a:pt x="-1050" y="372678"/>
                    <a:pt x="285" y="361924"/>
                  </a:cubicBezTo>
                  <a:lnTo>
                    <a:pt x="16571" y="232346"/>
                  </a:lnTo>
                  <a:cubicBezTo>
                    <a:pt x="20487" y="200796"/>
                    <a:pt x="47453" y="176978"/>
                    <a:pt x="79313" y="176978"/>
                  </a:cubicBezTo>
                  <a:close/>
                  <a:moveTo>
                    <a:pt x="253327" y="151716"/>
                  </a:moveTo>
                  <a:lnTo>
                    <a:pt x="317935" y="151716"/>
                  </a:lnTo>
                  <a:cubicBezTo>
                    <a:pt x="350773" y="151716"/>
                    <a:pt x="378449" y="178110"/>
                    <a:pt x="382454" y="213035"/>
                  </a:cubicBezTo>
                  <a:lnTo>
                    <a:pt x="399273" y="359935"/>
                  </a:lnTo>
                  <a:cubicBezTo>
                    <a:pt x="400608" y="372199"/>
                    <a:pt x="396871" y="384374"/>
                    <a:pt x="388861" y="393349"/>
                  </a:cubicBezTo>
                  <a:cubicBezTo>
                    <a:pt x="382009" y="401081"/>
                    <a:pt x="372843" y="405524"/>
                    <a:pt x="362876" y="406146"/>
                  </a:cubicBezTo>
                  <a:lnTo>
                    <a:pt x="348904" y="594992"/>
                  </a:lnTo>
                  <a:cubicBezTo>
                    <a:pt x="348370" y="601568"/>
                    <a:pt x="342942" y="606722"/>
                    <a:pt x="336267" y="606722"/>
                  </a:cubicBezTo>
                  <a:lnTo>
                    <a:pt x="234995" y="606722"/>
                  </a:lnTo>
                  <a:cubicBezTo>
                    <a:pt x="228410" y="606722"/>
                    <a:pt x="222892" y="601568"/>
                    <a:pt x="222358" y="594992"/>
                  </a:cubicBezTo>
                  <a:lnTo>
                    <a:pt x="208387" y="406146"/>
                  </a:lnTo>
                  <a:cubicBezTo>
                    <a:pt x="198509" y="405524"/>
                    <a:pt x="189342" y="401081"/>
                    <a:pt x="182401" y="393349"/>
                  </a:cubicBezTo>
                  <a:cubicBezTo>
                    <a:pt x="174392" y="384374"/>
                    <a:pt x="170565" y="372199"/>
                    <a:pt x="171989" y="359846"/>
                  </a:cubicBezTo>
                  <a:lnTo>
                    <a:pt x="188809" y="213035"/>
                  </a:lnTo>
                  <a:cubicBezTo>
                    <a:pt x="192813" y="178110"/>
                    <a:pt x="220578" y="151716"/>
                    <a:pt x="253327" y="151716"/>
                  </a:cubicBezTo>
                  <a:close/>
                  <a:moveTo>
                    <a:pt x="465000" y="25262"/>
                  </a:moveTo>
                  <a:cubicBezTo>
                    <a:pt x="499978" y="25262"/>
                    <a:pt x="528333" y="53570"/>
                    <a:pt x="528333" y="88489"/>
                  </a:cubicBezTo>
                  <a:cubicBezTo>
                    <a:pt x="528333" y="123408"/>
                    <a:pt x="499978" y="151716"/>
                    <a:pt x="465000" y="151716"/>
                  </a:cubicBezTo>
                  <a:cubicBezTo>
                    <a:pt x="430022" y="151716"/>
                    <a:pt x="401667" y="123408"/>
                    <a:pt x="401667" y="88489"/>
                  </a:cubicBezTo>
                  <a:cubicBezTo>
                    <a:pt x="401667" y="53570"/>
                    <a:pt x="430022" y="25262"/>
                    <a:pt x="465000" y="25262"/>
                  </a:cubicBezTo>
                  <a:close/>
                  <a:moveTo>
                    <a:pt x="110549" y="25262"/>
                  </a:moveTo>
                  <a:cubicBezTo>
                    <a:pt x="145488" y="25262"/>
                    <a:pt x="173811" y="53570"/>
                    <a:pt x="173811" y="88489"/>
                  </a:cubicBezTo>
                  <a:cubicBezTo>
                    <a:pt x="173811" y="123408"/>
                    <a:pt x="145488" y="151716"/>
                    <a:pt x="110549" y="151716"/>
                  </a:cubicBezTo>
                  <a:cubicBezTo>
                    <a:pt x="75610" y="151716"/>
                    <a:pt x="47287" y="123408"/>
                    <a:pt x="47287" y="88489"/>
                  </a:cubicBezTo>
                  <a:cubicBezTo>
                    <a:pt x="47287" y="53570"/>
                    <a:pt x="75610" y="25262"/>
                    <a:pt x="110549" y="25262"/>
                  </a:cubicBezTo>
                  <a:close/>
                  <a:moveTo>
                    <a:pt x="285622" y="0"/>
                  </a:moveTo>
                  <a:cubicBezTo>
                    <a:pt x="320561" y="0"/>
                    <a:pt x="348884" y="28292"/>
                    <a:pt x="348884" y="63192"/>
                  </a:cubicBezTo>
                  <a:cubicBezTo>
                    <a:pt x="348884" y="98092"/>
                    <a:pt x="320561" y="126384"/>
                    <a:pt x="285622" y="126384"/>
                  </a:cubicBezTo>
                  <a:cubicBezTo>
                    <a:pt x="250683" y="126384"/>
                    <a:pt x="222360" y="98092"/>
                    <a:pt x="222360" y="63192"/>
                  </a:cubicBezTo>
                  <a:cubicBezTo>
                    <a:pt x="222360" y="28292"/>
                    <a:pt x="250683" y="0"/>
                    <a:pt x="285622" y="0"/>
                  </a:cubicBezTo>
                  <a:close/>
                </a:path>
              </a:pathLst>
            </a:custGeom>
            <a:solidFill>
              <a:schemeClr val="accent1"/>
            </a:solidFill>
            <a:ln>
              <a:noFill/>
            </a:ln>
          </p:spPr>
        </p:sp>
        <p:sp>
          <p:nvSpPr>
            <p:cNvPr id="86" name="TextBox 13"/>
            <p:cNvSpPr txBox="1"/>
            <p:nvPr/>
          </p:nvSpPr>
          <p:spPr>
            <a:xfrm>
              <a:off x="8100392" y="2283596"/>
              <a:ext cx="464807" cy="160744"/>
            </a:xfrm>
            <a:prstGeom prst="rect">
              <a:avLst/>
            </a:prstGeom>
            <a:solidFill>
              <a:schemeClr val="accent1"/>
            </a:solidFill>
          </p:spPr>
          <p:txBody>
            <a:bodyPr wrap="square" lIns="0" tIns="0" rIns="0" bIns="0">
              <a:spAutoFit/>
            </a:bodyPr>
            <a:lstStyle/>
            <a:p>
              <a:pPr marL="0" marR="0" lvl="0" indent="0" algn="ctr" defTabSz="912495" rtl="0" eaLnBrk="1" fontAlgn="auto" latinLnBrk="0" hangingPunct="1">
                <a:lnSpc>
                  <a:spcPct val="100000"/>
                </a:lnSpc>
                <a:spcBef>
                  <a:spcPct val="20000"/>
                </a:spcBef>
                <a:spcAft>
                  <a:spcPts val="0"/>
                </a:spcAft>
                <a:buClrTx/>
                <a:buSzTx/>
                <a:buFontTx/>
                <a:buNone/>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决策者</a:t>
              </a:r>
              <a:endParaRPr kumimoji="0" lang="en-US" altLang="zh-CN"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7" name="TextBox 13"/>
            <p:cNvSpPr txBox="1"/>
            <p:nvPr/>
          </p:nvSpPr>
          <p:spPr>
            <a:xfrm>
              <a:off x="8139641" y="4418697"/>
              <a:ext cx="464807" cy="160744"/>
            </a:xfrm>
            <a:prstGeom prst="rect">
              <a:avLst/>
            </a:prstGeom>
            <a:solidFill>
              <a:schemeClr val="accent1"/>
            </a:solidFill>
          </p:spPr>
          <p:txBody>
            <a:bodyPr wrap="square" lIns="0" tIns="0" rIns="0" bIns="0">
              <a:spAutoFit/>
            </a:bodyPr>
            <a:lstStyle/>
            <a:p>
              <a:pPr marL="0" marR="0" lvl="0" indent="0" algn="ctr" defTabSz="912495" rtl="0" eaLnBrk="1" fontAlgn="auto" latinLnBrk="0" hangingPunct="1">
                <a:lnSpc>
                  <a:spcPct val="100000"/>
                </a:lnSpc>
                <a:spcBef>
                  <a:spcPct val="20000"/>
                </a:spcBef>
                <a:spcAft>
                  <a:spcPts val="0"/>
                </a:spcAft>
                <a:buClrTx/>
                <a:buSzTx/>
                <a:buFontTx/>
                <a:buNone/>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基层</a:t>
              </a:r>
              <a:endParaRPr kumimoji="0" lang="en-US" altLang="zh-CN"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8" name="call-center-operator_49128"/>
            <p:cNvSpPr>
              <a:spLocks noChangeAspect="1"/>
            </p:cNvSpPr>
            <p:nvPr/>
          </p:nvSpPr>
          <p:spPr bwMode="auto">
            <a:xfrm>
              <a:off x="8192558" y="2992751"/>
              <a:ext cx="302681" cy="333293"/>
            </a:xfrm>
            <a:custGeom>
              <a:avLst/>
              <a:gdLst>
                <a:gd name="T0" fmla="*/ 409 w 409"/>
                <a:gd name="T1" fmla="*/ 391 h 451"/>
                <a:gd name="T2" fmla="*/ 409 w 409"/>
                <a:gd name="T3" fmla="*/ 451 h 451"/>
                <a:gd name="T4" fmla="*/ 0 w 409"/>
                <a:gd name="T5" fmla="*/ 451 h 451"/>
                <a:gd name="T6" fmla="*/ 0 w 409"/>
                <a:gd name="T7" fmla="*/ 391 h 451"/>
                <a:gd name="T8" fmla="*/ 54 w 409"/>
                <a:gd name="T9" fmla="*/ 314 h 451"/>
                <a:gd name="T10" fmla="*/ 121 w 409"/>
                <a:gd name="T11" fmla="*/ 282 h 451"/>
                <a:gd name="T12" fmla="*/ 167 w 409"/>
                <a:gd name="T13" fmla="*/ 378 h 451"/>
                <a:gd name="T14" fmla="*/ 190 w 409"/>
                <a:gd name="T15" fmla="*/ 314 h 451"/>
                <a:gd name="T16" fmla="*/ 205 w 409"/>
                <a:gd name="T17" fmla="*/ 316 h 451"/>
                <a:gd name="T18" fmla="*/ 219 w 409"/>
                <a:gd name="T19" fmla="*/ 314 h 451"/>
                <a:gd name="T20" fmla="*/ 241 w 409"/>
                <a:gd name="T21" fmla="*/ 375 h 451"/>
                <a:gd name="T22" fmla="*/ 286 w 409"/>
                <a:gd name="T23" fmla="*/ 281 h 451"/>
                <a:gd name="T24" fmla="*/ 355 w 409"/>
                <a:gd name="T25" fmla="*/ 314 h 451"/>
                <a:gd name="T26" fmla="*/ 409 w 409"/>
                <a:gd name="T27" fmla="*/ 391 h 451"/>
                <a:gd name="T28" fmla="*/ 60 w 409"/>
                <a:gd name="T29" fmla="*/ 181 h 451"/>
                <a:gd name="T30" fmla="*/ 60 w 409"/>
                <a:gd name="T31" fmla="*/ 137 h 451"/>
                <a:gd name="T32" fmla="*/ 70 w 409"/>
                <a:gd name="T33" fmla="*/ 120 h 451"/>
                <a:gd name="T34" fmla="*/ 205 w 409"/>
                <a:gd name="T35" fmla="*/ 0 h 451"/>
                <a:gd name="T36" fmla="*/ 339 w 409"/>
                <a:gd name="T37" fmla="*/ 120 h 451"/>
                <a:gd name="T38" fmla="*/ 349 w 409"/>
                <a:gd name="T39" fmla="*/ 137 h 451"/>
                <a:gd name="T40" fmla="*/ 349 w 409"/>
                <a:gd name="T41" fmla="*/ 181 h 451"/>
                <a:gd name="T42" fmla="*/ 328 w 409"/>
                <a:gd name="T43" fmla="*/ 202 h 451"/>
                <a:gd name="T44" fmla="*/ 307 w 409"/>
                <a:gd name="T45" fmla="*/ 181 h 451"/>
                <a:gd name="T46" fmla="*/ 307 w 409"/>
                <a:gd name="T47" fmla="*/ 172 h 451"/>
                <a:gd name="T48" fmla="*/ 205 w 409"/>
                <a:gd name="T49" fmla="*/ 281 h 451"/>
                <a:gd name="T50" fmla="*/ 102 w 409"/>
                <a:gd name="T51" fmla="*/ 172 h 451"/>
                <a:gd name="T52" fmla="*/ 102 w 409"/>
                <a:gd name="T53" fmla="*/ 181 h 451"/>
                <a:gd name="T54" fmla="*/ 87 w 409"/>
                <a:gd name="T55" fmla="*/ 201 h 451"/>
                <a:gd name="T56" fmla="*/ 140 w 409"/>
                <a:gd name="T57" fmla="*/ 269 h 451"/>
                <a:gd name="T58" fmla="*/ 156 w 409"/>
                <a:gd name="T59" fmla="*/ 271 h 451"/>
                <a:gd name="T60" fmla="*/ 166 w 409"/>
                <a:gd name="T61" fmla="*/ 292 h 451"/>
                <a:gd name="T62" fmla="*/ 143 w 409"/>
                <a:gd name="T63" fmla="*/ 295 h 451"/>
                <a:gd name="T64" fmla="*/ 132 w 409"/>
                <a:gd name="T65" fmla="*/ 280 h 451"/>
                <a:gd name="T66" fmla="*/ 73 w 409"/>
                <a:gd name="T67" fmla="*/ 200 h 451"/>
                <a:gd name="T68" fmla="*/ 60 w 409"/>
                <a:gd name="T69" fmla="*/ 181 h 451"/>
                <a:gd name="T70" fmla="*/ 84 w 409"/>
                <a:gd name="T71" fmla="*/ 115 h 451"/>
                <a:gd name="T72" fmla="*/ 86 w 409"/>
                <a:gd name="T73" fmla="*/ 115 h 451"/>
                <a:gd name="T74" fmla="*/ 89 w 409"/>
                <a:gd name="T75" fmla="*/ 118 h 451"/>
                <a:gd name="T76" fmla="*/ 100 w 409"/>
                <a:gd name="T77" fmla="*/ 128 h 451"/>
                <a:gd name="T78" fmla="*/ 205 w 409"/>
                <a:gd name="T79" fmla="*/ 40 h 451"/>
                <a:gd name="T80" fmla="*/ 309 w 409"/>
                <a:gd name="T81" fmla="*/ 128 h 451"/>
                <a:gd name="T82" fmla="*/ 325 w 409"/>
                <a:gd name="T83" fmla="*/ 117 h 451"/>
                <a:gd name="T84" fmla="*/ 205 w 409"/>
                <a:gd name="T85" fmla="*/ 13 h 451"/>
                <a:gd name="T86" fmla="*/ 84 w 409"/>
                <a:gd name="T87" fmla="*/ 11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 h="451">
                  <a:moveTo>
                    <a:pt x="409" y="391"/>
                  </a:moveTo>
                  <a:lnTo>
                    <a:pt x="409" y="451"/>
                  </a:lnTo>
                  <a:lnTo>
                    <a:pt x="0" y="451"/>
                  </a:lnTo>
                  <a:lnTo>
                    <a:pt x="0" y="391"/>
                  </a:lnTo>
                  <a:cubicBezTo>
                    <a:pt x="0" y="363"/>
                    <a:pt x="25" y="328"/>
                    <a:pt x="54" y="314"/>
                  </a:cubicBezTo>
                  <a:lnTo>
                    <a:pt x="121" y="282"/>
                  </a:lnTo>
                  <a:lnTo>
                    <a:pt x="167" y="378"/>
                  </a:lnTo>
                  <a:lnTo>
                    <a:pt x="190" y="314"/>
                  </a:lnTo>
                  <a:cubicBezTo>
                    <a:pt x="195" y="315"/>
                    <a:pt x="200" y="316"/>
                    <a:pt x="205" y="316"/>
                  </a:cubicBezTo>
                  <a:cubicBezTo>
                    <a:pt x="209" y="316"/>
                    <a:pt x="214" y="315"/>
                    <a:pt x="219" y="314"/>
                  </a:cubicBezTo>
                  <a:lnTo>
                    <a:pt x="241" y="375"/>
                  </a:lnTo>
                  <a:lnTo>
                    <a:pt x="286" y="281"/>
                  </a:lnTo>
                  <a:lnTo>
                    <a:pt x="355" y="314"/>
                  </a:lnTo>
                  <a:cubicBezTo>
                    <a:pt x="385" y="328"/>
                    <a:pt x="409" y="363"/>
                    <a:pt x="409" y="391"/>
                  </a:cubicBezTo>
                  <a:close/>
                  <a:moveTo>
                    <a:pt x="60" y="181"/>
                  </a:moveTo>
                  <a:lnTo>
                    <a:pt x="60" y="137"/>
                  </a:lnTo>
                  <a:cubicBezTo>
                    <a:pt x="60" y="130"/>
                    <a:pt x="64" y="124"/>
                    <a:pt x="70" y="120"/>
                  </a:cubicBezTo>
                  <a:cubicBezTo>
                    <a:pt x="78" y="53"/>
                    <a:pt x="135" y="0"/>
                    <a:pt x="205" y="0"/>
                  </a:cubicBezTo>
                  <a:cubicBezTo>
                    <a:pt x="274" y="0"/>
                    <a:pt x="331" y="53"/>
                    <a:pt x="339" y="120"/>
                  </a:cubicBezTo>
                  <a:cubicBezTo>
                    <a:pt x="345" y="124"/>
                    <a:pt x="349" y="130"/>
                    <a:pt x="349" y="137"/>
                  </a:cubicBezTo>
                  <a:lnTo>
                    <a:pt x="349" y="181"/>
                  </a:lnTo>
                  <a:cubicBezTo>
                    <a:pt x="349" y="192"/>
                    <a:pt x="339" y="202"/>
                    <a:pt x="328" y="202"/>
                  </a:cubicBezTo>
                  <a:cubicBezTo>
                    <a:pt x="316" y="202"/>
                    <a:pt x="307" y="192"/>
                    <a:pt x="307" y="181"/>
                  </a:cubicBezTo>
                  <a:lnTo>
                    <a:pt x="307" y="172"/>
                  </a:lnTo>
                  <a:cubicBezTo>
                    <a:pt x="296" y="228"/>
                    <a:pt x="254" y="281"/>
                    <a:pt x="205" y="281"/>
                  </a:cubicBezTo>
                  <a:cubicBezTo>
                    <a:pt x="155" y="281"/>
                    <a:pt x="113" y="228"/>
                    <a:pt x="102" y="172"/>
                  </a:cubicBezTo>
                  <a:lnTo>
                    <a:pt x="102" y="181"/>
                  </a:lnTo>
                  <a:cubicBezTo>
                    <a:pt x="102" y="190"/>
                    <a:pt x="96" y="198"/>
                    <a:pt x="87" y="201"/>
                  </a:cubicBezTo>
                  <a:cubicBezTo>
                    <a:pt x="96" y="229"/>
                    <a:pt x="114" y="253"/>
                    <a:pt x="140" y="269"/>
                  </a:cubicBezTo>
                  <a:cubicBezTo>
                    <a:pt x="144" y="268"/>
                    <a:pt x="150" y="268"/>
                    <a:pt x="156" y="271"/>
                  </a:cubicBezTo>
                  <a:cubicBezTo>
                    <a:pt x="165" y="276"/>
                    <a:pt x="170" y="285"/>
                    <a:pt x="166" y="292"/>
                  </a:cubicBezTo>
                  <a:cubicBezTo>
                    <a:pt x="163" y="298"/>
                    <a:pt x="153" y="300"/>
                    <a:pt x="143" y="295"/>
                  </a:cubicBezTo>
                  <a:cubicBezTo>
                    <a:pt x="137" y="292"/>
                    <a:pt x="132" y="286"/>
                    <a:pt x="132" y="280"/>
                  </a:cubicBezTo>
                  <a:cubicBezTo>
                    <a:pt x="103" y="261"/>
                    <a:pt x="82" y="233"/>
                    <a:pt x="73" y="200"/>
                  </a:cubicBezTo>
                  <a:cubicBezTo>
                    <a:pt x="66" y="197"/>
                    <a:pt x="60" y="190"/>
                    <a:pt x="60" y="181"/>
                  </a:cubicBezTo>
                  <a:close/>
                  <a:moveTo>
                    <a:pt x="84" y="115"/>
                  </a:moveTo>
                  <a:cubicBezTo>
                    <a:pt x="85" y="115"/>
                    <a:pt x="85" y="115"/>
                    <a:pt x="86" y="115"/>
                  </a:cubicBezTo>
                  <a:cubicBezTo>
                    <a:pt x="88" y="116"/>
                    <a:pt x="89" y="117"/>
                    <a:pt x="89" y="118"/>
                  </a:cubicBezTo>
                  <a:cubicBezTo>
                    <a:pt x="94" y="120"/>
                    <a:pt x="98" y="124"/>
                    <a:pt x="100" y="128"/>
                  </a:cubicBezTo>
                  <a:cubicBezTo>
                    <a:pt x="106" y="70"/>
                    <a:pt x="150" y="40"/>
                    <a:pt x="205" y="40"/>
                  </a:cubicBezTo>
                  <a:cubicBezTo>
                    <a:pt x="259" y="40"/>
                    <a:pt x="303" y="70"/>
                    <a:pt x="309" y="128"/>
                  </a:cubicBezTo>
                  <a:cubicBezTo>
                    <a:pt x="312" y="122"/>
                    <a:pt x="318" y="118"/>
                    <a:pt x="325" y="117"/>
                  </a:cubicBezTo>
                  <a:cubicBezTo>
                    <a:pt x="316" y="58"/>
                    <a:pt x="266" y="13"/>
                    <a:pt x="205" y="13"/>
                  </a:cubicBezTo>
                  <a:cubicBezTo>
                    <a:pt x="144" y="13"/>
                    <a:pt x="94" y="57"/>
                    <a:pt x="84" y="115"/>
                  </a:cubicBezTo>
                  <a:close/>
                </a:path>
              </a:pathLst>
            </a:custGeom>
            <a:solidFill>
              <a:schemeClr val="accent1"/>
            </a:solidFill>
            <a:ln>
              <a:noFill/>
            </a:ln>
          </p:spPr>
        </p:sp>
        <p:sp>
          <p:nvSpPr>
            <p:cNvPr id="89" name="TextBox 13"/>
            <p:cNvSpPr txBox="1"/>
            <p:nvPr/>
          </p:nvSpPr>
          <p:spPr>
            <a:xfrm>
              <a:off x="8100392" y="3410585"/>
              <a:ext cx="464807" cy="160744"/>
            </a:xfrm>
            <a:prstGeom prst="rect">
              <a:avLst/>
            </a:prstGeom>
            <a:solidFill>
              <a:schemeClr val="accent1"/>
            </a:solidFill>
          </p:spPr>
          <p:txBody>
            <a:bodyPr wrap="square" lIns="0" tIns="0" rIns="0" bIns="0">
              <a:spAutoFit/>
            </a:bodyPr>
            <a:lstStyle/>
            <a:p>
              <a:pPr marL="0" marR="0" lvl="0" indent="0" algn="ctr" defTabSz="912495" rtl="0" eaLnBrk="1" fontAlgn="auto" latinLnBrk="0" hangingPunct="1">
                <a:lnSpc>
                  <a:spcPct val="100000"/>
                </a:lnSpc>
                <a:spcBef>
                  <a:spcPct val="20000"/>
                </a:spcBef>
                <a:spcAft>
                  <a:spcPts val="0"/>
                </a:spcAft>
                <a:buClrTx/>
                <a:buSzTx/>
                <a:buFontTx/>
                <a:buNone/>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管理者</a:t>
              </a:r>
              <a:endParaRPr kumimoji="0" lang="en-US" altLang="zh-CN"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0" name="文本框 89"/>
            <p:cNvSpPr txBox="1"/>
            <p:nvPr/>
          </p:nvSpPr>
          <p:spPr>
            <a:xfrm>
              <a:off x="314781" y="1515551"/>
              <a:ext cx="371602" cy="31689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面向业务的数据驱动的主动式运维</a:t>
              </a:r>
              <a:endPar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1" name="等腰三角形 90"/>
            <p:cNvSpPr/>
            <p:nvPr/>
          </p:nvSpPr>
          <p:spPr>
            <a:xfrm>
              <a:off x="2345137" y="1488623"/>
              <a:ext cx="3569534" cy="3301544"/>
            </a:xfrm>
            <a:prstGeom prst="triangle">
              <a:avLst/>
            </a:prstGeom>
            <a:solidFill>
              <a:srgbClr val="1689A0">
                <a:lumMod val="40000"/>
                <a:lumOff val="60000"/>
              </a:srgbClr>
            </a:solidFill>
          </p:spPr>
          <p:txBody>
            <a:bodyPr rot="0" spcFirstLastPara="0" vertOverflow="overflow" horzOverflow="overflow" vert="horz" wrap="square" lIns="68579" tIns="34289" rIns="68579" bIns="34289"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2" name="等腰三角形 91"/>
            <p:cNvSpPr/>
            <p:nvPr/>
          </p:nvSpPr>
          <p:spPr>
            <a:xfrm flipV="1">
              <a:off x="3530339" y="2618076"/>
              <a:ext cx="612660" cy="1101149"/>
            </a:xfrm>
            <a:prstGeom prst="triangle">
              <a:avLst>
                <a:gd name="adj" fmla="val 100000"/>
              </a:avLst>
            </a:prstGeom>
            <a:solidFill>
              <a:srgbClr val="768395">
                <a:lumMod val="60000"/>
                <a:lumOff val="40000"/>
              </a:srgbClr>
            </a:solidFill>
            <a:ln w="12700">
              <a:solidFill>
                <a:schemeClr val="bg1">
                  <a:lumMod val="95000"/>
                </a:schemeClr>
              </a:solidFill>
              <a:prstDash val="dash"/>
            </a:ln>
          </p:spPr>
          <p:txBody>
            <a:bodyPr rot="0" spcFirstLastPara="0" vertOverflow="overflow" horzOverflow="overflow" vert="horz" wrap="square" lIns="68579" tIns="34289" rIns="68579" bIns="34289"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3" name="等腰三角形 92"/>
            <p:cNvSpPr/>
            <p:nvPr/>
          </p:nvSpPr>
          <p:spPr>
            <a:xfrm flipV="1">
              <a:off x="4152639" y="2618265"/>
              <a:ext cx="581446" cy="1101149"/>
            </a:xfrm>
            <a:prstGeom prst="triangle">
              <a:avLst>
                <a:gd name="adj" fmla="val 0"/>
              </a:avLst>
            </a:prstGeom>
            <a:solidFill>
              <a:srgbClr val="4276AA">
                <a:lumMod val="60000"/>
                <a:lumOff val="40000"/>
              </a:srgbClr>
            </a:solidFill>
            <a:ln w="12700">
              <a:solidFill>
                <a:schemeClr val="bg1">
                  <a:lumMod val="95000"/>
                </a:schemeClr>
              </a:solidFill>
              <a:prstDash val="dash"/>
            </a:ln>
          </p:spPr>
          <p:txBody>
            <a:bodyPr rot="0" spcFirstLastPara="0" vertOverflow="overflow" horzOverflow="overflow" vert="horz" wrap="square" lIns="68579" tIns="34289" rIns="68579" bIns="34289"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4" name="等腰三角形 93"/>
            <p:cNvSpPr/>
            <p:nvPr/>
          </p:nvSpPr>
          <p:spPr>
            <a:xfrm>
              <a:off x="2345138" y="3708649"/>
              <a:ext cx="1194475" cy="1081517"/>
            </a:xfrm>
            <a:prstGeom prst="triangle">
              <a:avLst/>
            </a:prstGeom>
            <a:solidFill>
              <a:srgbClr val="1689A0">
                <a:lumMod val="60000"/>
                <a:lumOff val="40000"/>
              </a:srgbClr>
            </a:solidFill>
            <a:ln w="19050">
              <a:solidFill>
                <a:schemeClr val="bg1">
                  <a:lumMod val="95000"/>
                </a:schemeClr>
              </a:solidFill>
              <a:prstDash val="dash"/>
            </a:ln>
          </p:spPr>
          <p:txBody>
            <a:bodyPr rot="0" spcFirstLastPara="0" vertOverflow="overflow" horzOverflow="overflow" vert="horz" wrap="square" lIns="68579" tIns="34289" rIns="68579" bIns="34289"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5" name="等腰三角形 94"/>
            <p:cNvSpPr/>
            <p:nvPr/>
          </p:nvSpPr>
          <p:spPr>
            <a:xfrm>
              <a:off x="3539612" y="3708648"/>
              <a:ext cx="1194475" cy="1081517"/>
            </a:xfrm>
            <a:prstGeom prst="triangle">
              <a:avLst/>
            </a:prstGeom>
            <a:solidFill>
              <a:srgbClr val="1689A0">
                <a:lumMod val="60000"/>
                <a:lumOff val="40000"/>
              </a:srgbClr>
            </a:solidFill>
            <a:ln w="19050">
              <a:solidFill>
                <a:schemeClr val="bg1">
                  <a:lumMod val="95000"/>
                </a:schemeClr>
              </a:solidFill>
              <a:prstDash val="dash"/>
            </a:ln>
          </p:spPr>
          <p:txBody>
            <a:bodyPr rot="0" spcFirstLastPara="0" vertOverflow="overflow" horzOverflow="overflow" vert="horz" wrap="square" lIns="68579" tIns="34289" rIns="68579" bIns="34289"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6" name="等腰三角形 95"/>
            <p:cNvSpPr/>
            <p:nvPr/>
          </p:nvSpPr>
          <p:spPr>
            <a:xfrm>
              <a:off x="4720198" y="3708647"/>
              <a:ext cx="1194475" cy="1081517"/>
            </a:xfrm>
            <a:prstGeom prst="triangle">
              <a:avLst/>
            </a:prstGeom>
            <a:solidFill>
              <a:srgbClr val="1689A0">
                <a:lumMod val="60000"/>
                <a:lumOff val="40000"/>
              </a:srgbClr>
            </a:solidFill>
            <a:ln w="19050">
              <a:solidFill>
                <a:schemeClr val="bg1">
                  <a:lumMod val="95000"/>
                </a:schemeClr>
              </a:solidFill>
              <a:prstDash val="dash"/>
            </a:ln>
          </p:spPr>
          <p:txBody>
            <a:bodyPr rot="0" spcFirstLastPara="0" vertOverflow="overflow" horzOverflow="overflow" vert="horz" wrap="square" lIns="68579" tIns="34289" rIns="68579" bIns="34289"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7" name="等腰三角形 96"/>
            <p:cNvSpPr/>
            <p:nvPr/>
          </p:nvSpPr>
          <p:spPr>
            <a:xfrm>
              <a:off x="2942375" y="2609402"/>
              <a:ext cx="1171468" cy="1081516"/>
            </a:xfrm>
            <a:prstGeom prst="triangle">
              <a:avLst/>
            </a:prstGeom>
            <a:solidFill>
              <a:srgbClr val="768395">
                <a:lumMod val="60000"/>
                <a:lumOff val="40000"/>
              </a:srgbClr>
            </a:solidFill>
            <a:ln w="19050">
              <a:solidFill>
                <a:schemeClr val="bg1">
                  <a:lumMod val="95000"/>
                </a:schemeClr>
              </a:solidFill>
              <a:prstDash val="dash"/>
            </a:ln>
          </p:spPr>
          <p:txBody>
            <a:bodyPr rot="0" spcFirstLastPara="0" vertOverflow="overflow" horzOverflow="overflow" vert="horz" wrap="square" lIns="68579" tIns="34289" rIns="68579" bIns="34289"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8" name="等腰三角形 97"/>
            <p:cNvSpPr/>
            <p:nvPr/>
          </p:nvSpPr>
          <p:spPr>
            <a:xfrm>
              <a:off x="4164629" y="2627128"/>
              <a:ext cx="1159751" cy="1081517"/>
            </a:xfrm>
            <a:prstGeom prst="triangle">
              <a:avLst/>
            </a:prstGeom>
            <a:solidFill>
              <a:srgbClr val="4276AA">
                <a:lumMod val="60000"/>
                <a:lumOff val="40000"/>
              </a:srgbClr>
            </a:solidFill>
            <a:ln w="19050">
              <a:solidFill>
                <a:schemeClr val="bg1">
                  <a:lumMod val="95000"/>
                </a:schemeClr>
              </a:solidFill>
              <a:prstDash val="dash"/>
            </a:ln>
          </p:spPr>
          <p:txBody>
            <a:bodyPr rot="0" spcFirstLastPara="0" vertOverflow="overflow" horzOverflow="overflow" vert="horz" wrap="square" lIns="68579" tIns="34289" rIns="68579" bIns="34289"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9" name="等腰三角形 98"/>
            <p:cNvSpPr/>
            <p:nvPr/>
          </p:nvSpPr>
          <p:spPr>
            <a:xfrm>
              <a:off x="3532667" y="1517117"/>
              <a:ext cx="1194475" cy="1081517"/>
            </a:xfrm>
            <a:prstGeom prst="triangle">
              <a:avLst/>
            </a:prstGeom>
            <a:solidFill>
              <a:srgbClr val="00B0F0"/>
            </a:solidFill>
          </p:spPr>
          <p:txBody>
            <a:bodyPr rot="0" spcFirstLastPara="0" vertOverflow="overflow" horzOverflow="overflow" vert="horz" wrap="square" lIns="68579" tIns="34289" rIns="68579" bIns="34289" numCol="1" spcCol="0" rtlCol="0" fromWordArt="0" anchor="ctr" anchorCtr="0" forceAA="0" compatLnSpc="1">
              <a:noAutofit/>
            </a:bodyP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100" name="直接连接符 99"/>
            <p:cNvCxnSpPr/>
            <p:nvPr/>
          </p:nvCxnSpPr>
          <p:spPr>
            <a:xfrm>
              <a:off x="3540408" y="3705795"/>
              <a:ext cx="13093" cy="1066640"/>
            </a:xfrm>
            <a:prstGeom prst="line">
              <a:avLst/>
            </a:prstGeom>
            <a:noFill/>
            <a:ln w="19050" cap="flat" cmpd="sng" algn="ctr">
              <a:solidFill>
                <a:schemeClr val="bg1">
                  <a:lumMod val="95000"/>
                </a:schemeClr>
              </a:solidFill>
              <a:prstDash val="dash"/>
            </a:ln>
            <a:effectLst/>
          </p:spPr>
        </p:cxnSp>
        <p:cxnSp>
          <p:nvCxnSpPr>
            <p:cNvPr id="101" name="直接连接符 100"/>
            <p:cNvCxnSpPr/>
            <p:nvPr/>
          </p:nvCxnSpPr>
          <p:spPr>
            <a:xfrm>
              <a:off x="4126847" y="1488620"/>
              <a:ext cx="20834" cy="3279061"/>
            </a:xfrm>
            <a:prstGeom prst="line">
              <a:avLst/>
            </a:prstGeom>
            <a:noFill/>
            <a:ln w="19050" cap="flat" cmpd="sng" algn="ctr">
              <a:solidFill>
                <a:schemeClr val="bg1">
                  <a:lumMod val="95000"/>
                </a:schemeClr>
              </a:solidFill>
              <a:prstDash val="dash"/>
            </a:ln>
            <a:effectLst/>
          </p:spPr>
        </p:cxnSp>
        <p:cxnSp>
          <p:nvCxnSpPr>
            <p:cNvPr id="102" name="直接连接符 101"/>
            <p:cNvCxnSpPr/>
            <p:nvPr/>
          </p:nvCxnSpPr>
          <p:spPr>
            <a:xfrm flipH="1">
              <a:off x="4720302" y="3708645"/>
              <a:ext cx="24306" cy="1081519"/>
            </a:xfrm>
            <a:prstGeom prst="line">
              <a:avLst/>
            </a:prstGeom>
            <a:noFill/>
            <a:ln w="19050" cap="flat" cmpd="sng" algn="ctr">
              <a:solidFill>
                <a:schemeClr val="bg1">
                  <a:lumMod val="95000"/>
                </a:schemeClr>
              </a:solidFill>
              <a:prstDash val="dash"/>
            </a:ln>
            <a:effectLst/>
          </p:spPr>
        </p:cxnSp>
        <p:cxnSp>
          <p:nvCxnSpPr>
            <p:cNvPr id="103" name="直接连接符 102"/>
            <p:cNvCxnSpPr>
              <a:stCxn id="94" idx="0"/>
            </p:cNvCxnSpPr>
            <p:nvPr/>
          </p:nvCxnSpPr>
          <p:spPr>
            <a:xfrm flipH="1">
              <a:off x="2935427" y="3708649"/>
              <a:ext cx="6948" cy="1061887"/>
            </a:xfrm>
            <a:prstGeom prst="line">
              <a:avLst/>
            </a:prstGeom>
            <a:noFill/>
            <a:ln w="19050" cap="flat" cmpd="sng" algn="ctr">
              <a:solidFill>
                <a:schemeClr val="bg1">
                  <a:lumMod val="95000"/>
                </a:schemeClr>
              </a:solidFill>
              <a:prstDash val="dash"/>
            </a:ln>
            <a:effectLst/>
          </p:spPr>
        </p:cxnSp>
        <p:cxnSp>
          <p:nvCxnSpPr>
            <p:cNvPr id="104" name="直接连接符 103"/>
            <p:cNvCxnSpPr/>
            <p:nvPr/>
          </p:nvCxnSpPr>
          <p:spPr>
            <a:xfrm flipH="1">
              <a:off x="5308897" y="3705796"/>
              <a:ext cx="6948" cy="1061887"/>
            </a:xfrm>
            <a:prstGeom prst="line">
              <a:avLst/>
            </a:prstGeom>
            <a:noFill/>
            <a:ln w="19050" cap="flat" cmpd="sng" algn="ctr">
              <a:solidFill>
                <a:schemeClr val="bg1">
                  <a:lumMod val="95000"/>
                </a:schemeClr>
              </a:solidFill>
              <a:prstDash val="dash"/>
            </a:ln>
            <a:effectLst/>
          </p:spPr>
        </p:cxnSp>
        <p:sp>
          <p:nvSpPr>
            <p:cNvPr id="105" name="文本框 104"/>
            <p:cNvSpPr txBox="1"/>
            <p:nvPr/>
          </p:nvSpPr>
          <p:spPr>
            <a:xfrm>
              <a:off x="2641850" y="4225916"/>
              <a:ext cx="307469" cy="482229"/>
            </a:xfrm>
            <a:prstGeom prst="rect">
              <a:avLst/>
            </a:prstGeom>
            <a:noFill/>
          </p:spPr>
          <p:txBody>
            <a:bodyPr wrap="square" lIns="91438" tIns="45719" rIns="91438" bIns="45719" rtlCol="0">
              <a:spAutoFit/>
            </a:bodyPr>
            <a:lstStyle/>
            <a:p>
              <a:pPr marL="0" marR="0" lvl="0" indent="0" algn="l" defTabSz="685800" rtl="0" eaLnBrk="0" fontAlgn="base" latinLnBrk="0" hangingPunct="0">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资源</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6" name="文本框 105"/>
            <p:cNvSpPr txBox="1"/>
            <p:nvPr/>
          </p:nvSpPr>
          <p:spPr>
            <a:xfrm>
              <a:off x="3010854" y="4220853"/>
              <a:ext cx="307469" cy="482229"/>
            </a:xfrm>
            <a:prstGeom prst="rect">
              <a:avLst/>
            </a:prstGeom>
            <a:noFill/>
          </p:spPr>
          <p:txBody>
            <a:bodyPr wrap="square" lIns="91438" tIns="45719" rIns="91438" bIns="45719" rtlCol="0">
              <a:spAutoFit/>
            </a:bodyPr>
            <a:lstStyle/>
            <a:p>
              <a:pPr marL="0" marR="0" lvl="0" indent="0" algn="l" defTabSz="685800" rtl="0" eaLnBrk="0" fontAlgn="base" latinLnBrk="0" hangingPunct="0">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采集</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7" name="文本框 106"/>
            <p:cNvSpPr txBox="1"/>
            <p:nvPr/>
          </p:nvSpPr>
          <p:spPr>
            <a:xfrm>
              <a:off x="3230554" y="3752423"/>
              <a:ext cx="307469" cy="482229"/>
            </a:xfrm>
            <a:prstGeom prst="rect">
              <a:avLst/>
            </a:prstGeom>
            <a:noFill/>
          </p:spPr>
          <p:txBody>
            <a:bodyPr wrap="square" lIns="91438" tIns="45719" rIns="91438" bIns="45719" rtlCol="0">
              <a:spAutoFit/>
            </a:bodyPr>
            <a:lstStyle/>
            <a:p>
              <a:pPr marL="0" marR="0" lvl="0" indent="0" algn="l" defTabSz="685800" rtl="0" eaLnBrk="0" fontAlgn="base" latinLnBrk="0" hangingPunct="0">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监控</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8" name="文本框 107"/>
            <p:cNvSpPr txBox="1"/>
            <p:nvPr/>
          </p:nvSpPr>
          <p:spPr>
            <a:xfrm>
              <a:off x="3574333" y="3752423"/>
              <a:ext cx="307469" cy="482229"/>
            </a:xfrm>
            <a:prstGeom prst="rect">
              <a:avLst/>
            </a:prstGeom>
            <a:noFill/>
          </p:spPr>
          <p:txBody>
            <a:bodyPr wrap="square" lIns="91438" tIns="45719" rIns="91438" bIns="45719" rtlCol="0">
              <a:spAutoFit/>
            </a:bodyPr>
            <a:lstStyle/>
            <a:p>
              <a:pPr marL="0" marR="0" lvl="0" indent="0" algn="l" defTabSz="685800" rtl="0" eaLnBrk="0" fontAlgn="base" latinLnBrk="0" hangingPunct="0">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告警</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9" name="文本框 108"/>
            <p:cNvSpPr txBox="1"/>
            <p:nvPr/>
          </p:nvSpPr>
          <p:spPr>
            <a:xfrm>
              <a:off x="3808857" y="4220853"/>
              <a:ext cx="307469" cy="482229"/>
            </a:xfrm>
            <a:prstGeom prst="rect">
              <a:avLst/>
            </a:prstGeom>
            <a:noFill/>
          </p:spPr>
          <p:txBody>
            <a:bodyPr wrap="square" lIns="91438" tIns="45719" rIns="91438" bIns="45719" rtlCol="0">
              <a:spAutoFit/>
            </a:bodyPr>
            <a:lstStyle/>
            <a:p>
              <a:pPr marL="0" marR="0" lvl="0" indent="0" algn="l" defTabSz="685800" rtl="0" eaLnBrk="0" fontAlgn="base" latinLnBrk="0" hangingPunct="0">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流程</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0" name="文本框 109"/>
            <p:cNvSpPr txBox="1"/>
            <p:nvPr/>
          </p:nvSpPr>
          <p:spPr>
            <a:xfrm>
              <a:off x="5003021" y="4225916"/>
              <a:ext cx="307469" cy="482229"/>
            </a:xfrm>
            <a:prstGeom prst="rect">
              <a:avLst/>
            </a:prstGeom>
            <a:noFill/>
          </p:spPr>
          <p:txBody>
            <a:bodyPr wrap="square" lIns="91438" tIns="45719" rIns="91438" bIns="45719" rtlCol="0">
              <a:spAutoFit/>
            </a:bodyPr>
            <a:lstStyle/>
            <a:p>
              <a:pPr marL="0" marR="0" lvl="0" indent="0" algn="l" defTabSz="685800" rtl="0" eaLnBrk="0" fontAlgn="base" latinLnBrk="0" hangingPunct="0">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数据</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1" name="文本框 110"/>
            <p:cNvSpPr txBox="1"/>
            <p:nvPr/>
          </p:nvSpPr>
          <p:spPr>
            <a:xfrm>
              <a:off x="5399802" y="4220854"/>
              <a:ext cx="307469" cy="482229"/>
            </a:xfrm>
            <a:prstGeom prst="rect">
              <a:avLst/>
            </a:prstGeom>
            <a:noFill/>
          </p:spPr>
          <p:txBody>
            <a:bodyPr wrap="square" lIns="91438" tIns="45719" rIns="91438" bIns="45719" rtlCol="0">
              <a:spAutoFit/>
            </a:bodyPr>
            <a:lstStyle/>
            <a:p>
              <a:pPr marL="0" marR="0" lvl="0" indent="0" algn="l" defTabSz="685800" rtl="0" eaLnBrk="0" fontAlgn="base" latinLnBrk="0" hangingPunct="0">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日志</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2" name="文本框 111"/>
            <p:cNvSpPr txBox="1"/>
            <p:nvPr/>
          </p:nvSpPr>
          <p:spPr>
            <a:xfrm>
              <a:off x="4418082" y="3736845"/>
              <a:ext cx="307469" cy="482229"/>
            </a:xfrm>
            <a:prstGeom prst="rect">
              <a:avLst/>
            </a:prstGeom>
            <a:noFill/>
          </p:spPr>
          <p:txBody>
            <a:bodyPr wrap="square" lIns="91438" tIns="45719" rIns="91438" bIns="45719" rtlCol="0">
              <a:spAutoFit/>
            </a:bodyPr>
            <a:lstStyle/>
            <a:p>
              <a:pPr marL="0" marR="0" lvl="0" indent="0" algn="l" defTabSz="685800" rtl="0" eaLnBrk="0" fontAlgn="base" latinLnBrk="0" hangingPunct="0">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配置</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3" name="文本框 112"/>
            <p:cNvSpPr txBox="1"/>
            <p:nvPr/>
          </p:nvSpPr>
          <p:spPr>
            <a:xfrm>
              <a:off x="4773196" y="3740648"/>
              <a:ext cx="307469" cy="482229"/>
            </a:xfrm>
            <a:prstGeom prst="rect">
              <a:avLst/>
            </a:prstGeom>
            <a:noFill/>
          </p:spPr>
          <p:txBody>
            <a:bodyPr wrap="square" lIns="91438" tIns="45719" rIns="91438" bIns="45719" rtlCol="0">
              <a:spAutoFit/>
            </a:bodyPr>
            <a:lstStyle/>
            <a:p>
              <a:pPr marL="0" marR="0" lvl="0" indent="0" algn="l" defTabSz="685800" rtl="0" eaLnBrk="0" fontAlgn="base" latinLnBrk="0" hangingPunct="0">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操作</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4" name="文本框 113"/>
            <p:cNvSpPr txBox="1"/>
            <p:nvPr/>
          </p:nvSpPr>
          <p:spPr>
            <a:xfrm>
              <a:off x="4207538" y="4220854"/>
              <a:ext cx="307469" cy="482229"/>
            </a:xfrm>
            <a:prstGeom prst="rect">
              <a:avLst/>
            </a:prstGeom>
            <a:noFill/>
          </p:spPr>
          <p:txBody>
            <a:bodyPr wrap="square" lIns="91438" tIns="45719" rIns="91438" bIns="45719" rtlCol="0">
              <a:spAutoFit/>
            </a:bodyPr>
            <a:lstStyle/>
            <a:p>
              <a:pPr marL="0" marR="0" lvl="0" indent="0" algn="l" defTabSz="685800" rtl="0" eaLnBrk="0" fontAlgn="base" latinLnBrk="0" hangingPunct="0">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工具</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5" name="文本框 114"/>
            <p:cNvSpPr txBox="1"/>
            <p:nvPr/>
          </p:nvSpPr>
          <p:spPr>
            <a:xfrm>
              <a:off x="3779875" y="2053274"/>
              <a:ext cx="384754" cy="344449"/>
            </a:xfrm>
            <a:prstGeom prst="rect">
              <a:avLst/>
            </a:prstGeom>
          </p:spPr>
          <p:txBody>
            <a:bodyPr wrap="square" lIns="91438" tIns="45719" rIns="91438" bIns="45719">
              <a:spAutoFit/>
            </a:bodyPr>
            <a:lstStyle>
              <a:defPPr>
                <a:defRPr lang="zh-CN"/>
              </a:defPPr>
              <a:lvl1pPr algn="ctr" eaLnBrk="0" hangingPunct="0">
                <a:defRPr sz="2000">
                  <a:latin typeface="+mn-ea"/>
                </a:defRPr>
              </a:lvl1pP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运营</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分析</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6" name="矩形 115"/>
            <p:cNvSpPr/>
            <p:nvPr/>
          </p:nvSpPr>
          <p:spPr>
            <a:xfrm>
              <a:off x="3268126" y="3221478"/>
              <a:ext cx="599445" cy="310004"/>
            </a:xfrm>
            <a:prstGeom prst="rect">
              <a:avLst/>
            </a:prstGeom>
          </p:spPr>
          <p:txBody>
            <a:bodyPr wrap="square" lIns="91438" tIns="45719" rIns="91438" bIns="45719">
              <a:spAutoFit/>
            </a:bodyP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系统级可视化运维</a:t>
              </a:r>
              <a:endPar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7" name="矩形 116"/>
            <p:cNvSpPr/>
            <p:nvPr/>
          </p:nvSpPr>
          <p:spPr>
            <a:xfrm>
              <a:off x="4438096" y="3220368"/>
              <a:ext cx="629303" cy="310004"/>
            </a:xfrm>
            <a:prstGeom prst="rect">
              <a:avLst/>
            </a:prstGeom>
          </p:spPr>
          <p:txBody>
            <a:bodyPr wrap="square" lIns="91438" tIns="45719" rIns="91438" bIns="45719">
              <a:spAutoFit/>
            </a:bodyP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业务级运维管理</a:t>
              </a:r>
              <a:endPar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8" name="文本框 117"/>
            <p:cNvSpPr txBox="1"/>
            <p:nvPr/>
          </p:nvSpPr>
          <p:spPr>
            <a:xfrm>
              <a:off x="4098768" y="2037147"/>
              <a:ext cx="384754" cy="344449"/>
            </a:xfrm>
            <a:prstGeom prst="rect">
              <a:avLst/>
            </a:prstGeom>
          </p:spPr>
          <p:txBody>
            <a:bodyPr wrap="square" lIns="91438" tIns="45719" rIns="91438" bIns="45719">
              <a:spAutoFit/>
            </a:bodyPr>
            <a:lstStyle>
              <a:defPPr>
                <a:defRPr lang="zh-CN"/>
              </a:defPPr>
              <a:lvl1pPr algn="ctr" eaLnBrk="0" hangingPunct="0">
                <a:defRPr sz="2000">
                  <a:latin typeface="+mn-ea"/>
                </a:defRPr>
              </a:lvl1pP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管理视图</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119" name="直接连接符 118"/>
            <p:cNvCxnSpPr/>
            <p:nvPr/>
          </p:nvCxnSpPr>
          <p:spPr>
            <a:xfrm>
              <a:off x="3556433" y="2584745"/>
              <a:ext cx="1201417" cy="8675"/>
            </a:xfrm>
            <a:prstGeom prst="line">
              <a:avLst/>
            </a:prstGeom>
            <a:noFill/>
            <a:ln w="57150" cap="flat" cmpd="sng" algn="ctr">
              <a:solidFill>
                <a:srgbClr val="FFFFFF">
                  <a:lumMod val="95000"/>
                </a:srgbClr>
              </a:solidFill>
              <a:prstDash val="solid"/>
            </a:ln>
            <a:effectLst/>
          </p:spPr>
        </p:cxnSp>
        <p:cxnSp>
          <p:nvCxnSpPr>
            <p:cNvPr id="120" name="直接连接符 119"/>
            <p:cNvCxnSpPr/>
            <p:nvPr/>
          </p:nvCxnSpPr>
          <p:spPr>
            <a:xfrm>
              <a:off x="2942375" y="3682054"/>
              <a:ext cx="2382005" cy="17728"/>
            </a:xfrm>
            <a:prstGeom prst="line">
              <a:avLst/>
            </a:prstGeom>
            <a:noFill/>
            <a:ln w="57150" cap="flat" cmpd="sng" algn="ctr">
              <a:solidFill>
                <a:srgbClr val="FFFFFF">
                  <a:lumMod val="95000"/>
                </a:srgbClr>
              </a:solidFill>
              <a:prstDash val="solid"/>
            </a:ln>
            <a:effectLst/>
          </p:spPr>
        </p:cxnSp>
        <p:sp>
          <p:nvSpPr>
            <p:cNvPr id="121" name="矩形 120"/>
            <p:cNvSpPr/>
            <p:nvPr/>
          </p:nvSpPr>
          <p:spPr>
            <a:xfrm>
              <a:off x="3735384" y="2709097"/>
              <a:ext cx="433734" cy="310004"/>
            </a:xfrm>
            <a:prstGeom prst="rect">
              <a:avLst/>
            </a:prstGeom>
          </p:spPr>
          <p:txBody>
            <a:bodyPr wrap="square" lIns="91438" tIns="45719" rIns="91438" bIns="45719">
              <a:spAutoFit/>
            </a:bodyPr>
            <a:lstStyle/>
            <a:p>
              <a:pPr marL="0" marR="0" lvl="0" indent="0" algn="l" defTabSz="685800" rtl="0" eaLnBrk="0" fontAlgn="base" latinLnBrk="0" hangingPunct="0">
                <a:lnSpc>
                  <a:spcPct val="100000"/>
                </a:lnSpc>
                <a:spcBef>
                  <a:spcPct val="0"/>
                </a:spcBef>
                <a:spcAft>
                  <a:spcPct val="0"/>
                </a:spcAft>
                <a:buClrTx/>
                <a:buSzTx/>
                <a:buFontTx/>
                <a:buNone/>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客户</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0" fontAlgn="base" latinLnBrk="0" hangingPunct="0">
                <a:lnSpc>
                  <a:spcPct val="100000"/>
                </a:lnSpc>
                <a:spcBef>
                  <a:spcPct val="0"/>
                </a:spcBef>
                <a:spcAft>
                  <a:spcPct val="0"/>
                </a:spcAft>
                <a:buClrTx/>
                <a:buSzTx/>
                <a:buFontTx/>
                <a:buNone/>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感知</a:t>
              </a:r>
              <a:endPar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2" name="矩形 121"/>
            <p:cNvSpPr/>
            <p:nvPr/>
          </p:nvSpPr>
          <p:spPr>
            <a:xfrm>
              <a:off x="4171176" y="2714304"/>
              <a:ext cx="433734" cy="310004"/>
            </a:xfrm>
            <a:prstGeom prst="rect">
              <a:avLst/>
            </a:prstGeom>
          </p:spPr>
          <p:txBody>
            <a:bodyPr wrap="square" lIns="91438" tIns="45719" rIns="91438" bIns="45719">
              <a:spAutoFit/>
            </a:bodyPr>
            <a:lstStyle/>
            <a:p>
              <a:pPr marL="0" marR="0" lvl="0" indent="0" algn="l" defTabSz="685800" rtl="0" eaLnBrk="0" fontAlgn="base" latinLnBrk="0" hangingPunct="0">
                <a:lnSpc>
                  <a:spcPct val="100000"/>
                </a:lnSpc>
                <a:spcBef>
                  <a:spcPct val="0"/>
                </a:spcBef>
                <a:spcAft>
                  <a:spcPct val="0"/>
                </a:spcAft>
                <a:buClrTx/>
                <a:buSzTx/>
                <a:buFontTx/>
                <a:buNone/>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流程管理</a:t>
              </a:r>
              <a:endPar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3" name="iṡļiḋè"/>
            <p:cNvSpPr txBox="1"/>
            <p:nvPr/>
          </p:nvSpPr>
          <p:spPr bwMode="auto">
            <a:xfrm>
              <a:off x="5290816" y="3041182"/>
              <a:ext cx="2162878" cy="270687"/>
            </a:xfrm>
            <a:prstGeom prst="rect">
              <a:avLst/>
            </a:prstGeom>
            <a:noFill/>
          </p:spPr>
          <p:txBody>
            <a:bodyPr wrap="none" lIns="90000" tIns="46800" rIns="90000" bIns="4680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2E75B6"/>
                  </a:solidFill>
                  <a:effectLst/>
                  <a:uLnTx/>
                  <a:uFillTx/>
                  <a:latin typeface="微软雅黑" panose="020B0503020204020204" pitchFamily="34" charset="-122"/>
                  <a:ea typeface="微软雅黑" panose="020B0503020204020204" pitchFamily="34" charset="-122"/>
                  <a:cs typeface="+mn-cs"/>
                </a:rPr>
                <a:t>端到端全流程业务管理能力</a:t>
              </a:r>
              <a:endParaRPr kumimoji="0" lang="zh-CN" altLang="en-US" sz="1600" b="1" i="0" u="none" strike="noStrike" kern="0" cap="none" spc="0" normalizeH="0" baseline="0" noProof="0" dirty="0">
                <a:ln>
                  <a:noFill/>
                </a:ln>
                <a:solidFill>
                  <a:srgbClr val="2E75B6"/>
                </a:solidFill>
                <a:effectLst/>
                <a:uLnTx/>
                <a:uFillTx/>
                <a:latin typeface="微软雅黑" panose="020B0503020204020204" pitchFamily="34" charset="-122"/>
                <a:ea typeface="微软雅黑" panose="020B0503020204020204" pitchFamily="34" charset="-122"/>
                <a:cs typeface="+mn-cs"/>
              </a:endParaRPr>
            </a:p>
          </p:txBody>
        </p:sp>
        <p:sp>
          <p:nvSpPr>
            <p:cNvPr id="124" name="íṩļîdé"/>
            <p:cNvSpPr txBox="1"/>
            <p:nvPr/>
          </p:nvSpPr>
          <p:spPr bwMode="auto">
            <a:xfrm>
              <a:off x="5292081" y="3261271"/>
              <a:ext cx="2311859" cy="534615"/>
            </a:xfrm>
            <a:prstGeom prst="rect">
              <a:avLst/>
            </a:prstGeom>
            <a:noFill/>
          </p:spPr>
          <p:txBody>
            <a:bodyPr lIns="90000" tIns="46800" rIns="90000" bIns="46800"/>
            <a:lstStyle/>
            <a:p>
              <a:pPr lvl="0" eaLnBrk="1" fontAlgn="auto" hangingPunct="1">
                <a:lnSpc>
                  <a:spcPct val="120000"/>
                </a:lnSpc>
                <a:spcBef>
                  <a:spcPts val="0"/>
                </a:spcBef>
                <a:spcAft>
                  <a:spcPts val="0"/>
                </a:spcAft>
                <a:defRPr/>
              </a:pPr>
              <a:r>
                <a:rPr lang="zh-CN" altLang="en-US" sz="1050" b="1" kern="0" dirty="0">
                  <a:solidFill>
                    <a:schemeClr val="bg1">
                      <a:lumMod val="75000"/>
                    </a:schemeClr>
                  </a:solidFill>
                  <a:latin typeface="微软雅黑" panose="020B0503020204020204" pitchFamily="34" charset="-122"/>
                  <a:ea typeface="微软雅黑" panose="020B0503020204020204" pitchFamily="34" charset="-122"/>
                </a:rPr>
                <a:t>全链路质量管控，业务服务实时监控与分析，保障业务服务稳定运行。</a:t>
              </a:r>
              <a:endParaRPr kumimoji="0" lang="zh-CN" altLang="en-US" sz="1050" b="0" i="0" u="none" strike="noStrike" kern="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endParaRPr>
            </a:p>
          </p:txBody>
        </p:sp>
        <p:cxnSp>
          <p:nvCxnSpPr>
            <p:cNvPr id="125" name="直接连接符 124"/>
            <p:cNvCxnSpPr/>
            <p:nvPr/>
          </p:nvCxnSpPr>
          <p:spPr>
            <a:xfrm flipV="1">
              <a:off x="4950313" y="3241601"/>
              <a:ext cx="128490" cy="32924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直接箭头连接符 125"/>
            <p:cNvCxnSpPr/>
            <p:nvPr/>
          </p:nvCxnSpPr>
          <p:spPr>
            <a:xfrm>
              <a:off x="5089579" y="3277358"/>
              <a:ext cx="2418020" cy="0"/>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7" name="îṩḻïḓé"/>
            <p:cNvSpPr txBox="1"/>
            <p:nvPr/>
          </p:nvSpPr>
          <p:spPr bwMode="auto">
            <a:xfrm>
              <a:off x="1184986" y="2694391"/>
              <a:ext cx="2162878" cy="270687"/>
            </a:xfrm>
            <a:prstGeom prst="rect">
              <a:avLst/>
            </a:prstGeom>
            <a:noFill/>
          </p:spPr>
          <p:txBody>
            <a:bodyPr wrap="none" lIns="90000" tIns="46800" rIns="90000" bIns="4680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2E75B6"/>
                  </a:solidFill>
                  <a:effectLst/>
                  <a:uLnTx/>
                  <a:uFillTx/>
                  <a:latin typeface="微软雅黑" panose="020B0503020204020204" pitchFamily="34" charset="-122"/>
                  <a:ea typeface="微软雅黑" panose="020B0503020204020204" pitchFamily="34" charset="-122"/>
                  <a:cs typeface="+mn-cs"/>
                </a:rPr>
                <a:t>综合保障能力</a:t>
              </a:r>
              <a:r>
                <a:rPr kumimoji="0" lang="en-US" altLang="zh-CN" sz="1600" b="1" i="0" u="none" strike="noStrike" kern="0" cap="none" spc="0" normalizeH="0" baseline="0" noProof="0" dirty="0">
                  <a:ln>
                    <a:noFill/>
                  </a:ln>
                  <a:solidFill>
                    <a:srgbClr val="2E75B6"/>
                  </a:solidFill>
                  <a:effectLst/>
                  <a:uLnTx/>
                  <a:uFillTx/>
                  <a:latin typeface="微软雅黑" panose="020B0503020204020204" pitchFamily="34" charset="-122"/>
                  <a:ea typeface="微软雅黑" panose="020B0503020204020204" pitchFamily="34" charset="-122"/>
                  <a:cs typeface="+mn-cs"/>
                </a:rPr>
                <a:t>+</a:t>
              </a:r>
              <a:r>
                <a:rPr kumimoji="0" lang="zh-CN" altLang="en-US" sz="1600" b="1" i="0" u="none" strike="noStrike" kern="0" cap="none" spc="0" normalizeH="0" baseline="0" noProof="0" dirty="0">
                  <a:ln>
                    <a:noFill/>
                  </a:ln>
                  <a:solidFill>
                    <a:srgbClr val="2E75B6"/>
                  </a:solidFill>
                  <a:effectLst/>
                  <a:uLnTx/>
                  <a:uFillTx/>
                  <a:latin typeface="微软雅黑" panose="020B0503020204020204" pitchFamily="34" charset="-122"/>
                  <a:ea typeface="微软雅黑" panose="020B0503020204020204" pitchFamily="34" charset="-122"/>
                  <a:cs typeface="+mn-cs"/>
                </a:rPr>
                <a:t>精细化</a:t>
              </a:r>
              <a:r>
                <a:rPr kumimoji="0" lang="zh-CN" altLang="en-US" sz="1600" b="1" i="0" u="none" strike="noStrike" kern="0" cap="none" spc="0" normalizeH="0" baseline="0" noProof="0" dirty="0">
                  <a:ln>
                    <a:noFill/>
                  </a:ln>
                  <a:solidFill>
                    <a:srgbClr val="2E75B6"/>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运维能力</a:t>
              </a:r>
              <a:endParaRPr kumimoji="0" lang="zh-CN" altLang="en-US" sz="1600" b="1" i="0" u="none" strike="noStrike" kern="0" cap="none" spc="0" normalizeH="0" baseline="0" noProof="0" dirty="0">
                <a:ln>
                  <a:noFill/>
                </a:ln>
                <a:solidFill>
                  <a:srgbClr val="2E75B6"/>
                </a:solidFill>
                <a:effectLst/>
                <a:uLnTx/>
                <a:uFillTx/>
                <a:latin typeface="微软雅黑" panose="020B0503020204020204" pitchFamily="34" charset="-122"/>
                <a:ea typeface="微软雅黑" panose="020B0503020204020204" pitchFamily="34" charset="-122"/>
                <a:cs typeface="+mn-cs"/>
              </a:endParaRPr>
            </a:p>
          </p:txBody>
        </p:sp>
        <p:sp>
          <p:nvSpPr>
            <p:cNvPr id="128" name="îŝľîdê"/>
            <p:cNvSpPr txBox="1"/>
            <p:nvPr/>
          </p:nvSpPr>
          <p:spPr bwMode="auto">
            <a:xfrm>
              <a:off x="1105094" y="3815086"/>
              <a:ext cx="1717418" cy="484856"/>
            </a:xfrm>
            <a:prstGeom prst="rect">
              <a:avLst/>
            </a:prstGeom>
            <a:noFill/>
          </p:spPr>
          <p:txBody>
            <a:bodyPr lIns="90000" tIns="46800" rIns="90000" bIns="46800"/>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rPr>
                <a:t>实现对</a:t>
              </a:r>
              <a:r>
                <a:rPr lang="zh-CN" altLang="en-US" sz="1050" kern="0" dirty="0">
                  <a:solidFill>
                    <a:schemeClr val="bg1">
                      <a:lumMod val="75000"/>
                    </a:schemeClr>
                  </a:solidFill>
                  <a:latin typeface="微软雅黑" panose="020B0503020204020204" pitchFamily="34" charset="-122"/>
                  <a:ea typeface="微软雅黑" panose="020B0503020204020204" pitchFamily="34" charset="-122"/>
                </a:rPr>
                <a:t>设备、数据、系统</a:t>
              </a:r>
              <a:r>
                <a:rPr kumimoji="0" lang="zh-CN" altLang="en-US" sz="1050" b="0" i="0" u="none" strike="noStrike" kern="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rPr>
                <a:t>等统一监控</a:t>
              </a:r>
              <a:r>
                <a:rPr lang="zh-CN" altLang="en-US" sz="1050" kern="0" dirty="0">
                  <a:solidFill>
                    <a:schemeClr val="bg1">
                      <a:lumMod val="75000"/>
                    </a:schemeClr>
                  </a:solidFill>
                  <a:latin typeface="微软雅黑" panose="020B0503020204020204" pitchFamily="34" charset="-122"/>
                  <a:ea typeface="微软雅黑" panose="020B0503020204020204" pitchFamily="34" charset="-122"/>
                </a:rPr>
                <a:t>运营保障</a:t>
              </a:r>
              <a:endParaRPr kumimoji="0" lang="zh-CN" altLang="en-US" sz="1050" b="0" i="0" u="none" strike="noStrike" kern="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endParaRPr>
            </a:p>
          </p:txBody>
        </p:sp>
        <p:cxnSp>
          <p:nvCxnSpPr>
            <p:cNvPr id="129" name="直接连接符 128"/>
            <p:cNvCxnSpPr/>
            <p:nvPr/>
          </p:nvCxnSpPr>
          <p:spPr>
            <a:xfrm flipH="1" flipV="1">
              <a:off x="3328736" y="2923711"/>
              <a:ext cx="164089" cy="31206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直接箭头连接符 129"/>
            <p:cNvCxnSpPr/>
            <p:nvPr/>
          </p:nvCxnSpPr>
          <p:spPr>
            <a:xfrm flipH="1">
              <a:off x="1105094" y="2921407"/>
              <a:ext cx="2223644" cy="0"/>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2964648" y="3795886"/>
              <a:ext cx="203232" cy="32577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2" name="直接箭头连接符 131"/>
            <p:cNvCxnSpPr/>
            <p:nvPr/>
          </p:nvCxnSpPr>
          <p:spPr>
            <a:xfrm flipH="1">
              <a:off x="942159" y="3795886"/>
              <a:ext cx="2007161" cy="0"/>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3" name="矩形 132"/>
            <p:cNvSpPr/>
            <p:nvPr/>
          </p:nvSpPr>
          <p:spPr>
            <a:xfrm>
              <a:off x="1337299" y="3507849"/>
              <a:ext cx="1362493" cy="344451"/>
            </a:xfrm>
            <a:prstGeom prst="rect">
              <a:avLst/>
            </a:prstGeom>
          </p:spPr>
          <p:txBody>
            <a:bodyPr wrap="none">
              <a:spAutoFit/>
            </a:bodyPr>
            <a:lstStyle/>
            <a:p>
              <a:pPr marL="0" marR="0" lvl="0" indent="0" algn="r" defTabSz="912495" rtl="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2E75B6"/>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统一监控管理能力</a:t>
              </a:r>
              <a:endParaRPr kumimoji="0" lang="en-US" altLang="zh-CN" sz="1600" b="1" i="0" u="none" strike="noStrike" kern="0" cap="none" spc="0" normalizeH="0" baseline="0" noProof="0" dirty="0">
                <a:ln>
                  <a:noFill/>
                </a:ln>
                <a:solidFill>
                  <a:srgbClr val="2E75B6"/>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34" name="ïşḷiḋê"/>
            <p:cNvSpPr txBox="1"/>
            <p:nvPr/>
          </p:nvSpPr>
          <p:spPr bwMode="auto">
            <a:xfrm>
              <a:off x="1225439" y="2941709"/>
              <a:ext cx="1997990" cy="422129"/>
            </a:xfrm>
            <a:prstGeom prst="rect">
              <a:avLst/>
            </a:prstGeom>
            <a:noFill/>
          </p:spPr>
          <p:txBody>
            <a:bodyPr lIns="90000" tIns="46800" rIns="90000" bIns="46800"/>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rPr>
                <a:t>构建闭环运维管理，</a:t>
              </a:r>
              <a:r>
                <a:rPr kumimoji="0" lang="zh-CN" altLang="zh-CN" sz="1050" b="0" i="0" u="none" strike="noStrike" kern="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rPr>
                <a:t>明确职责分工</a:t>
              </a:r>
              <a:r>
                <a:rPr kumimoji="0" lang="zh-CN" altLang="en-US" sz="1050" b="0" i="0" u="none" strike="noStrike" kern="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rPr>
                <a:t>，</a:t>
              </a:r>
              <a:r>
                <a:rPr lang="zh-CN" altLang="en-US" sz="1050" kern="0" dirty="0">
                  <a:solidFill>
                    <a:schemeClr val="bg1">
                      <a:lumMod val="75000"/>
                    </a:schemeClr>
                  </a:solidFill>
                  <a:latin typeface="微软雅黑" panose="020B0503020204020204" pitchFamily="34" charset="-122"/>
                  <a:ea typeface="微软雅黑" panose="020B0503020204020204" pitchFamily="34" charset="-122"/>
                </a:rPr>
                <a:t>保障系统稳定运行。</a:t>
              </a:r>
              <a:endParaRPr kumimoji="0" lang="zh-CN" altLang="en-US" sz="1050" b="0" i="0" u="none" strike="noStrike" kern="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endParaRPr>
            </a:p>
          </p:txBody>
        </p:sp>
        <p:sp>
          <p:nvSpPr>
            <p:cNvPr id="135" name="îSľîḋe"/>
            <p:cNvSpPr txBox="1"/>
            <p:nvPr/>
          </p:nvSpPr>
          <p:spPr bwMode="auto">
            <a:xfrm>
              <a:off x="4392013" y="1713703"/>
              <a:ext cx="1620149" cy="270687"/>
            </a:xfrm>
            <a:prstGeom prst="rect">
              <a:avLst/>
            </a:prstGeom>
            <a:noFill/>
          </p:spPr>
          <p:txBody>
            <a:bodyPr wrap="none" lIns="90000" tIns="46800" rIns="90000" bIns="4680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2E75B6"/>
                  </a:solidFill>
                  <a:effectLst/>
                  <a:uLnTx/>
                  <a:uFillTx/>
                  <a:latin typeface="微软雅黑" panose="020B0503020204020204" pitchFamily="34" charset="-122"/>
                  <a:ea typeface="微软雅黑" panose="020B0503020204020204" pitchFamily="34" charset="-122"/>
                  <a:cs typeface="+mn-cs"/>
                </a:rPr>
                <a:t>统一运营管理视图</a:t>
              </a:r>
              <a:endParaRPr kumimoji="0" lang="zh-CN" altLang="en-US" sz="1600" b="1" i="0" u="none" strike="noStrike" kern="0" cap="none" spc="0" normalizeH="0" baseline="0" noProof="0" dirty="0">
                <a:ln>
                  <a:noFill/>
                </a:ln>
                <a:solidFill>
                  <a:srgbClr val="2E75B6"/>
                </a:solidFill>
                <a:effectLst/>
                <a:uLnTx/>
                <a:uFillTx/>
                <a:latin typeface="微软雅黑" panose="020B0503020204020204" pitchFamily="34" charset="-122"/>
                <a:ea typeface="微软雅黑" panose="020B0503020204020204" pitchFamily="34" charset="-122"/>
                <a:cs typeface="+mn-cs"/>
              </a:endParaRPr>
            </a:p>
          </p:txBody>
        </p:sp>
        <p:sp>
          <p:nvSpPr>
            <p:cNvPr id="136" name="ïṩļîḍe"/>
            <p:cNvSpPr txBox="1"/>
            <p:nvPr/>
          </p:nvSpPr>
          <p:spPr bwMode="auto">
            <a:xfrm>
              <a:off x="1458625" y="1982552"/>
              <a:ext cx="2020817" cy="484856"/>
            </a:xfrm>
            <a:prstGeom prst="rect">
              <a:avLst/>
            </a:prstGeom>
            <a:noFill/>
          </p:spPr>
          <p:txBody>
            <a:bodyPr lIns="90000" tIns="46800" rIns="90000" bIns="46800"/>
            <a:lstStyle/>
            <a:p>
              <a:pPr lvl="0" eaLnBrk="1" fontAlgn="auto" hangingPunct="1">
                <a:lnSpc>
                  <a:spcPct val="120000"/>
                </a:lnSpc>
                <a:spcBef>
                  <a:spcPts val="0"/>
                </a:spcBef>
                <a:spcAft>
                  <a:spcPts val="0"/>
                </a:spcAft>
                <a:defRPr/>
              </a:pPr>
              <a:r>
                <a:rPr kumimoji="0" lang="zh-CN" altLang="en-US" sz="1050" b="0" i="0" u="none" strike="noStrike" kern="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rPr>
                <a:t>以数据驱动运营管理</a:t>
              </a:r>
              <a:r>
                <a:rPr lang="zh-CN" altLang="en-US" sz="1050" kern="0" dirty="0">
                  <a:solidFill>
                    <a:schemeClr val="bg1">
                      <a:lumMod val="75000"/>
                    </a:schemeClr>
                  </a:solidFill>
                  <a:latin typeface="微软雅黑" panose="020B0503020204020204" pitchFamily="34" charset="-122"/>
                  <a:ea typeface="微软雅黑" panose="020B0503020204020204" pitchFamily="34" charset="-122"/>
                </a:rPr>
                <a:t>，辅助运营运维决策。</a:t>
              </a:r>
              <a:endParaRPr kumimoji="0" lang="zh-CN" altLang="en-US" sz="1050" b="0" i="0" u="none" strike="noStrike" kern="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endParaRPr>
            </a:p>
          </p:txBody>
        </p:sp>
        <p:cxnSp>
          <p:nvCxnSpPr>
            <p:cNvPr id="137" name="直接连接符 136"/>
            <p:cNvCxnSpPr/>
            <p:nvPr/>
          </p:nvCxnSpPr>
          <p:spPr>
            <a:xfrm flipV="1">
              <a:off x="4427985" y="2004033"/>
              <a:ext cx="128490" cy="32924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8" name="直接箭头连接符 137"/>
            <p:cNvCxnSpPr/>
            <p:nvPr/>
          </p:nvCxnSpPr>
          <p:spPr>
            <a:xfrm>
              <a:off x="4604968" y="1984390"/>
              <a:ext cx="2320362" cy="0"/>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H="1" flipV="1">
              <a:off x="2505271" y="4388212"/>
              <a:ext cx="127199" cy="18959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直接箭头连接符 139"/>
            <p:cNvCxnSpPr/>
            <p:nvPr/>
          </p:nvCxnSpPr>
          <p:spPr>
            <a:xfrm flipH="1">
              <a:off x="828524" y="4399245"/>
              <a:ext cx="1676748" cy="0"/>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1" name="矩形 140"/>
            <p:cNvSpPr/>
            <p:nvPr/>
          </p:nvSpPr>
          <p:spPr>
            <a:xfrm>
              <a:off x="1088596" y="4112796"/>
              <a:ext cx="1362493" cy="344451"/>
            </a:xfrm>
            <a:prstGeom prst="rect">
              <a:avLst/>
            </a:prstGeom>
          </p:spPr>
          <p:txBody>
            <a:bodyPr wrap="none">
              <a:spAutoFit/>
            </a:bodyPr>
            <a:lstStyle/>
            <a:p>
              <a:pPr marL="0" marR="0" lvl="0" indent="0" algn="r" defTabSz="912495" rtl="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2E75B6"/>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统一资源管理能力</a:t>
              </a:r>
              <a:endParaRPr kumimoji="0" lang="en-US" altLang="zh-CN" sz="1600" b="1" i="0" u="none" strike="noStrike" kern="0" cap="none" spc="0" normalizeH="0" baseline="0" noProof="0" dirty="0">
                <a:ln>
                  <a:noFill/>
                </a:ln>
                <a:solidFill>
                  <a:srgbClr val="2E75B6"/>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42" name="矩形 141"/>
            <p:cNvSpPr/>
            <p:nvPr/>
          </p:nvSpPr>
          <p:spPr>
            <a:xfrm>
              <a:off x="953251" y="4419294"/>
              <a:ext cx="1587610" cy="358228"/>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物理、逻辑、应用、业务资源的全面管理</a:t>
              </a:r>
              <a:endParaRPr kumimoji="0" lang="zh-CN" altLang="en-US" sz="1050" b="0" i="0" u="none" strike="noStrike" kern="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endParaRPr>
            </a:p>
          </p:txBody>
        </p:sp>
        <p:sp>
          <p:nvSpPr>
            <p:cNvPr id="143" name="矩形 142"/>
            <p:cNvSpPr/>
            <p:nvPr/>
          </p:nvSpPr>
          <p:spPr>
            <a:xfrm>
              <a:off x="4583071" y="2031734"/>
              <a:ext cx="2365193" cy="358228"/>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zh-CN" sz="1050" b="0" i="0" u="none" strike="noStrike" kern="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利用数据可视化技术展示</a:t>
              </a:r>
              <a:r>
                <a:rPr kumimoji="0" lang="zh-CN" altLang="en-US" sz="1050" b="0" i="0" u="none" strike="noStrike" kern="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综合运营情况，提供统一运营管理视图，掌握运营态势。</a:t>
              </a:r>
              <a:endParaRPr kumimoji="0" lang="zh-CN" altLang="en-US" sz="1050" b="0" i="0" u="none" strike="noStrike" kern="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endParaRPr>
            </a:p>
          </p:txBody>
        </p:sp>
        <p:cxnSp>
          <p:nvCxnSpPr>
            <p:cNvPr id="144" name="直接连接符 143"/>
            <p:cNvCxnSpPr/>
            <p:nvPr/>
          </p:nvCxnSpPr>
          <p:spPr>
            <a:xfrm flipH="1" flipV="1">
              <a:off x="3696992" y="2010904"/>
              <a:ext cx="164089" cy="31206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5" name="直接箭头连接符 144"/>
            <p:cNvCxnSpPr/>
            <p:nvPr/>
          </p:nvCxnSpPr>
          <p:spPr>
            <a:xfrm flipH="1">
              <a:off x="1431432" y="2008601"/>
              <a:ext cx="2265562" cy="0"/>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6" name="îṩḻïḓé"/>
            <p:cNvSpPr txBox="1"/>
            <p:nvPr/>
          </p:nvSpPr>
          <p:spPr bwMode="auto">
            <a:xfrm>
              <a:off x="1431432" y="1747455"/>
              <a:ext cx="2162878" cy="270687"/>
            </a:xfrm>
            <a:prstGeom prst="rect">
              <a:avLst/>
            </a:prstGeom>
            <a:noFill/>
          </p:spPr>
          <p:txBody>
            <a:bodyPr wrap="none" lIns="90000" tIns="46800" rIns="90000" bIns="4680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kern="0" dirty="0">
                  <a:solidFill>
                    <a:srgbClr val="2E75B6"/>
                  </a:solidFill>
                  <a:latin typeface="微软雅黑" panose="020B0503020204020204" pitchFamily="34" charset="-122"/>
                  <a:ea typeface="微软雅黑" panose="020B0503020204020204" pitchFamily="34" charset="-122"/>
                </a:rPr>
                <a:t>统一</a:t>
              </a:r>
              <a:r>
                <a:rPr kumimoji="0" lang="zh-CN" altLang="en-US" sz="1600" b="1" i="0" u="none" strike="noStrike" kern="0" cap="none" spc="0" normalizeH="0" baseline="0" noProof="0" dirty="0">
                  <a:ln>
                    <a:noFill/>
                  </a:ln>
                  <a:solidFill>
                    <a:srgbClr val="2E75B6"/>
                  </a:solidFill>
                  <a:effectLst/>
                  <a:uLnTx/>
                  <a:uFillTx/>
                  <a:latin typeface="微软雅黑" panose="020B0503020204020204" pitchFamily="34" charset="-122"/>
                  <a:ea typeface="微软雅黑" panose="020B0503020204020204" pitchFamily="34" charset="-122"/>
                </a:rPr>
                <a:t>运营分析管理能力</a:t>
              </a:r>
              <a:endParaRPr kumimoji="0" lang="zh-CN" altLang="en-US" sz="1600" b="1" i="0" u="none" strike="noStrike" kern="0" cap="none" spc="0" normalizeH="0" baseline="0" noProof="0" dirty="0">
                <a:ln>
                  <a:noFill/>
                </a:ln>
                <a:solidFill>
                  <a:srgbClr val="2E75B6"/>
                </a:solidFill>
                <a:effectLst/>
                <a:uLnTx/>
                <a:uFillTx/>
                <a:latin typeface="微软雅黑" panose="020B0503020204020204" pitchFamily="34" charset="-122"/>
                <a:ea typeface="微软雅黑" panose="020B0503020204020204" pitchFamily="34" charset="-122"/>
              </a:endParaRPr>
            </a:p>
          </p:txBody>
        </p:sp>
        <p:sp>
          <p:nvSpPr>
            <p:cNvPr id="147" name="iṡļiḋè"/>
            <p:cNvSpPr txBox="1"/>
            <p:nvPr/>
          </p:nvSpPr>
          <p:spPr bwMode="auto">
            <a:xfrm>
              <a:off x="4663672" y="2594854"/>
              <a:ext cx="2162878" cy="270687"/>
            </a:xfrm>
            <a:prstGeom prst="rect">
              <a:avLst/>
            </a:prstGeom>
            <a:noFill/>
          </p:spPr>
          <p:txBody>
            <a:bodyPr wrap="none" lIns="90000" tIns="46800" rIns="90000" bIns="4680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2E75B6"/>
                  </a:solidFill>
                  <a:effectLst/>
                  <a:uLnTx/>
                  <a:uFillTx/>
                  <a:latin typeface="微软雅黑" panose="020B0503020204020204" pitchFamily="34" charset="-122"/>
                  <a:ea typeface="微软雅黑" panose="020B0503020204020204" pitchFamily="34" charset="-122"/>
                  <a:cs typeface="+mn-cs"/>
                </a:rPr>
                <a:t>统一运营流程管理能力</a:t>
              </a:r>
              <a:endParaRPr kumimoji="0" lang="zh-CN" altLang="en-US" sz="1600" b="1" i="0" u="none" strike="noStrike" kern="0" cap="none" spc="0" normalizeH="0" baseline="0" noProof="0" dirty="0">
                <a:ln>
                  <a:noFill/>
                </a:ln>
                <a:solidFill>
                  <a:srgbClr val="2E75B6"/>
                </a:solidFill>
                <a:effectLst/>
                <a:uLnTx/>
                <a:uFillTx/>
                <a:latin typeface="微软雅黑" panose="020B0503020204020204" pitchFamily="34" charset="-122"/>
                <a:ea typeface="微软雅黑" panose="020B0503020204020204" pitchFamily="34" charset="-122"/>
                <a:cs typeface="+mn-cs"/>
              </a:endParaRPr>
            </a:p>
          </p:txBody>
        </p:sp>
        <p:cxnSp>
          <p:nvCxnSpPr>
            <p:cNvPr id="148" name="直接连接符 147"/>
            <p:cNvCxnSpPr/>
            <p:nvPr/>
          </p:nvCxnSpPr>
          <p:spPr>
            <a:xfrm flipV="1">
              <a:off x="4427985" y="2816197"/>
              <a:ext cx="155427" cy="30421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9" name="直接箭头连接符 148"/>
            <p:cNvCxnSpPr/>
            <p:nvPr/>
          </p:nvCxnSpPr>
          <p:spPr>
            <a:xfrm>
              <a:off x="4660246" y="2815980"/>
              <a:ext cx="2532303" cy="0"/>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0" name="矩形 149"/>
            <p:cNvSpPr/>
            <p:nvPr/>
          </p:nvSpPr>
          <p:spPr>
            <a:xfrm>
              <a:off x="5017568" y="2821006"/>
              <a:ext cx="2711579" cy="213559"/>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固话化运维流程、实现运维流程电子化、移动化</a:t>
              </a:r>
              <a:endParaRPr kumimoji="0" lang="zh-CN" altLang="en-US" sz="1050" b="0" i="0" u="none" strike="noStrike" kern="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endParaRPr>
            </a:p>
          </p:txBody>
        </p:sp>
        <p:sp>
          <p:nvSpPr>
            <p:cNvPr id="151" name="iṡļiḋè"/>
            <p:cNvSpPr txBox="1"/>
            <p:nvPr/>
          </p:nvSpPr>
          <p:spPr bwMode="auto">
            <a:xfrm>
              <a:off x="5793496" y="3835030"/>
              <a:ext cx="2162880" cy="270687"/>
            </a:xfrm>
            <a:prstGeom prst="rect">
              <a:avLst/>
            </a:prstGeom>
            <a:noFill/>
          </p:spPr>
          <p:txBody>
            <a:bodyPr wrap="none" lIns="90000" tIns="46800" rIns="90000" bIns="4680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2E75B6"/>
                  </a:solidFill>
                  <a:effectLst/>
                  <a:uLnTx/>
                  <a:uFillTx/>
                  <a:latin typeface="微软雅黑" panose="020B0503020204020204" pitchFamily="34" charset="-122"/>
                  <a:ea typeface="微软雅黑" panose="020B0503020204020204" pitchFamily="34" charset="-122"/>
                  <a:cs typeface="+mn-cs"/>
                </a:rPr>
                <a:t>统一运营操作管理能力</a:t>
              </a:r>
              <a:endParaRPr kumimoji="0" lang="zh-CN" altLang="en-US" sz="1600" b="1" i="0" u="none" strike="noStrike" kern="0" cap="none" spc="0" normalizeH="0" baseline="0" noProof="0" dirty="0">
                <a:ln>
                  <a:noFill/>
                </a:ln>
                <a:solidFill>
                  <a:srgbClr val="2E75B6"/>
                </a:solidFill>
                <a:effectLst/>
                <a:uLnTx/>
                <a:uFillTx/>
                <a:latin typeface="微软雅黑" panose="020B0503020204020204" pitchFamily="34" charset="-122"/>
                <a:ea typeface="微软雅黑" panose="020B0503020204020204" pitchFamily="34" charset="-122"/>
                <a:cs typeface="+mn-cs"/>
              </a:endParaRPr>
            </a:p>
          </p:txBody>
        </p:sp>
        <p:cxnSp>
          <p:nvCxnSpPr>
            <p:cNvPr id="152" name="直接连接符 151"/>
            <p:cNvCxnSpPr/>
            <p:nvPr/>
          </p:nvCxnSpPr>
          <p:spPr>
            <a:xfrm flipV="1">
              <a:off x="4830944" y="4065993"/>
              <a:ext cx="632130" cy="417015"/>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3" name="直接箭头连接符 152"/>
            <p:cNvCxnSpPr/>
            <p:nvPr/>
          </p:nvCxnSpPr>
          <p:spPr>
            <a:xfrm>
              <a:off x="5473850" y="4068295"/>
              <a:ext cx="2285051" cy="0"/>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4" name="íṩļîdé"/>
            <p:cNvSpPr txBox="1"/>
            <p:nvPr/>
          </p:nvSpPr>
          <p:spPr bwMode="auto">
            <a:xfrm>
              <a:off x="5835205" y="4137106"/>
              <a:ext cx="2121172" cy="666892"/>
            </a:xfrm>
            <a:prstGeom prst="rect">
              <a:avLst/>
            </a:prstGeom>
            <a:noFill/>
          </p:spPr>
          <p:txBody>
            <a:bodyPr lIns="90000" tIns="46800" rIns="90000" bIns="46800"/>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50" b="1" i="0" u="none" strike="noStrike" kern="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对日常运维操作通过编排，任务定制形成操作场景，实现自动化处理故障恢复。</a:t>
              </a:r>
              <a:endParaRPr kumimoji="0" lang="zh-CN" altLang="en-US" sz="1050" b="1" i="0" u="none" strike="noStrike" kern="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endParaRPr>
            </a:p>
          </p:txBody>
        </p:sp>
        <p:cxnSp>
          <p:nvCxnSpPr>
            <p:cNvPr id="155" name="直接连接符 154"/>
            <p:cNvCxnSpPr/>
            <p:nvPr/>
          </p:nvCxnSpPr>
          <p:spPr>
            <a:xfrm flipV="1">
              <a:off x="3528109" y="2582901"/>
              <a:ext cx="5316599" cy="1535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2964648" y="3701976"/>
              <a:ext cx="588006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p:cNvSpPr/>
          <p:nvPr/>
        </p:nvSpPr>
        <p:spPr>
          <a:xfrm>
            <a:off x="0" y="3507"/>
            <a:ext cx="12192000" cy="6854493"/>
          </a:xfrm>
          <a:prstGeom prst="rect">
            <a:avLst/>
          </a:prstGeom>
          <a:solidFill>
            <a:srgbClr val="1B4367"/>
          </a:solidFill>
          <a:ln w="12700">
            <a:miter lim="400000"/>
          </a:ln>
        </p:spPr>
        <p:txBody>
          <a:bodyPr lIns="162560" tIns="162560" rIns="162560" bIns="162560" anchor="ctr"/>
          <a:lstStyle/>
          <a:p>
            <a:pPr marL="0" marR="0" lvl="0" indent="0" algn="ctr" defTabSz="914400" rtl="0" eaLnBrk="1" fontAlgn="auto" latinLnBrk="0" hangingPunct="0">
              <a:lnSpc>
                <a:spcPct val="100000"/>
              </a:lnSpc>
              <a:spcBef>
                <a:spcPts val="0"/>
              </a:spcBef>
              <a:spcAft>
                <a:spcPts val="0"/>
              </a:spcAft>
              <a:buClrTx/>
              <a:buSzTx/>
              <a:buFontTx/>
              <a:buNone/>
              <a:defRPr sz="400">
                <a:solidFill>
                  <a:srgbClr val="FFFFFF"/>
                </a:solidFill>
                <a:uFill>
                  <a:solidFill>
                    <a:srgbClr val="FFFFFF"/>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kumimoji="0" sz="535" b="0" i="0" u="none" strike="noStrike" kern="0" cap="none" spc="0" normalizeH="0" baseline="0" noProof="0">
              <a:ln>
                <a:noFill/>
              </a:ln>
              <a:solidFill>
                <a:srgbClr val="FFFFFF"/>
              </a:solidFill>
              <a:effectLst/>
              <a:uLnTx/>
              <a:uFill>
                <a:solidFill>
                  <a:srgbClr val="FFFFFF"/>
                </a:solidFill>
              </a:u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标题 请置入背景图片"/>
          <p:cNvSpPr/>
          <p:nvPr/>
        </p:nvSpPr>
        <p:spPr>
          <a:xfrm>
            <a:off x="2963778" y="2411604"/>
            <a:ext cx="4116959" cy="707886"/>
          </a:xfrm>
          <a:prstGeom prst="rect">
            <a:avLst/>
          </a:prstGeom>
          <a:ln w="12700">
            <a:miter lim="400000"/>
          </a:ln>
        </p:spPr>
        <p:txBody>
          <a:bodyPr wrap="square" lIns="60959" rIns="60959">
            <a:spAutoFit/>
          </a:bodyPr>
          <a:lstStyle>
            <a:lvl1pPr algn="r">
              <a:defRPr sz="3300">
                <a:solidFill>
                  <a:srgbClr val="FFFFFF"/>
                </a:solidFill>
                <a:uFill>
                  <a:solidFill>
                    <a:srgbClr val="1CA6C6"/>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lvl="0" algn="l" defTabSz="342265" hangingPunct="0"/>
            <a:r>
              <a:rPr kumimoji="0" lang="zh-CN" altLang="en-US" sz="4000" b="0" i="0" u="none" strike="noStrike" kern="0" cap="none" spc="0" normalizeH="0" baseline="0" noProof="0" dirty="0">
                <a:ln>
                  <a:noFill/>
                </a:ln>
                <a:solidFill>
                  <a:srgbClr val="FFFFFF"/>
                </a:solidFill>
                <a:effectLst/>
                <a:uLnTx/>
                <a:uFill>
                  <a:solidFill>
                    <a:srgbClr val="1CA6C6"/>
                  </a:solidFill>
                </a:uFill>
                <a:latin typeface="微软雅黑" panose="020B0503020204020204" pitchFamily="34" charset="-122"/>
                <a:ea typeface="微软雅黑" panose="020B0503020204020204" pitchFamily="34" charset="-122"/>
                <a:sym typeface="微软雅黑" panose="020B0503020204020204" pitchFamily="34" charset="-122"/>
              </a:rPr>
              <a:t>解决方案</a:t>
            </a:r>
            <a:endParaRPr kumimoji="0" sz="4000" b="0" i="0" u="none" strike="noStrike" kern="0" cap="none" spc="0" normalizeH="0" baseline="0" noProof="0" dirty="0">
              <a:ln>
                <a:noFill/>
              </a:ln>
              <a:solidFill>
                <a:srgbClr val="FFFFFF"/>
              </a:solidFill>
              <a:effectLst/>
              <a:uLnTx/>
              <a:uFill>
                <a:solidFill>
                  <a:srgbClr val="1CA6C6"/>
                </a:solidFill>
              </a:u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亿方云成为中国首批获工信部“可信云”服务认证的文件管理平台"/>
          <p:cNvSpPr/>
          <p:nvPr/>
        </p:nvSpPr>
        <p:spPr>
          <a:xfrm>
            <a:off x="2963780" y="3728172"/>
            <a:ext cx="4116958" cy="1384995"/>
          </a:xfrm>
          <a:prstGeom prst="rect">
            <a:avLst/>
          </a:prstGeom>
          <a:ln w="12700">
            <a:miter lim="400000"/>
          </a:ln>
        </p:spPr>
        <p:txBody>
          <a:bodyPr wrap="square" lIns="60959" rIns="60959">
            <a:spAutoFit/>
          </a:bodyPr>
          <a:lstStyle/>
          <a:p>
            <a:pPr marL="171450" marR="0" lvl="0" indent="-171450" algn="l" defTabSz="609600" rtl="0" eaLnBrk="1" fontAlgn="auto" latinLnBrk="0" hangingPunct="0">
              <a:lnSpc>
                <a:spcPct val="150000"/>
              </a:lnSpc>
              <a:spcBef>
                <a:spcPts val="0"/>
              </a:spcBef>
              <a:spcAft>
                <a:spcPts val="0"/>
              </a:spcAft>
              <a:buClrTx/>
              <a:buSzTx/>
              <a:buFont typeface="Wingdings" panose="05000000000000000000" pitchFamily="2" charset="2"/>
              <a:buChar char="n"/>
              <a:defRPr sz="900">
                <a:solidFill>
                  <a:srgbClr val="FFFFFF"/>
                </a:solidFill>
                <a:uFill>
                  <a:solidFill>
                    <a:srgbClr val="808080"/>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rPr>
              <a:t>总体定位</a:t>
            </a:r>
            <a:endParaRPr lang="en-US" altLang="zh-CN"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endParaRPr>
          </a:p>
          <a:p>
            <a:pPr marL="171450" marR="0" lvl="0" indent="-171450" algn="l" defTabSz="609600" rtl="0" eaLnBrk="1" fontAlgn="auto" latinLnBrk="0" hangingPunct="0">
              <a:lnSpc>
                <a:spcPct val="150000"/>
              </a:lnSpc>
              <a:spcBef>
                <a:spcPts val="0"/>
              </a:spcBef>
              <a:spcAft>
                <a:spcPts val="0"/>
              </a:spcAft>
              <a:buClrTx/>
              <a:buSzTx/>
              <a:buFont typeface="Wingdings" panose="05000000000000000000" pitchFamily="2" charset="2"/>
              <a:buChar char="n"/>
              <a:defRPr sz="900">
                <a:solidFill>
                  <a:srgbClr val="FFFFFF"/>
                </a:solidFill>
                <a:uFill>
                  <a:solidFill>
                    <a:srgbClr val="808080"/>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rPr>
              <a:t>总体方案蓝图</a:t>
            </a:r>
            <a:endParaRPr lang="en-US" altLang="zh-CN"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endParaRPr>
          </a:p>
          <a:p>
            <a:pPr marL="171450" marR="0" lvl="0" indent="-171450" algn="l" defTabSz="609600" rtl="0" eaLnBrk="1" fontAlgn="auto" latinLnBrk="0" hangingPunct="0">
              <a:lnSpc>
                <a:spcPct val="150000"/>
              </a:lnSpc>
              <a:spcBef>
                <a:spcPts val="0"/>
              </a:spcBef>
              <a:spcAft>
                <a:spcPts val="0"/>
              </a:spcAft>
              <a:buClrTx/>
              <a:buSzTx/>
              <a:buFont typeface="Wingdings" panose="05000000000000000000" pitchFamily="2" charset="2"/>
              <a:buChar char="n"/>
              <a:defRPr sz="900">
                <a:solidFill>
                  <a:srgbClr val="FFFFFF"/>
                </a:solidFill>
                <a:uFill>
                  <a:solidFill>
                    <a:srgbClr val="808080"/>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rPr>
              <a:t>总体业务流程</a:t>
            </a:r>
            <a:endParaRPr lang="en-US" altLang="zh-CN"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endParaRPr>
          </a:p>
          <a:p>
            <a:pPr marL="171450" marR="0" lvl="0" indent="-171450" algn="l" defTabSz="609600" rtl="0" eaLnBrk="1" fontAlgn="auto" latinLnBrk="0" hangingPunct="0">
              <a:lnSpc>
                <a:spcPct val="150000"/>
              </a:lnSpc>
              <a:spcBef>
                <a:spcPts val="0"/>
              </a:spcBef>
              <a:spcAft>
                <a:spcPts val="0"/>
              </a:spcAft>
              <a:buClrTx/>
              <a:buSzTx/>
              <a:buFont typeface="Wingdings" panose="05000000000000000000" pitchFamily="2" charset="2"/>
              <a:buChar char="n"/>
              <a:defRPr sz="900">
                <a:solidFill>
                  <a:srgbClr val="FFFFFF"/>
                </a:solidFill>
                <a:uFill>
                  <a:solidFill>
                    <a:srgbClr val="808080"/>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rPr>
              <a:t>总体架构</a:t>
            </a:r>
            <a:endParaRPr lang="zh-CN" altLang="en-US" sz="1400" kern="0" dirty="0">
              <a:solidFill>
                <a:srgbClr val="FFFFFF"/>
              </a:solidFill>
              <a:uFill>
                <a:solidFill>
                  <a:srgbClr val="808080"/>
                </a:solidFill>
              </a:u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矩形 4"/>
          <p:cNvSpPr/>
          <p:nvPr/>
        </p:nvSpPr>
        <p:spPr>
          <a:xfrm>
            <a:off x="2574308" y="1500554"/>
            <a:ext cx="4506430" cy="3650412"/>
          </a:xfrm>
          <a:prstGeom prst="rect">
            <a:avLst/>
          </a:prstGeom>
          <a:ln w="38100">
            <a:solidFill>
              <a:srgbClr val="FFFFFF"/>
            </a:solidFill>
            <a:miter/>
          </a:ln>
        </p:spPr>
        <p:txBody>
          <a:bodyPr lIns="162560" tIns="162560" rIns="162560" bIns="162560" anchor="ctr"/>
          <a:lstStyle/>
          <a:p>
            <a:pPr marL="0" marR="0" lvl="0" indent="0" algn="l" defTabSz="914400" rtl="0" eaLnBrk="1" fontAlgn="auto" latinLnBrk="0" hangingPunct="0">
              <a:lnSpc>
                <a:spcPct val="100000"/>
              </a:lnSpc>
              <a:spcBef>
                <a:spcPts val="0"/>
              </a:spcBef>
              <a:spcAft>
                <a:spcPts val="0"/>
              </a:spcAft>
              <a:buClrTx/>
              <a:buSzTx/>
              <a:buFontTx/>
              <a:buNone/>
              <a:defRPr sz="3400">
                <a:latin typeface="Calibri" panose="020F0502020204030204"/>
                <a:ea typeface="Calibri" panose="020F0502020204030204"/>
                <a:cs typeface="Calibri" panose="020F0502020204030204"/>
                <a:sym typeface="Calibri" panose="020F0502020204030204"/>
              </a:defRPr>
            </a:pPr>
            <a:endParaRPr kumimoji="0" sz="4535" b="0" i="0" u="none" strike="noStrike" kern="0" cap="none" spc="0" normalizeH="0" baseline="0" noProof="0">
              <a:ln>
                <a:noFill/>
              </a:ln>
              <a:solidFill>
                <a:srgbClr val="000000"/>
              </a:solidFill>
              <a:effectLst/>
              <a:uLnTx/>
              <a:uFill>
                <a:solidFill>
                  <a:srgbClr val="000000"/>
                </a:solidFill>
              </a:uFill>
              <a:latin typeface="Calibri" panose="020F0502020204030204"/>
              <a:sym typeface="Calibri" panose="020F0502020204030204"/>
            </a:endParaRPr>
          </a:p>
        </p:txBody>
      </p:sp>
      <p:sp>
        <p:nvSpPr>
          <p:cNvPr id="76" name="矩形"/>
          <p:cNvSpPr/>
          <p:nvPr/>
        </p:nvSpPr>
        <p:spPr>
          <a:xfrm rot="5400000">
            <a:off x="8064623" y="2424368"/>
            <a:ext cx="239180" cy="241501"/>
          </a:xfrm>
          <a:prstGeom prst="rect">
            <a:avLst/>
          </a:prstGeom>
          <a:solidFill>
            <a:srgbClr val="FFFFFF"/>
          </a:solidFill>
          <a:ln w="12700">
            <a:miter lim="400000"/>
          </a:ln>
        </p:spPr>
        <p:txBody>
          <a:bodyPr lIns="162560" tIns="162560" rIns="162560" bIns="162560" anchor="ctr"/>
          <a:lstStyle/>
          <a:p>
            <a:pPr marL="0" marR="0" lvl="0" indent="0" algn="ctr" defTabSz="410845" rtl="0" eaLnBrk="1" fontAlgn="auto" latinLnBrk="0" hangingPunct="0">
              <a:lnSpc>
                <a:spcPct val="100000"/>
              </a:lnSpc>
              <a:spcBef>
                <a:spcPts val="0"/>
              </a:spcBef>
              <a:spcAft>
                <a:spcPts val="0"/>
              </a:spcAft>
              <a:buClrTx/>
              <a:buSzTx/>
              <a:buFontTx/>
              <a:buNone/>
              <a:defRPr sz="800">
                <a:solidFill>
                  <a:srgbClr val="007FFD"/>
                </a:solidFill>
                <a:uFillTx/>
                <a:latin typeface="Helvetica Neue Medium"/>
                <a:ea typeface="Helvetica Neue Medium"/>
                <a:cs typeface="Helvetica Neue Medium"/>
                <a:sym typeface="Helvetica Neue Medium"/>
              </a:defRPr>
            </a:pPr>
            <a:endParaRPr kumimoji="0" sz="1065" b="0" i="0" u="none" strike="noStrike" kern="0" cap="none" spc="0" normalizeH="0" baseline="0" noProof="0">
              <a:ln>
                <a:noFill/>
              </a:ln>
              <a:solidFill>
                <a:srgbClr val="007FFD"/>
              </a:solidFill>
              <a:effectLst/>
              <a:uLnTx/>
              <a:uFillTx/>
              <a:latin typeface="Helvetica Neue Medium"/>
              <a:sym typeface="Helvetica Neue Medium"/>
            </a:endParaRPr>
          </a:p>
        </p:txBody>
      </p:sp>
      <p:sp>
        <p:nvSpPr>
          <p:cNvPr id="78" name="四大营销中心"/>
          <p:cNvSpPr/>
          <p:nvPr/>
        </p:nvSpPr>
        <p:spPr>
          <a:xfrm>
            <a:off x="1926958" y="1707034"/>
            <a:ext cx="1036821" cy="2062103"/>
          </a:xfrm>
          <a:prstGeom prst="rect">
            <a:avLst/>
          </a:prstGeom>
          <a:solidFill>
            <a:srgbClr val="1B4367"/>
          </a:solidFill>
          <a:ln w="12700">
            <a:miter lim="400000"/>
          </a:ln>
        </p:spPr>
        <p:txBody>
          <a:bodyPr wrap="none" lIns="60959" rIns="60959">
            <a:spAutoFit/>
          </a:bodyPr>
          <a:lstStyle>
            <a:lvl1pPr algn="ctr" defTabSz="457200">
              <a:defRPr sz="9600">
                <a:solidFill>
                  <a:srgbClr val="FFFFFF"/>
                </a:solidFill>
                <a:uFillTx/>
                <a:latin typeface="Arial" panose="020B0604020202020204"/>
                <a:ea typeface="Arial" panose="020B0604020202020204"/>
                <a:cs typeface="Arial" panose="020B0604020202020204"/>
                <a:sym typeface="Arial" panose="020B0604020202020204"/>
              </a:defRPr>
            </a:lvl1pPr>
          </a:lstStyle>
          <a:p>
            <a:pPr marL="0" marR="0" lvl="0" indent="0" algn="ctr" defTabSz="609600" rtl="0" eaLnBrk="1" fontAlgn="auto" latinLnBrk="0" hangingPunct="0">
              <a:lnSpc>
                <a:spcPct val="100000"/>
              </a:lnSpc>
              <a:spcBef>
                <a:spcPts val="0"/>
              </a:spcBef>
              <a:spcAft>
                <a:spcPts val="0"/>
              </a:spcAft>
              <a:buClrTx/>
              <a:buSzTx/>
              <a:buFontTx/>
              <a:buNone/>
              <a:defRPr/>
            </a:pPr>
            <a:r>
              <a:rPr kumimoji="0" lang="en-US" altLang="zh-CN" sz="128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2</a:t>
            </a:r>
            <a:endParaRPr kumimoji="0" sz="128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
        <p:nvSpPr>
          <p:cNvPr id="79" name="矩形"/>
          <p:cNvSpPr/>
          <p:nvPr/>
        </p:nvSpPr>
        <p:spPr>
          <a:xfrm rot="5400000">
            <a:off x="8353720" y="2733919"/>
            <a:ext cx="516444" cy="521456"/>
          </a:xfrm>
          <a:prstGeom prst="rect">
            <a:avLst/>
          </a:prstGeom>
          <a:solidFill>
            <a:srgbClr val="FFFFFF"/>
          </a:solidFill>
          <a:ln w="12700">
            <a:miter lim="400000"/>
          </a:ln>
        </p:spPr>
        <p:txBody>
          <a:bodyPr lIns="162560" tIns="162560" rIns="162560" bIns="162560" anchor="ctr"/>
          <a:lstStyle/>
          <a:p>
            <a:pPr marL="0" marR="0" lvl="0" indent="0" algn="ctr" defTabSz="410845" rtl="0" eaLnBrk="1" fontAlgn="auto" latinLnBrk="0" hangingPunct="0">
              <a:lnSpc>
                <a:spcPct val="100000"/>
              </a:lnSpc>
              <a:spcBef>
                <a:spcPts val="0"/>
              </a:spcBef>
              <a:spcAft>
                <a:spcPts val="0"/>
              </a:spcAft>
              <a:buClrTx/>
              <a:buSzTx/>
              <a:buFontTx/>
              <a:buNone/>
              <a:defRPr sz="800">
                <a:solidFill>
                  <a:srgbClr val="007FFD"/>
                </a:solidFill>
                <a:uFillTx/>
                <a:latin typeface="Helvetica Neue Medium"/>
                <a:ea typeface="Helvetica Neue Medium"/>
                <a:cs typeface="Helvetica Neue Medium"/>
                <a:sym typeface="Helvetica Neue Medium"/>
              </a:defRPr>
            </a:pPr>
            <a:endParaRPr kumimoji="0" sz="1065" b="0" i="0" u="none" strike="noStrike" kern="0" cap="none" spc="0" normalizeH="0" baseline="0" noProof="0">
              <a:ln>
                <a:noFill/>
              </a:ln>
              <a:solidFill>
                <a:srgbClr val="007FFD"/>
              </a:solidFill>
              <a:effectLst/>
              <a:uLnTx/>
              <a:uFillTx/>
              <a:latin typeface="Helvetica Neue Medium"/>
              <a:sym typeface="Helvetica Neue Medium"/>
            </a:endParaRPr>
          </a:p>
        </p:txBody>
      </p:sp>
      <p:cxnSp>
        <p:nvCxnSpPr>
          <p:cNvPr id="3" name="直接连接符 2"/>
          <p:cNvCxnSpPr/>
          <p:nvPr/>
        </p:nvCxnSpPr>
        <p:spPr>
          <a:xfrm>
            <a:off x="2963780" y="3621109"/>
            <a:ext cx="4116958" cy="0"/>
          </a:xfrm>
          <a:prstGeom prst="line">
            <a:avLst/>
          </a:prstGeom>
          <a:noFill/>
          <a:ln w="9525" cap="flat">
            <a:solidFill>
              <a:schemeClr val="bg1">
                <a:lumMod val="85000"/>
              </a:schemeClr>
            </a:solidFill>
            <a:prstDash val="sysDot"/>
            <a:miter lim="800000"/>
          </a:ln>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1227" y="313195"/>
            <a:ext cx="11154168" cy="418485"/>
          </a:xfrm>
        </p:spPr>
        <p:txBody>
          <a:bodyPr/>
          <a:lstStyle/>
          <a:p>
            <a:r>
              <a:rPr lang="zh-CN" altLang="en-US" dirty="0"/>
              <a:t>总体定位：建设统一运维平台，构建面向业务的数据驱动的主动、智能的运维体系</a:t>
            </a:r>
            <a:endParaRPr lang="zh-CN" altLang="en-US" dirty="0"/>
          </a:p>
        </p:txBody>
      </p:sp>
      <p:sp>
        <p:nvSpPr>
          <p:cNvPr id="13" name="矩形 12"/>
          <p:cNvSpPr/>
          <p:nvPr/>
        </p:nvSpPr>
        <p:spPr>
          <a:xfrm>
            <a:off x="3537134" y="843164"/>
            <a:ext cx="7998373" cy="646331"/>
          </a:xfrm>
          <a:prstGeom prst="rect">
            <a:avLst/>
          </a:prstGeom>
        </p:spPr>
        <p:txBody>
          <a:bodyPr wrap="square">
            <a:spAutoFit/>
          </a:bodyPr>
          <a:lstStyle/>
          <a:p>
            <a:endParaRPr lang="zh-CN" altLang="en-US" dirty="0"/>
          </a:p>
          <a:p>
            <a:endParaRPr lang="zh-CN" altLang="en-US" dirty="0"/>
          </a:p>
        </p:txBody>
      </p:sp>
      <p:sp>
        <p:nvSpPr>
          <p:cNvPr id="14" name="矩形 13"/>
          <p:cNvSpPr/>
          <p:nvPr/>
        </p:nvSpPr>
        <p:spPr>
          <a:xfrm>
            <a:off x="432575" y="823284"/>
            <a:ext cx="11268888" cy="609398"/>
          </a:xfrm>
          <a:prstGeom prst="rect">
            <a:avLst/>
          </a:prstGeom>
        </p:spPr>
        <p:txBody>
          <a:bodyPr wrap="square">
            <a:spAutoFit/>
          </a:bodyPr>
          <a:lstStyle/>
          <a:p>
            <a:pPr>
              <a:lnSpc>
                <a:spcPct val="120000"/>
              </a:lnSpc>
            </a:pPr>
            <a:r>
              <a:rPr lang="zh-CN" altLang="en-US" sz="1400" dirty="0">
                <a:solidFill>
                  <a:srgbClr val="000000"/>
                </a:solidFill>
                <a:latin typeface="微软雅黑" panose="020B0503020204020204" pitchFamily="34" charset="-122"/>
                <a:ea typeface="微软雅黑" panose="020B0503020204020204" pitchFamily="34" charset="-122"/>
                <a:cs typeface="仿宋_GB2312"/>
              </a:rPr>
              <a:t>网络统一</a:t>
            </a:r>
            <a:r>
              <a:rPr lang="zh-CN" altLang="zh-CN" sz="1400" dirty="0">
                <a:solidFill>
                  <a:srgbClr val="000000"/>
                </a:solidFill>
                <a:latin typeface="微软雅黑" panose="020B0503020204020204" pitchFamily="34" charset="-122"/>
                <a:ea typeface="微软雅黑" panose="020B0503020204020204" pitchFamily="34" charset="-122"/>
                <a:cs typeface="仿宋_GB2312"/>
              </a:rPr>
              <a:t>运维平台负责对</a:t>
            </a:r>
            <a:r>
              <a:rPr lang="zh-CN" altLang="en-US" sz="1400" dirty="0">
                <a:solidFill>
                  <a:srgbClr val="000000"/>
                </a:solidFill>
                <a:latin typeface="微软雅黑" panose="020B0503020204020204" pitchFamily="34" charset="-122"/>
                <a:ea typeface="微软雅黑" panose="020B0503020204020204" pitchFamily="34" charset="-122"/>
                <a:cs typeface="仿宋_GB2312"/>
              </a:rPr>
              <a:t>某企业所涉及到的网络设备及服务的运行</a:t>
            </a:r>
            <a:r>
              <a:rPr lang="zh-CN" altLang="zh-CN" sz="1400" dirty="0">
                <a:solidFill>
                  <a:srgbClr val="000000"/>
                </a:solidFill>
                <a:latin typeface="微软雅黑" panose="020B0503020204020204" pitchFamily="34" charset="-122"/>
                <a:ea typeface="微软雅黑" panose="020B0503020204020204" pitchFamily="34" charset="-122"/>
                <a:cs typeface="仿宋_GB2312"/>
              </a:rPr>
              <a:t>情况</a:t>
            </a:r>
            <a:r>
              <a:rPr lang="zh-CN" altLang="en-US" sz="1400" dirty="0">
                <a:solidFill>
                  <a:srgbClr val="000000"/>
                </a:solidFill>
                <a:latin typeface="微软雅黑" panose="020B0503020204020204" pitchFamily="34" charset="-122"/>
                <a:ea typeface="微软雅黑" panose="020B0503020204020204" pitchFamily="34" charset="-122"/>
                <a:cs typeface="仿宋_GB2312"/>
              </a:rPr>
              <a:t>进行全面的</a:t>
            </a:r>
            <a:r>
              <a:rPr lang="zh-CN" altLang="zh-CN" sz="1400" dirty="0">
                <a:solidFill>
                  <a:srgbClr val="000000"/>
                </a:solidFill>
                <a:latin typeface="微软雅黑" panose="020B0503020204020204" pitchFamily="34" charset="-122"/>
                <a:ea typeface="微软雅黑" panose="020B0503020204020204" pitchFamily="34" charset="-122"/>
                <a:cs typeface="仿宋_GB2312"/>
              </a:rPr>
              <a:t>监控</a:t>
            </a:r>
            <a:r>
              <a:rPr lang="zh-CN" altLang="en-US" sz="1400" dirty="0">
                <a:solidFill>
                  <a:srgbClr val="000000"/>
                </a:solidFill>
                <a:latin typeface="微软雅黑" panose="020B0503020204020204" pitchFamily="34" charset="-122"/>
                <a:ea typeface="微软雅黑" panose="020B0503020204020204" pitchFamily="34" charset="-122"/>
                <a:cs typeface="仿宋_GB2312"/>
              </a:rPr>
              <a:t>，及时发现网络的各类异常并通知维护人员，以保证网络的正常运行，</a:t>
            </a:r>
            <a:r>
              <a:rPr lang="zh-CN" altLang="en-US" sz="1400" dirty="0">
                <a:solidFill>
                  <a:prstClr val="black"/>
                </a:solidFill>
                <a:latin typeface="微软雅黑" panose="020B0503020204020204" pitchFamily="34" charset="-122"/>
                <a:ea typeface="微软雅黑" panose="020B0503020204020204" pitchFamily="34" charset="-122"/>
              </a:rPr>
              <a:t>提升网络用户的感知</a:t>
            </a:r>
            <a:r>
              <a:rPr lang="zh-CN" altLang="en-US" sz="1400" dirty="0">
                <a:solidFill>
                  <a:srgbClr val="000000"/>
                </a:solidFill>
                <a:latin typeface="微软雅黑" panose="020B0503020204020204" pitchFamily="34" charset="-122"/>
                <a:ea typeface="微软雅黑" panose="020B0503020204020204" pitchFamily="34" charset="-122"/>
                <a:cs typeface="仿宋_GB2312"/>
              </a:rPr>
              <a:t>。</a:t>
            </a:r>
            <a:endParaRPr lang="zh-CN" altLang="en-US" sz="1400" dirty="0"/>
          </a:p>
        </p:txBody>
      </p:sp>
      <p:sp>
        <p:nvSpPr>
          <p:cNvPr id="15" name="TextBox 67"/>
          <p:cNvSpPr txBox="1"/>
          <p:nvPr/>
        </p:nvSpPr>
        <p:spPr>
          <a:xfrm>
            <a:off x="9072669" y="1938508"/>
            <a:ext cx="2481635" cy="661405"/>
          </a:xfrm>
          <a:prstGeom prst="rect">
            <a:avLst/>
          </a:prstGeom>
          <a:solidFill>
            <a:schemeClr val="accent1"/>
          </a:solidFill>
          <a:ln w="12700" algn="ctr">
            <a:solidFill>
              <a:schemeClr val="accent1"/>
            </a:solidFill>
            <a:round/>
          </a:ln>
          <a:effectLst>
            <a:outerShdw dist="107763" dir="2700000" algn="ctr" rotWithShape="0">
              <a:srgbClr val="808080">
                <a:alpha val="50000"/>
              </a:srgbClr>
            </a:outerShdw>
          </a:effectLst>
        </p:spPr>
        <p:txBody>
          <a:bodyPr wrap="none" lIns="0" tIns="0" rIns="0" bIns="0" anchor="ctr"/>
          <a:lstStyle>
            <a:defPPr>
              <a:defRPr lang="zh-CN"/>
            </a:defPPr>
            <a:lvl1pPr algn="ctr" defTabSz="1073150" eaLnBrk="0" fontAlgn="base">
              <a:spcBef>
                <a:spcPct val="0"/>
              </a:spcBef>
              <a:spcAft>
                <a:spcPct val="0"/>
              </a:spcAft>
              <a:defRPr b="1">
                <a:solidFill>
                  <a:prstClr val="white"/>
                </a:solidFill>
                <a:latin typeface="微软雅黑" panose="020B0503020204020204" pitchFamily="34" charset="-122"/>
                <a:ea typeface="微软雅黑" panose="020B0503020204020204" pitchFamily="34" charset="-122"/>
              </a:defRPr>
            </a:lvl1pPr>
          </a:lstStyle>
          <a:p>
            <a:pPr lvl="0">
              <a:defRPr/>
            </a:pPr>
            <a:r>
              <a:rPr lang="zh-CN" altLang="en-US" sz="1500" b="0" dirty="0"/>
              <a:t>构建面向业务的，主动式、</a:t>
            </a:r>
            <a:endParaRPr lang="en-US" altLang="zh-CN" sz="1500" b="0" dirty="0"/>
          </a:p>
          <a:p>
            <a:pPr lvl="0">
              <a:defRPr/>
            </a:pPr>
            <a:r>
              <a:rPr lang="zh-CN" altLang="en-US" sz="1500" b="0" dirty="0"/>
              <a:t>智能化的统一平台运维体系</a:t>
            </a:r>
            <a:endParaRPr kumimoji="0" lang="zh-CN" altLang="en-US" sz="1500" b="0" i="0" u="none" strike="noStrike" kern="1200" cap="none" spc="0" normalizeH="0" baseline="0" noProof="0" dirty="0">
              <a:ln>
                <a:noFill/>
              </a:ln>
              <a:solidFill>
                <a:prstClr val="white"/>
              </a:solidFill>
              <a:effectLst/>
              <a:uLnTx/>
              <a:uFillTx/>
            </a:endParaRPr>
          </a:p>
        </p:txBody>
      </p:sp>
      <p:sp>
        <p:nvSpPr>
          <p:cNvPr id="16" name="TextBox 67"/>
          <p:cNvSpPr txBox="1"/>
          <p:nvPr/>
        </p:nvSpPr>
        <p:spPr>
          <a:xfrm>
            <a:off x="9072669" y="3149138"/>
            <a:ext cx="2481635" cy="661405"/>
          </a:xfrm>
          <a:prstGeom prst="rect">
            <a:avLst/>
          </a:prstGeom>
          <a:solidFill>
            <a:schemeClr val="accent1"/>
          </a:solidFill>
          <a:ln w="12700" algn="ctr">
            <a:solidFill>
              <a:schemeClr val="accent1"/>
            </a:solidFill>
            <a:round/>
          </a:ln>
          <a:effectLst>
            <a:outerShdw dist="107763" dir="2700000" algn="ctr" rotWithShape="0">
              <a:srgbClr val="808080">
                <a:alpha val="50000"/>
              </a:srgbClr>
            </a:outerShdw>
          </a:effectLst>
        </p:spPr>
        <p:txBody>
          <a:bodyPr wrap="none" lIns="0" tIns="0" rIns="0" bIns="0" anchor="ctr"/>
          <a:lstStyle>
            <a:defPPr>
              <a:defRPr lang="zh-CN"/>
            </a:defPPr>
            <a:lvl1pPr algn="ctr" defTabSz="1073150" eaLnBrk="0" fontAlgn="base">
              <a:spcBef>
                <a:spcPct val="0"/>
              </a:spcBef>
              <a:spcAft>
                <a:spcPct val="0"/>
              </a:spcAft>
              <a:defRPr b="1">
                <a:solidFill>
                  <a:prstClr val="white"/>
                </a:solidFill>
                <a:latin typeface="微软雅黑" panose="020B0503020204020204" pitchFamily="34" charset="-122"/>
                <a:ea typeface="微软雅黑" panose="020B0503020204020204" pitchFamily="34" charset="-122"/>
              </a:defRPr>
            </a:lvl1pPr>
          </a:lstStyle>
          <a:p>
            <a:pPr lvl="0">
              <a:defRPr/>
            </a:pPr>
            <a:r>
              <a:rPr lang="zh-CN" altLang="en-US" sz="1500" b="0" dirty="0"/>
              <a:t>建立快速故障和风险识别与</a:t>
            </a:r>
            <a:endParaRPr lang="en-US" altLang="zh-CN" sz="1500" b="0" dirty="0"/>
          </a:p>
          <a:p>
            <a:pPr lvl="0">
              <a:defRPr/>
            </a:pPr>
            <a:r>
              <a:rPr lang="zh-CN" altLang="en-US" sz="1500" b="0" dirty="0"/>
              <a:t>预警并主动修复的运维能力</a:t>
            </a:r>
            <a:endParaRPr kumimoji="0" lang="zh-CN" altLang="en-US" sz="1500" b="0" i="0" u="none" strike="noStrike" kern="1200" cap="none" spc="0" normalizeH="0" baseline="0" noProof="0" dirty="0">
              <a:ln>
                <a:noFill/>
              </a:ln>
              <a:solidFill>
                <a:prstClr val="white"/>
              </a:solidFill>
              <a:effectLst/>
              <a:uLnTx/>
              <a:uFillTx/>
            </a:endParaRPr>
          </a:p>
        </p:txBody>
      </p:sp>
      <p:sp>
        <p:nvSpPr>
          <p:cNvPr id="17" name="TextBox 67"/>
          <p:cNvSpPr txBox="1"/>
          <p:nvPr/>
        </p:nvSpPr>
        <p:spPr>
          <a:xfrm>
            <a:off x="9072669" y="4359768"/>
            <a:ext cx="2481635" cy="661405"/>
          </a:xfrm>
          <a:prstGeom prst="rect">
            <a:avLst/>
          </a:prstGeom>
          <a:solidFill>
            <a:schemeClr val="accent1"/>
          </a:solidFill>
          <a:ln w="12700" algn="ctr">
            <a:solidFill>
              <a:schemeClr val="accent1"/>
            </a:solidFill>
            <a:round/>
          </a:ln>
          <a:effectLst>
            <a:outerShdw dist="107763" dir="2700000" algn="ctr" rotWithShape="0">
              <a:srgbClr val="808080">
                <a:alpha val="50000"/>
              </a:srgbClr>
            </a:outerShdw>
          </a:effectLst>
        </p:spPr>
        <p:txBody>
          <a:bodyPr wrap="none" lIns="0" tIns="0" rIns="0" bIns="0" anchor="ctr"/>
          <a:lstStyle>
            <a:defPPr>
              <a:defRPr lang="zh-CN"/>
            </a:defPPr>
            <a:lvl1pPr algn="ctr" defTabSz="1073150" eaLnBrk="0" fontAlgn="base">
              <a:spcBef>
                <a:spcPct val="0"/>
              </a:spcBef>
              <a:spcAft>
                <a:spcPct val="0"/>
              </a:spcAft>
              <a:defRPr b="1">
                <a:solidFill>
                  <a:prstClr val="white"/>
                </a:solidFill>
                <a:latin typeface="微软雅黑" panose="020B0503020204020204" pitchFamily="34" charset="-122"/>
                <a:ea typeface="微软雅黑" panose="020B0503020204020204" pitchFamily="34" charset="-122"/>
              </a:defRPr>
            </a:lvl1pPr>
          </a:lstStyle>
          <a:p>
            <a:pPr lvl="0">
              <a:defRPr/>
            </a:pPr>
            <a:r>
              <a:rPr lang="zh-CN" altLang="en-US" sz="1500" b="0" dirty="0"/>
              <a:t>保障网络运行的</a:t>
            </a:r>
            <a:endParaRPr lang="en-US" altLang="zh-CN" sz="1500" b="0" dirty="0"/>
          </a:p>
          <a:p>
            <a:pPr lvl="0">
              <a:defRPr/>
            </a:pPr>
            <a:r>
              <a:rPr lang="zh-CN" altLang="en-US" sz="1500" b="0" dirty="0"/>
              <a:t>稳定性和可用性</a:t>
            </a:r>
            <a:endParaRPr kumimoji="0" lang="zh-CN" altLang="en-US" sz="1500" b="0" i="0" u="none" strike="noStrike" kern="1200" cap="none" spc="0" normalizeH="0" baseline="0" noProof="0" dirty="0">
              <a:ln>
                <a:noFill/>
              </a:ln>
              <a:solidFill>
                <a:prstClr val="white"/>
              </a:solidFill>
              <a:effectLst/>
              <a:uLnTx/>
              <a:uFillTx/>
            </a:endParaRPr>
          </a:p>
        </p:txBody>
      </p:sp>
      <p:sp>
        <p:nvSpPr>
          <p:cNvPr id="18" name="TextBox 67"/>
          <p:cNvSpPr txBox="1"/>
          <p:nvPr/>
        </p:nvSpPr>
        <p:spPr>
          <a:xfrm>
            <a:off x="9072669" y="5570398"/>
            <a:ext cx="2481635" cy="661405"/>
          </a:xfrm>
          <a:prstGeom prst="rect">
            <a:avLst/>
          </a:prstGeom>
          <a:solidFill>
            <a:schemeClr val="accent1"/>
          </a:solidFill>
          <a:ln w="12700" algn="ctr">
            <a:solidFill>
              <a:schemeClr val="accent1"/>
            </a:solidFill>
            <a:round/>
          </a:ln>
          <a:effectLst>
            <a:outerShdw dist="107763" dir="2700000" algn="ctr" rotWithShape="0">
              <a:srgbClr val="808080">
                <a:alpha val="50000"/>
              </a:srgbClr>
            </a:outerShdw>
          </a:effectLst>
        </p:spPr>
        <p:txBody>
          <a:bodyPr wrap="none" lIns="0" tIns="0" rIns="0" bIns="0" anchor="ctr"/>
          <a:lstStyle>
            <a:defPPr>
              <a:defRPr lang="zh-CN"/>
            </a:defPPr>
            <a:lvl1pPr algn="ctr" defTabSz="1073150" eaLnBrk="0" fontAlgn="base">
              <a:spcBef>
                <a:spcPct val="0"/>
              </a:spcBef>
              <a:spcAft>
                <a:spcPct val="0"/>
              </a:spcAft>
              <a:defRPr b="1">
                <a:solidFill>
                  <a:prstClr val="white"/>
                </a:solidFill>
                <a:latin typeface="微软雅黑" panose="020B0503020204020204" pitchFamily="34" charset="-122"/>
                <a:ea typeface="微软雅黑" panose="020B0503020204020204" pitchFamily="34" charset="-122"/>
              </a:defRPr>
            </a:lvl1pPr>
          </a:lstStyle>
          <a:p>
            <a:pPr lvl="0">
              <a:defRPr/>
            </a:pPr>
            <a:r>
              <a:rPr lang="zh-CN" altLang="en-US" sz="1500" b="0" dirty="0"/>
              <a:t>确保网络运维工作</a:t>
            </a:r>
            <a:endParaRPr lang="en-US" altLang="zh-CN" sz="1500" b="0" dirty="0"/>
          </a:p>
          <a:p>
            <a:pPr lvl="0">
              <a:defRPr/>
            </a:pPr>
            <a:r>
              <a:rPr lang="zh-CN" altLang="en-US" sz="1500" b="0" dirty="0"/>
              <a:t>与业务目标的融合</a:t>
            </a:r>
            <a:endParaRPr kumimoji="0" lang="zh-CN" altLang="en-US" sz="1500" b="0" i="0" u="none" strike="noStrike" kern="1200" cap="none" spc="0" normalizeH="0" baseline="0" noProof="0" dirty="0">
              <a:ln>
                <a:noFill/>
              </a:ln>
              <a:solidFill>
                <a:prstClr val="white"/>
              </a:solidFill>
              <a:effectLst/>
              <a:uLnTx/>
              <a:uFillTx/>
            </a:endParaRPr>
          </a:p>
        </p:txBody>
      </p:sp>
      <p:sp>
        <p:nvSpPr>
          <p:cNvPr id="19" name="矩形 18"/>
          <p:cNvSpPr/>
          <p:nvPr/>
        </p:nvSpPr>
        <p:spPr bwMode="auto">
          <a:xfrm>
            <a:off x="432575" y="5161200"/>
            <a:ext cx="8100926" cy="1620992"/>
          </a:xfrm>
          <a:prstGeom prst="rect">
            <a:avLst/>
          </a:prstGeom>
          <a:solidFill>
            <a:schemeClr val="bg1">
              <a:lumMod val="95000"/>
            </a:schemeClr>
          </a:solidFill>
          <a:ln w="7938" cap="flat">
            <a:noFill/>
            <a:prstDash val="solid"/>
            <a:miter lim="800000"/>
          </a:ln>
          <a:effectLst/>
        </p:spPr>
        <p:txBody>
          <a:bodyPr vert="horz" wrap="square" lIns="121920" tIns="48000" rIns="121920" bIns="48000" numCol="1" rtlCol="0" anchor="ctr" anchorCtr="0" compatLnSpc="1"/>
          <a:lstStyle/>
          <a:p>
            <a:pPr algn="ctr" defTabSz="1217295"/>
            <a:endParaRPr lang="zh-CN" altLang="en-US" sz="1600" b="1"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3043849" y="5173895"/>
            <a:ext cx="2031325"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网络各类网络设备</a:t>
            </a:r>
            <a:endParaRPr lang="zh-CN" altLang="en-US" dirty="0">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a:blip r:embed="rId1"/>
          <a:stretch>
            <a:fillRect/>
          </a:stretch>
        </p:blipFill>
        <p:spPr>
          <a:xfrm>
            <a:off x="615944" y="5675129"/>
            <a:ext cx="667690" cy="667690"/>
          </a:xfrm>
          <a:prstGeom prst="rect">
            <a:avLst/>
          </a:prstGeom>
        </p:spPr>
      </p:pic>
      <p:pic>
        <p:nvPicPr>
          <p:cNvPr id="25" name="图片 24"/>
          <p:cNvPicPr>
            <a:picLocks noChangeAspect="1"/>
          </p:cNvPicPr>
          <p:nvPr/>
        </p:nvPicPr>
        <p:blipFill>
          <a:blip r:embed="rId2"/>
          <a:stretch>
            <a:fillRect/>
          </a:stretch>
        </p:blipFill>
        <p:spPr>
          <a:xfrm>
            <a:off x="1906380" y="5690191"/>
            <a:ext cx="667690" cy="667690"/>
          </a:xfrm>
          <a:prstGeom prst="rect">
            <a:avLst/>
          </a:prstGeom>
        </p:spPr>
      </p:pic>
      <p:pic>
        <p:nvPicPr>
          <p:cNvPr id="26" name="图片 25"/>
          <p:cNvPicPr>
            <a:picLocks noChangeAspect="1"/>
          </p:cNvPicPr>
          <p:nvPr/>
        </p:nvPicPr>
        <p:blipFill>
          <a:blip r:embed="rId3"/>
          <a:stretch>
            <a:fillRect/>
          </a:stretch>
        </p:blipFill>
        <p:spPr>
          <a:xfrm>
            <a:off x="7308180" y="5675129"/>
            <a:ext cx="667690" cy="667690"/>
          </a:xfrm>
          <a:prstGeom prst="rect">
            <a:avLst/>
          </a:prstGeom>
        </p:spPr>
      </p:pic>
      <p:sp>
        <p:nvSpPr>
          <p:cNvPr id="28" name="文本框 27"/>
          <p:cNvSpPr txBox="1"/>
          <p:nvPr/>
        </p:nvSpPr>
        <p:spPr>
          <a:xfrm>
            <a:off x="576451" y="6316002"/>
            <a:ext cx="723275" cy="307777"/>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路由器</a:t>
            </a:r>
            <a:endParaRPr lang="zh-CN" altLang="en-US" sz="1400"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6232771" y="6342303"/>
            <a:ext cx="47801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IDS</a:t>
            </a:r>
            <a:endParaRPr lang="zh-CN" altLang="en-US" sz="1400"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1874848" y="6344520"/>
            <a:ext cx="723275" cy="307777"/>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交换机</a:t>
            </a:r>
            <a:endParaRPr lang="zh-CN" altLang="en-US" sz="1400"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7294328" y="6338846"/>
            <a:ext cx="723275" cy="307777"/>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防火墙</a:t>
            </a:r>
            <a:endParaRPr lang="zh-CN" altLang="en-US" sz="1400" dirty="0">
              <a:latin typeface="微软雅黑" panose="020B0503020204020204" pitchFamily="34" charset="-122"/>
              <a:ea typeface="微软雅黑" panose="020B0503020204020204" pitchFamily="34" charset="-122"/>
            </a:endParaRPr>
          </a:p>
        </p:txBody>
      </p:sp>
      <p:sp>
        <p:nvSpPr>
          <p:cNvPr id="35" name="TextBox 67"/>
          <p:cNvSpPr txBox="1"/>
          <p:nvPr/>
        </p:nvSpPr>
        <p:spPr>
          <a:xfrm>
            <a:off x="688506" y="2468126"/>
            <a:ext cx="7543295" cy="2093366"/>
          </a:xfrm>
          <a:prstGeom prst="rect">
            <a:avLst/>
          </a:prstGeom>
          <a:solidFill>
            <a:srgbClr val="1B4367"/>
          </a:solidFill>
          <a:ln w="3175" cmpd="sng">
            <a:solidFill>
              <a:srgbClr val="FFFFFF"/>
            </a:solidFill>
            <a:miter lim="800000"/>
          </a:ln>
          <a:effectLst>
            <a:reflection blurRad="6350" stA="61000" endPos="8000" dir="5400000" sy="-100000" algn="bl" rotWithShape="0"/>
          </a:effectLst>
        </p:spPr>
        <p:txBody>
          <a:bodyPr wrap="none" lIns="207816" tIns="103908" rIns="207816" bIns="103908"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ctr" defTabSz="2078355" rtl="0" eaLnBrk="1" fontAlgn="auto" latinLnBrk="1" hangingPunct="1">
              <a:lnSpc>
                <a:spcPct val="100000"/>
              </a:lnSpc>
              <a:spcBef>
                <a:spcPts val="0"/>
              </a:spcBef>
              <a:spcAft>
                <a:spcPts val="0"/>
              </a:spcAft>
              <a:buClrTx/>
              <a:buSzTx/>
              <a:buFontTx/>
              <a:buNone/>
              <a:defRPr/>
            </a:pPr>
            <a:endParaRPr kumimoji="1"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2078355" rtl="0" eaLnBrk="1" fontAlgn="auto" latinLnBrk="1" hangingPunct="1">
              <a:lnSpc>
                <a:spcPct val="100000"/>
              </a:lnSpc>
              <a:spcBef>
                <a:spcPts val="2400"/>
              </a:spcBef>
              <a:spcAft>
                <a:spcPts val="0"/>
              </a:spcAft>
              <a:buClrTx/>
              <a:buSzTx/>
              <a:buFontTx/>
              <a:buNone/>
              <a:defRPr/>
            </a:pPr>
            <a:endParaRPr kumimoji="1"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2078355" rtl="0" eaLnBrk="1" fontAlgn="auto" latinLnBrk="1" hangingPunct="1">
              <a:lnSpc>
                <a:spcPct val="100000"/>
              </a:lnSpc>
              <a:spcBef>
                <a:spcPts val="2400"/>
              </a:spcBef>
              <a:spcAft>
                <a:spcPts val="0"/>
              </a:spcAft>
              <a:buClrTx/>
              <a:buSzTx/>
              <a:buFontTx/>
              <a:buNone/>
              <a:defRPr/>
            </a:pPr>
            <a:r>
              <a:rPr kumimoji="1"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网络统一监控运维管理平台</a:t>
            </a:r>
            <a:endParaRPr kumimoji="1"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cxnSp>
        <p:nvCxnSpPr>
          <p:cNvPr id="4" name="直接箭头连接符 3"/>
          <p:cNvCxnSpPr/>
          <p:nvPr/>
        </p:nvCxnSpPr>
        <p:spPr>
          <a:xfrm flipV="1">
            <a:off x="2414588" y="4619443"/>
            <a:ext cx="0" cy="554452"/>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V="1">
            <a:off x="6908895" y="4619443"/>
            <a:ext cx="0" cy="554452"/>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087329" y="4791563"/>
            <a:ext cx="5126617" cy="285393"/>
          </a:xfrm>
          <a:prstGeom prst="rect">
            <a:avLst/>
          </a:prstGeom>
          <a:solidFill>
            <a:schemeClr val="bg1"/>
          </a:solidFill>
          <a:ln>
            <a:solidFill>
              <a:schemeClr val="bg1">
                <a:lumMod val="85000"/>
              </a:schemeClr>
            </a:solidFill>
            <a:prstDash val="sysDot"/>
          </a:ln>
        </p:spPr>
        <p:txBody>
          <a:bodyPr wrap="square" rtlCol="0">
            <a:spAutoFit/>
          </a:bodyPr>
          <a:lstStyle/>
          <a:p>
            <a:pPr marL="0" marR="0" indent="0" algn="ctr" defTabSz="1219200" rtl="0" eaLnBrk="1" fontAlgn="auto" latinLnBrk="0" hangingPunct="1">
              <a:lnSpc>
                <a:spcPct val="120000"/>
              </a:lnSpc>
              <a:spcBef>
                <a:spcPts val="0"/>
              </a:spcBef>
              <a:spcAft>
                <a:spcPts val="0"/>
              </a:spcAft>
              <a:buClr>
                <a:srgbClr val="0071C5"/>
              </a:buClr>
              <a:buSzTx/>
              <a:buFontTx/>
              <a:buNone/>
            </a:pPr>
            <a:r>
              <a:rPr kumimoji="0" lang="zh-CN"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采集各个网络设备的各项指标</a:t>
            </a:r>
            <a:endParaRPr kumimoji="0" lang="zh-CN"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42" name="AutoShape 57"/>
          <p:cNvSpPr>
            <a:spLocks noChangeArrowheads="1"/>
          </p:cNvSpPr>
          <p:nvPr/>
        </p:nvSpPr>
        <p:spPr bwMode="auto">
          <a:xfrm>
            <a:off x="8509491" y="3721403"/>
            <a:ext cx="338801" cy="1190353"/>
          </a:xfrm>
          <a:prstGeom prst="rightArrow">
            <a:avLst>
              <a:gd name="adj1" fmla="val 49685"/>
              <a:gd name="adj2" fmla="val 43948"/>
            </a:avLst>
          </a:prstGeom>
          <a:gradFill rotWithShape="1">
            <a:gsLst>
              <a:gs pos="0">
                <a:schemeClr val="bg1"/>
              </a:gs>
              <a:gs pos="68000">
                <a:schemeClr val="bg1">
                  <a:lumMod val="50000"/>
                </a:schemeClr>
              </a:gs>
            </a:gsLst>
            <a:lin ang="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endParaRPr>
          </a:p>
        </p:txBody>
      </p:sp>
      <p:grpSp>
        <p:nvGrpSpPr>
          <p:cNvPr id="8" name="组合 7"/>
          <p:cNvGrpSpPr/>
          <p:nvPr/>
        </p:nvGrpSpPr>
        <p:grpSpPr>
          <a:xfrm>
            <a:off x="875422" y="2557049"/>
            <a:ext cx="7242617" cy="504825"/>
            <a:chOff x="875422" y="2713919"/>
            <a:chExt cx="5152291" cy="504825"/>
          </a:xfrm>
        </p:grpSpPr>
        <p:sp>
          <p:nvSpPr>
            <p:cNvPr id="49" name="矩形: 圆角 5"/>
            <p:cNvSpPr/>
            <p:nvPr/>
          </p:nvSpPr>
          <p:spPr>
            <a:xfrm>
              <a:off x="875422" y="2713919"/>
              <a:ext cx="1151056" cy="504825"/>
            </a:xfrm>
            <a:prstGeom prst="roundRect">
              <a:avLst/>
            </a:prstGeom>
            <a:solidFill>
              <a:schemeClr val="bg1">
                <a:alpha val="89804"/>
              </a:schemeClr>
            </a:solidFill>
            <a:ln>
              <a:noFill/>
            </a:ln>
            <a:effectLst>
              <a:outerShdw blurRad="254000" dist="63500" sx="85000" sy="85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监控数据采集</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endParaRPr>
            </a:p>
          </p:txBody>
        </p:sp>
        <p:sp>
          <p:nvSpPr>
            <p:cNvPr id="50" name="矩形: 圆角 6"/>
            <p:cNvSpPr/>
            <p:nvPr/>
          </p:nvSpPr>
          <p:spPr>
            <a:xfrm>
              <a:off x="2209167" y="2713919"/>
              <a:ext cx="1151056" cy="504825"/>
            </a:xfrm>
            <a:prstGeom prst="roundRect">
              <a:avLst/>
            </a:prstGeom>
            <a:solidFill>
              <a:schemeClr val="bg1">
                <a:alpha val="89804"/>
              </a:schemeClr>
            </a:solidFill>
            <a:ln>
              <a:noFill/>
            </a:ln>
            <a:effectLst>
              <a:outerShdw blurRad="254000" dist="63500" sx="85000" sy="85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规则引擎</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endParaRPr>
            </a:p>
          </p:txBody>
        </p:sp>
        <p:sp>
          <p:nvSpPr>
            <p:cNvPr id="51" name="矩形: 圆角 7"/>
            <p:cNvSpPr/>
            <p:nvPr/>
          </p:nvSpPr>
          <p:spPr>
            <a:xfrm>
              <a:off x="3542912" y="2713919"/>
              <a:ext cx="1151056" cy="504825"/>
            </a:xfrm>
            <a:prstGeom prst="roundRect">
              <a:avLst/>
            </a:prstGeom>
            <a:solidFill>
              <a:schemeClr val="bg1">
                <a:alpha val="89804"/>
              </a:schemeClr>
            </a:solidFill>
            <a:ln>
              <a:noFill/>
            </a:ln>
            <a:effectLst>
              <a:outerShdw blurRad="254000" dist="63500" sx="85000" sy="85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defRPr/>
              </a:pPr>
              <a:r>
                <a:rPr lang="zh-CN" altLang="en-US" sz="1400" dirty="0">
                  <a:solidFill>
                    <a:prstClr val="black"/>
                  </a:solidFill>
                  <a:latin typeface="微软雅黑" panose="020B0503020204020204" pitchFamily="34" charset="-122"/>
                  <a:ea typeface="微软雅黑" panose="020B0503020204020204" pitchFamily="34" charset="-122"/>
                  <a:cs typeface="+mn-ea"/>
                </a:rPr>
                <a:t>流程管理</a:t>
              </a:r>
              <a:endParaRPr lang="zh-CN" altLang="en-US" sz="1400" dirty="0">
                <a:solidFill>
                  <a:prstClr val="black"/>
                </a:solidFill>
                <a:latin typeface="微软雅黑" panose="020B0503020204020204" pitchFamily="34" charset="-122"/>
                <a:ea typeface="微软雅黑" panose="020B0503020204020204" pitchFamily="34" charset="-122"/>
                <a:cs typeface="+mn-ea"/>
              </a:endParaRPr>
            </a:p>
          </p:txBody>
        </p:sp>
        <p:sp>
          <p:nvSpPr>
            <p:cNvPr id="52" name="矩形: 圆角 8"/>
            <p:cNvSpPr/>
            <p:nvPr/>
          </p:nvSpPr>
          <p:spPr>
            <a:xfrm>
              <a:off x="4876657" y="2713919"/>
              <a:ext cx="1151056" cy="504825"/>
            </a:xfrm>
            <a:prstGeom prst="roundRect">
              <a:avLst/>
            </a:prstGeom>
            <a:solidFill>
              <a:schemeClr val="bg1">
                <a:alpha val="89804"/>
              </a:schemeClr>
            </a:solidFill>
            <a:ln>
              <a:noFill/>
            </a:ln>
            <a:effectLst>
              <a:outerShdw blurRad="254000" dist="63500" sx="85000" sy="85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noAutofit/>
            </a:bodyPr>
            <a:lstStyle/>
            <a:p>
              <a:pPr lvl="0" algn="ctr">
                <a:defRPr/>
              </a:pPr>
              <a:r>
                <a:rPr lang="zh-CN" altLang="en-US" sz="1400" dirty="0">
                  <a:solidFill>
                    <a:prstClr val="black"/>
                  </a:solidFill>
                  <a:latin typeface="微软雅黑" panose="020B0503020204020204" pitchFamily="34" charset="-122"/>
                  <a:ea typeface="微软雅黑" panose="020B0503020204020204" pitchFamily="34" charset="-122"/>
                  <a:cs typeface="+mn-ea"/>
                </a:rPr>
                <a:t>消息管理</a:t>
              </a:r>
              <a:endParaRPr lang="zh-CN" altLang="en-US" sz="1400" dirty="0">
                <a:solidFill>
                  <a:prstClr val="black"/>
                </a:solidFill>
                <a:latin typeface="微软雅黑" panose="020B0503020204020204" pitchFamily="34" charset="-122"/>
                <a:ea typeface="微软雅黑" panose="020B0503020204020204" pitchFamily="34" charset="-122"/>
                <a:cs typeface="+mn-ea"/>
              </a:endParaRPr>
            </a:p>
          </p:txBody>
        </p:sp>
      </p:grpSp>
      <p:grpSp>
        <p:nvGrpSpPr>
          <p:cNvPr id="7" name="组合 6"/>
          <p:cNvGrpSpPr/>
          <p:nvPr/>
        </p:nvGrpSpPr>
        <p:grpSpPr>
          <a:xfrm>
            <a:off x="887415" y="3248943"/>
            <a:ext cx="7230623" cy="684878"/>
            <a:chOff x="732622" y="3753103"/>
            <a:chExt cx="9268628" cy="557828"/>
          </a:xfrm>
        </p:grpSpPr>
        <p:sp>
          <p:nvSpPr>
            <p:cNvPr id="54" name="矩形: 圆角 10"/>
            <p:cNvSpPr/>
            <p:nvPr/>
          </p:nvSpPr>
          <p:spPr>
            <a:xfrm>
              <a:off x="732622" y="3753103"/>
              <a:ext cx="4467149" cy="504825"/>
            </a:xfrm>
            <a:prstGeom prst="roundRect">
              <a:avLst/>
            </a:prstGeom>
            <a:solidFill>
              <a:schemeClr val="bg1">
                <a:alpha val="89804"/>
              </a:schemeClr>
            </a:solidFill>
            <a:ln>
              <a:noFill/>
            </a:ln>
            <a:effectLst>
              <a:outerShdw blurRad="254000" dist="63500" sx="85000" sy="85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大数据能力</a:t>
              </a:r>
              <a:endPar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endParaRPr>
            </a:p>
          </p:txBody>
        </p:sp>
        <p:sp>
          <p:nvSpPr>
            <p:cNvPr id="55" name="矩形: 圆角 11"/>
            <p:cNvSpPr/>
            <p:nvPr/>
          </p:nvSpPr>
          <p:spPr>
            <a:xfrm>
              <a:off x="5534103" y="3753103"/>
              <a:ext cx="4467147" cy="504825"/>
            </a:xfrm>
            <a:prstGeom prst="roundRect">
              <a:avLst/>
            </a:prstGeom>
            <a:solidFill>
              <a:schemeClr val="bg1">
                <a:alpha val="89804"/>
              </a:schemeClr>
            </a:solidFill>
            <a:ln>
              <a:noFill/>
            </a:ln>
            <a:effectLst>
              <a:outerShdw blurRad="254000" dist="63500" sx="85000" sy="85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AI</a:t>
              </a: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能力</a:t>
              </a:r>
              <a:endPar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endParaRPr>
            </a:p>
          </p:txBody>
        </p:sp>
        <p:sp>
          <p:nvSpPr>
            <p:cNvPr id="56" name="文本框 55"/>
            <p:cNvSpPr txBox="1"/>
            <p:nvPr/>
          </p:nvSpPr>
          <p:spPr>
            <a:xfrm>
              <a:off x="732622" y="3775320"/>
              <a:ext cx="131751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非结构化数据处理</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文本框 56"/>
            <p:cNvSpPr txBox="1"/>
            <p:nvPr/>
          </p:nvSpPr>
          <p:spPr>
            <a:xfrm>
              <a:off x="4086652" y="3776419"/>
              <a:ext cx="105013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数据建模</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标注</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8" name="文本框 57"/>
            <p:cNvSpPr txBox="1"/>
            <p:nvPr/>
          </p:nvSpPr>
          <p:spPr>
            <a:xfrm>
              <a:off x="5638572" y="3787711"/>
              <a:ext cx="10994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机器</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深度学习</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9" name="文本框 58"/>
            <p:cNvSpPr txBox="1"/>
            <p:nvPr/>
          </p:nvSpPr>
          <p:spPr>
            <a:xfrm>
              <a:off x="8974813" y="3875984"/>
              <a:ext cx="84850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规则模型</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5548" y="5691483"/>
            <a:ext cx="805317" cy="727623"/>
          </a:xfrm>
          <a:prstGeom prst="rect">
            <a:avLst/>
          </a:prstGeom>
        </p:spPr>
      </p:pic>
      <p:pic>
        <p:nvPicPr>
          <p:cNvPr id="37" name="图片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5431" y="5723206"/>
            <a:ext cx="664965" cy="575727"/>
          </a:xfrm>
          <a:prstGeom prst="rect">
            <a:avLst/>
          </a:prstGeom>
        </p:spPr>
      </p:pic>
      <p:sp>
        <p:nvSpPr>
          <p:cNvPr id="80" name="文本框 79"/>
          <p:cNvSpPr txBox="1"/>
          <p:nvPr/>
        </p:nvSpPr>
        <p:spPr>
          <a:xfrm>
            <a:off x="3310873" y="6331554"/>
            <a:ext cx="723275" cy="307777"/>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中继器</a:t>
            </a:r>
            <a:endParaRPr lang="zh-CN" altLang="en-US" sz="1400" dirty="0">
              <a:latin typeface="微软雅黑" panose="020B0503020204020204" pitchFamily="34" charset="-122"/>
              <a:ea typeface="微软雅黑" panose="020B0503020204020204" pitchFamily="34" charset="-122"/>
            </a:endParaRPr>
          </a:p>
        </p:txBody>
      </p:sp>
      <p:pic>
        <p:nvPicPr>
          <p:cNvPr id="61" name="图片 6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0951" y="5748268"/>
            <a:ext cx="757584" cy="609613"/>
          </a:xfrm>
          <a:prstGeom prst="rect">
            <a:avLst/>
          </a:prstGeom>
        </p:spPr>
      </p:pic>
      <p:sp>
        <p:nvSpPr>
          <p:cNvPr id="82" name="文本框 81"/>
          <p:cNvSpPr txBox="1"/>
          <p:nvPr/>
        </p:nvSpPr>
        <p:spPr>
          <a:xfrm>
            <a:off x="4613588" y="6344520"/>
            <a:ext cx="1082348" cy="307777"/>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负载均衡器</a:t>
            </a:r>
            <a:endParaRPr lang="zh-CN" altLang="en-US" sz="1400" dirty="0">
              <a:latin typeface="微软雅黑" panose="020B0503020204020204" pitchFamily="34" charset="-122"/>
              <a:ea typeface="微软雅黑" panose="020B0503020204020204" pitchFamily="34" charset="-122"/>
            </a:endParaRPr>
          </a:p>
        </p:txBody>
      </p:sp>
      <p:sp>
        <p:nvSpPr>
          <p:cNvPr id="83" name="文本框 82"/>
          <p:cNvSpPr txBox="1"/>
          <p:nvPr/>
        </p:nvSpPr>
        <p:spPr>
          <a:xfrm>
            <a:off x="7993595" y="5778079"/>
            <a:ext cx="476412"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pic>
        <p:nvPicPr>
          <p:cNvPr id="84" name="图片 8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4849" y="1384104"/>
            <a:ext cx="502525" cy="469648"/>
          </a:xfrm>
          <a:prstGeom prst="rect">
            <a:avLst/>
          </a:prstGeom>
        </p:spPr>
      </p:pic>
      <p:pic>
        <p:nvPicPr>
          <p:cNvPr id="85" name="图片 8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5849" y="1399181"/>
            <a:ext cx="552777" cy="497997"/>
          </a:xfrm>
          <a:prstGeom prst="rect">
            <a:avLst/>
          </a:prstGeom>
        </p:spPr>
      </p:pic>
      <p:pic>
        <p:nvPicPr>
          <p:cNvPr id="62" name="图片 6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9525" y="1337966"/>
            <a:ext cx="659791" cy="659791"/>
          </a:xfrm>
          <a:prstGeom prst="rect">
            <a:avLst/>
          </a:prstGeom>
        </p:spPr>
      </p:pic>
      <p:sp>
        <p:nvSpPr>
          <p:cNvPr id="63" name="文本框 62"/>
          <p:cNvSpPr txBox="1"/>
          <p:nvPr/>
        </p:nvSpPr>
        <p:spPr>
          <a:xfrm>
            <a:off x="1701458" y="1895786"/>
            <a:ext cx="895923" cy="295145"/>
          </a:xfrm>
          <a:prstGeom prst="rect">
            <a:avLst/>
          </a:prstGeom>
          <a:noFill/>
        </p:spPr>
        <p:txBody>
          <a:bodyPr wrap="square" rtlCol="0">
            <a:spAutoFit/>
          </a:bodyPr>
          <a:lstStyle/>
          <a:p>
            <a:pPr marL="0" marR="0" indent="0" algn="ctr" defTabSz="1219200" rtl="0" eaLnBrk="1" fontAlgn="auto" latinLnBrk="0" hangingPunct="1">
              <a:lnSpc>
                <a:spcPct val="120000"/>
              </a:lnSpc>
              <a:spcBef>
                <a:spcPts val="0"/>
              </a:spcBef>
              <a:spcAft>
                <a:spcPts val="0"/>
              </a:spcAft>
              <a:buClr>
                <a:srgbClr val="0071C5"/>
              </a:buClr>
              <a:buSzTx/>
              <a:buFontTx/>
              <a:buNone/>
            </a:pPr>
            <a:r>
              <a:rPr kumimoji="0" lang="zh-CN"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管理人员</a:t>
            </a:r>
            <a:endParaRPr kumimoji="0" lang="zh-CN"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88" name="文本框 87"/>
          <p:cNvSpPr txBox="1"/>
          <p:nvPr/>
        </p:nvSpPr>
        <p:spPr>
          <a:xfrm>
            <a:off x="4178149" y="1895786"/>
            <a:ext cx="895923" cy="295145"/>
          </a:xfrm>
          <a:prstGeom prst="rect">
            <a:avLst/>
          </a:prstGeom>
          <a:noFill/>
        </p:spPr>
        <p:txBody>
          <a:bodyPr wrap="square" rtlCol="0">
            <a:spAutoFit/>
          </a:bodyPr>
          <a:lstStyle/>
          <a:p>
            <a:pPr marL="0" marR="0" indent="0" algn="ctr" defTabSz="1219200" rtl="0" eaLnBrk="1" fontAlgn="auto" latinLnBrk="0" hangingPunct="1">
              <a:lnSpc>
                <a:spcPct val="120000"/>
              </a:lnSpc>
              <a:spcBef>
                <a:spcPts val="0"/>
              </a:spcBef>
              <a:spcAft>
                <a:spcPts val="0"/>
              </a:spcAft>
              <a:buClr>
                <a:srgbClr val="0071C5"/>
              </a:buClr>
              <a:buSzTx/>
              <a:buFontTx/>
              <a:buNone/>
            </a:pPr>
            <a:r>
              <a:rPr kumimoji="0" lang="zh-CN"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运营人员</a:t>
            </a:r>
            <a:endParaRPr kumimoji="0" lang="zh-CN"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89" name="文本框 88"/>
          <p:cNvSpPr txBox="1"/>
          <p:nvPr/>
        </p:nvSpPr>
        <p:spPr>
          <a:xfrm>
            <a:off x="6534275" y="1911116"/>
            <a:ext cx="895923" cy="295145"/>
          </a:xfrm>
          <a:prstGeom prst="rect">
            <a:avLst/>
          </a:prstGeom>
          <a:noFill/>
        </p:spPr>
        <p:txBody>
          <a:bodyPr wrap="square" rtlCol="0">
            <a:spAutoFit/>
          </a:bodyPr>
          <a:lstStyle/>
          <a:p>
            <a:pPr marL="0" marR="0" indent="0" algn="ctr" defTabSz="1219200" rtl="0" eaLnBrk="1" fontAlgn="auto" latinLnBrk="0" hangingPunct="1">
              <a:lnSpc>
                <a:spcPct val="120000"/>
              </a:lnSpc>
              <a:spcBef>
                <a:spcPts val="0"/>
              </a:spcBef>
              <a:spcAft>
                <a:spcPts val="0"/>
              </a:spcAft>
              <a:buClr>
                <a:srgbClr val="0071C5"/>
              </a:buClr>
              <a:buSzTx/>
              <a:buFontTx/>
              <a:buNone/>
            </a:pPr>
            <a:r>
              <a:rPr kumimoji="0" lang="zh-CN"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运维人员</a:t>
            </a:r>
            <a:endParaRPr kumimoji="0" lang="zh-CN"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cxnSp>
        <p:nvCxnSpPr>
          <p:cNvPr id="90" name="直接箭头连接符 89"/>
          <p:cNvCxnSpPr/>
          <p:nvPr/>
        </p:nvCxnSpPr>
        <p:spPr>
          <a:xfrm flipV="1">
            <a:off x="7008908" y="2161581"/>
            <a:ext cx="0" cy="306244"/>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接箭头连接符 92"/>
          <p:cNvCxnSpPr/>
          <p:nvPr/>
        </p:nvCxnSpPr>
        <p:spPr>
          <a:xfrm flipV="1">
            <a:off x="4607333" y="2161581"/>
            <a:ext cx="0" cy="306244"/>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p:nvPr/>
        </p:nvCxnSpPr>
        <p:spPr>
          <a:xfrm flipV="1">
            <a:off x="2178458" y="2161581"/>
            <a:ext cx="0" cy="306244"/>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1227" y="313195"/>
            <a:ext cx="11154168" cy="418485"/>
          </a:xfrm>
        </p:spPr>
        <p:txBody>
          <a:bodyPr/>
          <a:lstStyle/>
          <a:p>
            <a:r>
              <a:rPr lang="zh-CN" altLang="en-US" dirty="0"/>
              <a:t>总体方案蓝图</a:t>
            </a:r>
            <a:endParaRPr lang="zh-CN" altLang="en-US" dirty="0"/>
          </a:p>
        </p:txBody>
      </p:sp>
      <p:sp>
        <p:nvSpPr>
          <p:cNvPr id="196" name="矩形 195"/>
          <p:cNvSpPr/>
          <p:nvPr/>
        </p:nvSpPr>
        <p:spPr>
          <a:xfrm>
            <a:off x="555330" y="791294"/>
            <a:ext cx="11078439" cy="666977"/>
          </a:xfrm>
          <a:prstGeom prst="rect">
            <a:avLst/>
          </a:prstGeom>
        </p:spPr>
        <p:txBody>
          <a:bodyPr wrap="square">
            <a:spAutoFit/>
          </a:bodyPr>
          <a:lstStyle/>
          <a:p>
            <a:pPr>
              <a:lnSpc>
                <a:spcPct val="140000"/>
              </a:lnSpc>
            </a:pPr>
            <a:r>
              <a:rPr lang="zh-CN" altLang="en-US" sz="1400" dirty="0">
                <a:solidFill>
                  <a:prstClr val="black"/>
                </a:solidFill>
                <a:latin typeface="微软雅黑" panose="020B0503020204020204" pitchFamily="34" charset="-122"/>
                <a:ea typeface="微软雅黑" panose="020B0503020204020204" pitchFamily="34" charset="-122"/>
              </a:rPr>
              <a:t>基于大数据技术，参照</a:t>
            </a:r>
            <a:r>
              <a:rPr lang="en-US" altLang="zh-CN" sz="1400" dirty="0">
                <a:solidFill>
                  <a:prstClr val="black"/>
                </a:solidFill>
                <a:latin typeface="微软雅黑" panose="020B0503020204020204" pitchFamily="34" charset="-122"/>
                <a:ea typeface="微软雅黑" panose="020B0503020204020204" pitchFamily="34" charset="-122"/>
              </a:rPr>
              <a:t>ITSS </a:t>
            </a:r>
            <a:r>
              <a:rPr lang="zh-CN" altLang="en-US" sz="1400" dirty="0">
                <a:solidFill>
                  <a:prstClr val="black"/>
                </a:solidFill>
                <a:latin typeface="微软雅黑" panose="020B0503020204020204" pitchFamily="34" charset="-122"/>
                <a:ea typeface="微软雅黑" panose="020B0503020204020204" pitchFamily="34" charset="-122"/>
              </a:rPr>
              <a:t>、</a:t>
            </a:r>
            <a:r>
              <a:rPr lang="en-US" altLang="zh-CN" sz="1400" dirty="0">
                <a:solidFill>
                  <a:prstClr val="black"/>
                </a:solidFill>
                <a:latin typeface="微软雅黑" panose="020B0503020204020204" pitchFamily="34" charset="-122"/>
                <a:ea typeface="微软雅黑" panose="020B0503020204020204" pitchFamily="34" charset="-122"/>
              </a:rPr>
              <a:t>ITIL</a:t>
            </a:r>
            <a:r>
              <a:rPr lang="zh-CN" altLang="en-US" sz="1400" dirty="0">
                <a:solidFill>
                  <a:prstClr val="black"/>
                </a:solidFill>
                <a:latin typeface="微软雅黑" panose="020B0503020204020204" pitchFamily="34" charset="-122"/>
                <a:ea typeface="微软雅黑" panose="020B0503020204020204" pitchFamily="34" charset="-122"/>
              </a:rPr>
              <a:t>等技术与行业标准，</a:t>
            </a:r>
            <a:r>
              <a:rPr lang="zh-CN" altLang="en-US" sz="1400" b="1" dirty="0">
                <a:solidFill>
                  <a:prstClr val="black"/>
                </a:solidFill>
                <a:latin typeface="微软雅黑" panose="020B0503020204020204" pitchFamily="34" charset="-122"/>
                <a:ea typeface="微软雅黑" panose="020B0503020204020204" pitchFamily="34" charset="-122"/>
              </a:rPr>
              <a:t>建设网络统一运维管控平台，为网络运行注入业务化、规范化、智能化的运维管理能力</a:t>
            </a:r>
            <a:r>
              <a:rPr lang="zh-CN" altLang="en-US" sz="1400" dirty="0">
                <a:solidFill>
                  <a:prstClr val="black"/>
                </a:solidFill>
                <a:latin typeface="微软雅黑" panose="020B0503020204020204" pitchFamily="34" charset="-122"/>
                <a:ea typeface="微软雅黑" panose="020B0503020204020204" pitchFamily="34" charset="-122"/>
              </a:rPr>
              <a:t>，助力构建完善、科学的平台运维体系，以确保整个</a:t>
            </a:r>
            <a:r>
              <a:rPr lang="en-US" altLang="zh-CN" sz="1400" dirty="0">
                <a:solidFill>
                  <a:prstClr val="black"/>
                </a:solidFill>
                <a:latin typeface="微软雅黑" panose="020B0503020204020204" pitchFamily="34" charset="-122"/>
                <a:ea typeface="微软雅黑" panose="020B0503020204020204" pitchFamily="34" charset="-122"/>
              </a:rPr>
              <a:t>x</a:t>
            </a:r>
            <a:r>
              <a:rPr lang="zh-CN" altLang="en-US" sz="1400" dirty="0">
                <a:solidFill>
                  <a:prstClr val="black"/>
                </a:solidFill>
                <a:latin typeface="微软雅黑" panose="020B0503020204020204" pitchFamily="34" charset="-122"/>
                <a:ea typeface="微软雅黑" panose="020B0503020204020204" pitchFamily="34" charset="-122"/>
              </a:rPr>
              <a:t>区网络的高效运营。</a:t>
            </a:r>
            <a:endParaRPr lang="zh-CN" altLang="en-US" sz="1400" dirty="0"/>
          </a:p>
        </p:txBody>
      </p:sp>
      <p:grpSp>
        <p:nvGrpSpPr>
          <p:cNvPr id="5" name="组合 4"/>
          <p:cNvGrpSpPr/>
          <p:nvPr/>
        </p:nvGrpSpPr>
        <p:grpSpPr>
          <a:xfrm>
            <a:off x="376684" y="1573591"/>
            <a:ext cx="11435730" cy="5169751"/>
            <a:chOff x="637932" y="1653975"/>
            <a:chExt cx="11435730" cy="5169751"/>
          </a:xfrm>
        </p:grpSpPr>
        <p:sp>
          <p:nvSpPr>
            <p:cNvPr id="74" name="等腰三角形 73"/>
            <p:cNvSpPr/>
            <p:nvPr/>
          </p:nvSpPr>
          <p:spPr>
            <a:xfrm>
              <a:off x="4002192" y="4338755"/>
              <a:ext cx="6143440" cy="265333"/>
            </a:xfrm>
            <a:prstGeom prst="triangle">
              <a:avLst/>
            </a:prstGeom>
            <a:solidFill>
              <a:srgbClr val="91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65">
                <a:solidFill>
                  <a:srgbClr val="FFFFFF"/>
                </a:solidFill>
                <a:latin typeface="Arial" panose="020B0604020202020204"/>
                <a:ea typeface="微软雅黑" panose="020B0503020204020204" pitchFamily="34" charset="-122"/>
              </a:endParaRPr>
            </a:p>
          </p:txBody>
        </p:sp>
        <p:sp>
          <p:nvSpPr>
            <p:cNvPr id="75" name="AutoShape 20"/>
            <p:cNvSpPr>
              <a:spLocks noChangeArrowheads="1"/>
            </p:cNvSpPr>
            <p:nvPr/>
          </p:nvSpPr>
          <p:spPr bwMode="gray">
            <a:xfrm>
              <a:off x="2523878" y="5407146"/>
              <a:ext cx="9549784" cy="455601"/>
            </a:xfrm>
            <a:prstGeom prst="roundRect">
              <a:avLst>
                <a:gd name="adj" fmla="val 50000"/>
              </a:avLst>
            </a:prstGeom>
            <a:gradFill rotWithShape="1">
              <a:gsLst>
                <a:gs pos="0">
                  <a:srgbClr val="97CCF3"/>
                </a:gs>
                <a:gs pos="85000">
                  <a:srgbClr val="97CCF3">
                    <a:gamma/>
                    <a:shade val="84706"/>
                    <a:invGamma/>
                  </a:srgbClr>
                </a:gs>
                <a:gs pos="100000">
                  <a:srgbClr val="97CCF3"/>
                </a:gs>
              </a:gsLst>
              <a:lin ang="2700000" scaled="1"/>
            </a:gradFill>
            <a:ln w="38100" algn="ctr">
              <a:solidFill>
                <a:schemeClr val="bg1"/>
              </a:solidFill>
              <a:round/>
            </a:ln>
            <a:effectLst/>
          </p:spPr>
          <p:txBody>
            <a:bodyPr wrap="none" lIns="36631" tIns="18316" rIns="36631" bIns="18316" anchor="ctr"/>
            <a:lstStyle/>
            <a:p>
              <a:pPr algn="ctr"/>
              <a:r>
                <a:rPr lang="zh-CN" altLang="en-US" sz="2000" b="1" dirty="0">
                  <a:latin typeface="微软雅黑" panose="020B0503020204020204" pitchFamily="34" charset="-122"/>
                  <a:ea typeface="微软雅黑" panose="020B0503020204020204" pitchFamily="34" charset="-122"/>
                </a:rPr>
                <a:t>网络统一监控运维管理平台</a:t>
              </a:r>
              <a:endParaRPr lang="zh-CN" altLang="en-US" sz="2000" b="1" dirty="0">
                <a:latin typeface="微软雅黑" panose="020B0503020204020204" pitchFamily="34" charset="-122"/>
                <a:ea typeface="微软雅黑" panose="020B0503020204020204" pitchFamily="34" charset="-122"/>
              </a:endParaRPr>
            </a:p>
          </p:txBody>
        </p:sp>
        <p:sp>
          <p:nvSpPr>
            <p:cNvPr id="76" name="Freeform 6"/>
            <p:cNvSpPr/>
            <p:nvPr/>
          </p:nvSpPr>
          <p:spPr bwMode="gray">
            <a:xfrm>
              <a:off x="2658224" y="4871996"/>
              <a:ext cx="9274143" cy="586769"/>
            </a:xfrm>
            <a:custGeom>
              <a:avLst/>
              <a:gdLst>
                <a:gd name="T0" fmla="*/ 0 w 2202"/>
                <a:gd name="T1" fmla="*/ 2286316 h 529"/>
                <a:gd name="T2" fmla="*/ 1899942597 w 2202"/>
                <a:gd name="T3" fmla="*/ 1 h 529"/>
                <a:gd name="T4" fmla="*/ 2147483647 w 2202"/>
                <a:gd name="T5" fmla="*/ 0 h 529"/>
                <a:gd name="T6" fmla="*/ 2147483647 w 2202"/>
                <a:gd name="T7" fmla="*/ 2293829 h 529"/>
                <a:gd name="T8" fmla="*/ 126176715 w 2202"/>
                <a:gd name="T9" fmla="*/ 2286316 h 529"/>
                <a:gd name="T10" fmla="*/ 0 60000 65536"/>
                <a:gd name="T11" fmla="*/ 0 60000 65536"/>
                <a:gd name="T12" fmla="*/ 0 60000 65536"/>
                <a:gd name="T13" fmla="*/ 0 60000 65536"/>
                <a:gd name="T14" fmla="*/ 0 60000 65536"/>
                <a:gd name="T15" fmla="*/ 0 w 2202"/>
                <a:gd name="T16" fmla="*/ 0 h 529"/>
                <a:gd name="T17" fmla="*/ 2202 w 2202"/>
                <a:gd name="T18" fmla="*/ 529 h 529"/>
                <a:gd name="connsiteX0" fmla="*/ 0 w 10000"/>
                <a:gd name="connsiteY0" fmla="*/ 9981 h 10000"/>
                <a:gd name="connsiteX1" fmla="*/ 2120 w 10000"/>
                <a:gd name="connsiteY1" fmla="*/ 66 h 10000"/>
                <a:gd name="connsiteX2" fmla="*/ 6540 w 10000"/>
                <a:gd name="connsiteY2" fmla="*/ 0 h 10000"/>
                <a:gd name="connsiteX3" fmla="*/ 10000 w 10000"/>
                <a:gd name="connsiteY3" fmla="*/ 10000 h 10000"/>
                <a:gd name="connsiteX4" fmla="*/ 218 w 10000"/>
                <a:gd name="connsiteY4" fmla="*/ 9981 h 10000"/>
                <a:gd name="connsiteX0-1" fmla="*/ 0 w 10000"/>
                <a:gd name="connsiteY0-2" fmla="*/ 9915 h 9934"/>
                <a:gd name="connsiteX1-3" fmla="*/ 2120 w 10000"/>
                <a:gd name="connsiteY1-4" fmla="*/ 0 h 9934"/>
                <a:gd name="connsiteX2-5" fmla="*/ 7439 w 10000"/>
                <a:gd name="connsiteY2-6" fmla="*/ 29 h 9934"/>
                <a:gd name="connsiteX3-7" fmla="*/ 10000 w 10000"/>
                <a:gd name="connsiteY3-8" fmla="*/ 9934 h 9934"/>
                <a:gd name="connsiteX4-9" fmla="*/ 218 w 10000"/>
                <a:gd name="connsiteY4-10" fmla="*/ 9915 h 9934"/>
                <a:gd name="connsiteX0-11" fmla="*/ 0 w 10000"/>
                <a:gd name="connsiteY0-12" fmla="*/ 9952 h 9971"/>
                <a:gd name="connsiteX1-13" fmla="*/ 1958 w 10000"/>
                <a:gd name="connsiteY1-14" fmla="*/ 19 h 9971"/>
                <a:gd name="connsiteX2-15" fmla="*/ 7439 w 10000"/>
                <a:gd name="connsiteY2-16" fmla="*/ 0 h 9971"/>
                <a:gd name="connsiteX3-17" fmla="*/ 10000 w 10000"/>
                <a:gd name="connsiteY3-18" fmla="*/ 9971 h 9971"/>
                <a:gd name="connsiteX4-19" fmla="*/ 218 w 10000"/>
                <a:gd name="connsiteY4-20" fmla="*/ 9952 h 9971"/>
                <a:gd name="connsiteX0-21" fmla="*/ 0 w 10000"/>
                <a:gd name="connsiteY0-22" fmla="*/ 9981 h 10000"/>
                <a:gd name="connsiteX1-23" fmla="*/ 2020 w 10000"/>
                <a:gd name="connsiteY1-24" fmla="*/ 67 h 10000"/>
                <a:gd name="connsiteX2-25" fmla="*/ 7439 w 10000"/>
                <a:gd name="connsiteY2-26" fmla="*/ 0 h 10000"/>
                <a:gd name="connsiteX3-27" fmla="*/ 10000 w 10000"/>
                <a:gd name="connsiteY3-28" fmla="*/ 10000 h 10000"/>
                <a:gd name="connsiteX4-29" fmla="*/ 218 w 10000"/>
                <a:gd name="connsiteY4-30" fmla="*/ 9981 h 10000"/>
                <a:gd name="connsiteX0-31" fmla="*/ 0 w 10000"/>
                <a:gd name="connsiteY0-32" fmla="*/ 9981 h 10000"/>
                <a:gd name="connsiteX1-33" fmla="*/ 2020 w 10000"/>
                <a:gd name="connsiteY1-34" fmla="*/ 67 h 10000"/>
                <a:gd name="connsiteX2-35" fmla="*/ 7488 w 10000"/>
                <a:gd name="connsiteY2-36" fmla="*/ 0 h 10000"/>
                <a:gd name="connsiteX3-37" fmla="*/ 10000 w 10000"/>
                <a:gd name="connsiteY3-38" fmla="*/ 10000 h 10000"/>
                <a:gd name="connsiteX4-39" fmla="*/ 218 w 10000"/>
                <a:gd name="connsiteY4-40" fmla="*/ 9981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9981"/>
                  </a:moveTo>
                  <a:lnTo>
                    <a:pt x="2020" y="67"/>
                  </a:lnTo>
                  <a:lnTo>
                    <a:pt x="7488" y="0"/>
                  </a:lnTo>
                  <a:lnTo>
                    <a:pt x="10000" y="10000"/>
                  </a:lnTo>
                  <a:lnTo>
                    <a:pt x="218" y="9981"/>
                  </a:lnTo>
                </a:path>
              </a:pathLst>
            </a:custGeom>
            <a:gradFill rotWithShape="1">
              <a:gsLst>
                <a:gs pos="0">
                  <a:srgbClr val="FFFFFF"/>
                </a:gs>
                <a:gs pos="100000">
                  <a:srgbClr val="97CCF3"/>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36631" tIns="18316" rIns="36631" bIns="18316"/>
            <a:lstStyle/>
            <a:p>
              <a:pPr defTabSz="1219200" hangingPunct="0"/>
              <a:endParaRPr lang="zh-CN" altLang="en-US" sz="2400" kern="0">
                <a:solidFill>
                  <a:srgbClr val="000000"/>
                </a:solidFill>
                <a:latin typeface="Arial" panose="020B0604020202020204"/>
                <a:ea typeface="楷体_GB2312" pitchFamily="49" charset="-122"/>
                <a:sym typeface="Calibri" panose="020F0502020204030204"/>
              </a:endParaRPr>
            </a:p>
          </p:txBody>
        </p:sp>
        <p:pic>
          <p:nvPicPr>
            <p:cNvPr id="77" name="图片 7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328681" y="5511207"/>
              <a:ext cx="461079" cy="272364"/>
            </a:xfrm>
            <a:prstGeom prst="rect">
              <a:avLst/>
            </a:prstGeom>
          </p:spPr>
        </p:pic>
        <p:pic>
          <p:nvPicPr>
            <p:cNvPr id="78" name="图片 7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3524" y="5551638"/>
              <a:ext cx="330732" cy="235481"/>
            </a:xfrm>
            <a:prstGeom prst="rect">
              <a:avLst/>
            </a:prstGeom>
          </p:spPr>
        </p:pic>
        <p:pic>
          <p:nvPicPr>
            <p:cNvPr id="79" name="图片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9815" y="5539338"/>
              <a:ext cx="433315" cy="288877"/>
            </a:xfrm>
            <a:prstGeom prst="rect">
              <a:avLst/>
            </a:prstGeom>
          </p:spPr>
        </p:pic>
        <p:pic>
          <p:nvPicPr>
            <p:cNvPr id="96" name="图片 9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4900" y="5528702"/>
              <a:ext cx="292115" cy="295284"/>
            </a:xfrm>
            <a:prstGeom prst="rect">
              <a:avLst/>
            </a:prstGeom>
          </p:spPr>
        </p:pic>
        <p:sp>
          <p:nvSpPr>
            <p:cNvPr id="100" name="TextBox 37"/>
            <p:cNvSpPr txBox="1"/>
            <p:nvPr/>
          </p:nvSpPr>
          <p:spPr>
            <a:xfrm>
              <a:off x="9995351" y="5541641"/>
              <a:ext cx="338554" cy="300210"/>
            </a:xfrm>
            <a:prstGeom prst="rect">
              <a:avLst/>
            </a:prstGeom>
            <a:noFill/>
          </p:spPr>
          <p:txBody>
            <a:bodyPr wrap="none" rtlCol="0">
              <a:spAutoFit/>
            </a:bodyPr>
            <a:lstStyle/>
            <a:p>
              <a:pPr defTabSz="1219200" hangingPunct="0"/>
              <a:r>
                <a:rPr lang="en-US" altLang="zh-CN" sz="1350" b="1" kern="0" dirty="0">
                  <a:solidFill>
                    <a:srgbClr val="000000">
                      <a:lumMod val="65000"/>
                      <a:lumOff val="35000"/>
                    </a:srgbClr>
                  </a:solidFill>
                  <a:latin typeface="Arial" panose="020B0604020202020204" pitchFamily="34" charset="0"/>
                  <a:ea typeface="微软雅黑" panose="020B0503020204020204" pitchFamily="34" charset="-122"/>
                  <a:cs typeface="Arial" panose="020B0604020202020204" pitchFamily="34" charset="0"/>
                  <a:sym typeface="Calibri" panose="020F0502020204030204"/>
                </a:rPr>
                <a:t>IT</a:t>
              </a:r>
              <a:endParaRPr lang="zh-CN" altLang="en-US" sz="1350" b="1" kern="0" dirty="0">
                <a:solidFill>
                  <a:srgbClr val="000000">
                    <a:lumMod val="65000"/>
                    <a:lumOff val="35000"/>
                  </a:srgbClr>
                </a:solidFill>
                <a:latin typeface="Arial" panose="020B0604020202020204" pitchFamily="34" charset="0"/>
                <a:ea typeface="微软雅黑" panose="020B0503020204020204" pitchFamily="34" charset="-122"/>
                <a:cs typeface="Arial" panose="020B0604020202020204" pitchFamily="34" charset="0"/>
                <a:sym typeface="Calibri" panose="020F0502020204030204"/>
              </a:endParaRPr>
            </a:p>
          </p:txBody>
        </p:sp>
        <p:sp>
          <p:nvSpPr>
            <p:cNvPr id="101" name="TextBox 38"/>
            <p:cNvSpPr txBox="1"/>
            <p:nvPr/>
          </p:nvSpPr>
          <p:spPr>
            <a:xfrm>
              <a:off x="11238432" y="5532888"/>
              <a:ext cx="704039" cy="300210"/>
            </a:xfrm>
            <a:prstGeom prst="rect">
              <a:avLst/>
            </a:prstGeom>
            <a:noFill/>
          </p:spPr>
          <p:txBody>
            <a:bodyPr wrap="none" rtlCol="0">
              <a:spAutoFit/>
            </a:bodyPr>
            <a:lstStyle/>
            <a:p>
              <a:pPr defTabSz="1219200" hangingPunct="0"/>
              <a:r>
                <a:rPr lang="zh-CN" altLang="en-US" sz="1350" b="1" kern="0" dirty="0">
                  <a:solidFill>
                    <a:srgbClr val="000000">
                      <a:lumMod val="65000"/>
                      <a:lumOff val="35000"/>
                    </a:srgbClr>
                  </a:solidFill>
                  <a:latin typeface="Arial" panose="020B0604020202020204" pitchFamily="34" charset="0"/>
                  <a:ea typeface="微软雅黑" panose="020B0503020204020204" pitchFamily="34" charset="-122"/>
                  <a:cs typeface="Arial" panose="020B0604020202020204" pitchFamily="34" charset="0"/>
                  <a:sym typeface="Calibri" panose="020F0502020204030204"/>
                </a:rPr>
                <a:t>物联网</a:t>
              </a:r>
              <a:endParaRPr lang="zh-CN" altLang="en-US" sz="1350" b="1" kern="0" dirty="0">
                <a:solidFill>
                  <a:srgbClr val="000000">
                    <a:lumMod val="65000"/>
                    <a:lumOff val="35000"/>
                  </a:srgbClr>
                </a:solidFill>
                <a:latin typeface="Arial" panose="020B0604020202020204" pitchFamily="34" charset="0"/>
                <a:ea typeface="微软雅黑" panose="020B0503020204020204" pitchFamily="34" charset="-122"/>
                <a:cs typeface="Arial" panose="020B0604020202020204" pitchFamily="34" charset="0"/>
                <a:sym typeface="Calibri" panose="020F0502020204030204"/>
              </a:endParaRPr>
            </a:p>
          </p:txBody>
        </p:sp>
        <p:sp>
          <p:nvSpPr>
            <p:cNvPr id="102" name="TextBox 39"/>
            <p:cNvSpPr txBox="1"/>
            <p:nvPr/>
          </p:nvSpPr>
          <p:spPr>
            <a:xfrm>
              <a:off x="4081480" y="5517735"/>
              <a:ext cx="704039" cy="300210"/>
            </a:xfrm>
            <a:prstGeom prst="rect">
              <a:avLst/>
            </a:prstGeom>
            <a:noFill/>
          </p:spPr>
          <p:txBody>
            <a:bodyPr wrap="none" rtlCol="0">
              <a:spAutoFit/>
            </a:bodyPr>
            <a:lstStyle/>
            <a:p>
              <a:pPr defTabSz="1219200" hangingPunct="0"/>
              <a:r>
                <a:rPr lang="zh-CN" altLang="en-US" sz="1350" b="1" kern="0" dirty="0">
                  <a:solidFill>
                    <a:srgbClr val="000000">
                      <a:lumMod val="65000"/>
                      <a:lumOff val="35000"/>
                    </a:srgbClr>
                  </a:solidFill>
                  <a:latin typeface="Arial" panose="020B0604020202020204" pitchFamily="34" charset="0"/>
                  <a:ea typeface="微软雅黑" panose="020B0503020204020204" pitchFamily="34" charset="-122"/>
                  <a:cs typeface="Arial" panose="020B0604020202020204" pitchFamily="34" charset="0"/>
                  <a:sym typeface="Calibri" panose="020F0502020204030204"/>
                </a:rPr>
                <a:t>大数据</a:t>
              </a:r>
              <a:endParaRPr lang="zh-CN" altLang="en-US" sz="1350" b="1" kern="0" dirty="0">
                <a:solidFill>
                  <a:srgbClr val="000000">
                    <a:lumMod val="65000"/>
                    <a:lumOff val="35000"/>
                  </a:srgbClr>
                </a:solidFill>
                <a:latin typeface="Arial" panose="020B0604020202020204" pitchFamily="34" charset="0"/>
                <a:ea typeface="微软雅黑" panose="020B0503020204020204" pitchFamily="34" charset="-122"/>
                <a:cs typeface="Arial" panose="020B0604020202020204" pitchFamily="34" charset="0"/>
                <a:sym typeface="Calibri" panose="020F0502020204030204"/>
              </a:endParaRPr>
            </a:p>
          </p:txBody>
        </p:sp>
        <p:sp>
          <p:nvSpPr>
            <p:cNvPr id="103" name="TextBox 40"/>
            <p:cNvSpPr txBox="1"/>
            <p:nvPr/>
          </p:nvSpPr>
          <p:spPr>
            <a:xfrm>
              <a:off x="2605576" y="5616976"/>
              <a:ext cx="704039" cy="300210"/>
            </a:xfrm>
            <a:prstGeom prst="rect">
              <a:avLst/>
            </a:prstGeom>
            <a:noFill/>
          </p:spPr>
          <p:txBody>
            <a:bodyPr wrap="none" rtlCol="0">
              <a:spAutoFit/>
            </a:bodyPr>
            <a:lstStyle/>
            <a:p>
              <a:pPr defTabSz="1219200" hangingPunct="0"/>
              <a:r>
                <a:rPr lang="zh-CN" altLang="en-US" sz="1350" b="1" kern="0" dirty="0">
                  <a:solidFill>
                    <a:srgbClr val="000000">
                      <a:lumMod val="65000"/>
                      <a:lumOff val="35000"/>
                    </a:srgbClr>
                  </a:solidFill>
                  <a:latin typeface="Arial" panose="020B0604020202020204" pitchFamily="34" charset="0"/>
                  <a:ea typeface="微软雅黑" panose="020B0503020204020204" pitchFamily="34" charset="-122"/>
                  <a:cs typeface="Arial" panose="020B0604020202020204" pitchFamily="34" charset="0"/>
                  <a:sym typeface="Calibri" panose="020F0502020204030204"/>
                </a:rPr>
                <a:t>云计算</a:t>
              </a:r>
              <a:endParaRPr lang="zh-CN" altLang="en-US" sz="1350" b="1" kern="0" dirty="0">
                <a:solidFill>
                  <a:srgbClr val="000000">
                    <a:lumMod val="65000"/>
                    <a:lumOff val="35000"/>
                  </a:srgbClr>
                </a:solidFill>
                <a:latin typeface="Arial" panose="020B0604020202020204" pitchFamily="34" charset="0"/>
                <a:ea typeface="微软雅黑" panose="020B0503020204020204" pitchFamily="34" charset="-122"/>
                <a:cs typeface="Arial" panose="020B0604020202020204" pitchFamily="34" charset="0"/>
                <a:sym typeface="Calibri" panose="020F0502020204030204"/>
              </a:endParaRPr>
            </a:p>
          </p:txBody>
        </p:sp>
        <p:grpSp>
          <p:nvGrpSpPr>
            <p:cNvPr id="104" name="组合 103"/>
            <p:cNvGrpSpPr/>
            <p:nvPr/>
          </p:nvGrpSpPr>
          <p:grpSpPr>
            <a:xfrm>
              <a:off x="4256005" y="3474946"/>
              <a:ext cx="1260495" cy="822862"/>
              <a:chOff x="4310926" y="2172040"/>
              <a:chExt cx="1605280" cy="1037983"/>
            </a:xfrm>
          </p:grpSpPr>
          <p:sp>
            <p:nvSpPr>
              <p:cNvPr id="105" name="文本框 3"/>
              <p:cNvSpPr txBox="1"/>
              <p:nvPr/>
            </p:nvSpPr>
            <p:spPr>
              <a:xfrm>
                <a:off x="4310926" y="2809247"/>
                <a:ext cx="1605280" cy="4007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lnSpc>
                    <a:spcPct val="120000"/>
                  </a:lnSpc>
                  <a:buClr>
                    <a:srgbClr val="0071C5"/>
                  </a:buClr>
                  <a:defRPr/>
                </a:pPr>
                <a:r>
                  <a:rPr lang="zh-CN" altLang="en-US" sz="1335" b="1" dirty="0">
                    <a:solidFill>
                      <a:srgbClr val="5B9BD5"/>
                    </a:solidFill>
                    <a:latin typeface="微软雅黑" panose="020B0503020204020204" pitchFamily="34" charset="-122"/>
                    <a:ea typeface="微软雅黑" panose="020B0503020204020204" pitchFamily="34" charset="-122"/>
                  </a:rPr>
                  <a:t>智能故障分析</a:t>
                </a:r>
                <a:endParaRPr lang="zh-CN" altLang="en-US" sz="1335" b="1" dirty="0">
                  <a:solidFill>
                    <a:srgbClr val="5B9BD5"/>
                  </a:solidFill>
                  <a:latin typeface="微软雅黑" panose="020B0503020204020204" pitchFamily="34" charset="-122"/>
                  <a:ea typeface="微软雅黑" panose="020B0503020204020204" pitchFamily="34" charset="-122"/>
                </a:endParaRPr>
              </a:p>
            </p:txBody>
          </p:sp>
          <p:pic>
            <p:nvPicPr>
              <p:cNvPr id="106" name="图片 105"/>
              <p:cNvPicPr>
                <a:picLocks noChangeAspect="1"/>
              </p:cNvPicPr>
              <p:nvPr/>
            </p:nvPicPr>
            <p:blipFill>
              <a:blip r:embed="rId5"/>
              <a:stretch>
                <a:fillRect/>
              </a:stretch>
            </p:blipFill>
            <p:spPr>
              <a:xfrm>
                <a:off x="4799254" y="2172040"/>
                <a:ext cx="638592" cy="629598"/>
              </a:xfrm>
              <a:prstGeom prst="rect">
                <a:avLst/>
              </a:prstGeom>
            </p:spPr>
          </p:pic>
        </p:grpSp>
        <p:grpSp>
          <p:nvGrpSpPr>
            <p:cNvPr id="107" name="组合 106"/>
            <p:cNvGrpSpPr/>
            <p:nvPr/>
          </p:nvGrpSpPr>
          <p:grpSpPr>
            <a:xfrm>
              <a:off x="4081479" y="1653975"/>
              <a:ext cx="2455344" cy="1159693"/>
              <a:chOff x="3721899" y="760095"/>
              <a:chExt cx="1779915" cy="973053"/>
            </a:xfrm>
          </p:grpSpPr>
          <p:pic>
            <p:nvPicPr>
              <p:cNvPr id="108" name="图片 107"/>
              <p:cNvPicPr>
                <a:picLocks noChangeAspect="1"/>
              </p:cNvPicPr>
              <p:nvPr/>
            </p:nvPicPr>
            <p:blipFill>
              <a:blip r:embed="rId6"/>
              <a:stretch>
                <a:fillRect/>
              </a:stretch>
            </p:blipFill>
            <p:spPr>
              <a:xfrm>
                <a:off x="3721899" y="760095"/>
                <a:ext cx="1779915" cy="973053"/>
              </a:xfrm>
              <a:prstGeom prst="rect">
                <a:avLst/>
              </a:prstGeom>
            </p:spPr>
          </p:pic>
          <p:sp>
            <p:nvSpPr>
              <p:cNvPr id="109" name="文本框 108"/>
              <p:cNvSpPr txBox="1"/>
              <p:nvPr/>
            </p:nvSpPr>
            <p:spPr>
              <a:xfrm rot="20406924">
                <a:off x="4088857" y="1092533"/>
                <a:ext cx="1172732" cy="318554"/>
              </a:xfrm>
              <a:prstGeom prst="rect">
                <a:avLst/>
              </a:prstGeom>
              <a:noFill/>
            </p:spPr>
            <p:txBody>
              <a:bodyPr wrap="none" rtlCol="0">
                <a:spAutoFit/>
              </a:bodyPr>
              <a:lstStyle/>
              <a:p>
                <a:pPr defTabSz="914400"/>
                <a:r>
                  <a:rPr lang="zh-CN" altLang="en-US" sz="1865" dirty="0">
                    <a:solidFill>
                      <a:srgbClr val="FFFFFF"/>
                    </a:solidFill>
                    <a:latin typeface="Arial" panose="020B0604020202020204"/>
                    <a:ea typeface="微软雅黑" panose="020B0503020204020204" pitchFamily="34" charset="-122"/>
                  </a:rPr>
                  <a:t>大屏统一监控</a:t>
                </a:r>
                <a:endParaRPr lang="zh-CN" altLang="en-US" sz="1865" dirty="0">
                  <a:solidFill>
                    <a:srgbClr val="FFFFFF"/>
                  </a:solidFill>
                  <a:latin typeface="Arial" panose="020B0604020202020204"/>
                  <a:ea typeface="微软雅黑" panose="020B0503020204020204" pitchFamily="34" charset="-122"/>
                </a:endParaRPr>
              </a:p>
            </p:txBody>
          </p:sp>
        </p:grpSp>
        <p:grpSp>
          <p:nvGrpSpPr>
            <p:cNvPr id="110" name="组合 109"/>
            <p:cNvGrpSpPr/>
            <p:nvPr/>
          </p:nvGrpSpPr>
          <p:grpSpPr>
            <a:xfrm>
              <a:off x="7101649" y="3483611"/>
              <a:ext cx="1260261" cy="805532"/>
              <a:chOff x="1348105" y="2155305"/>
              <a:chExt cx="1604985" cy="1016121"/>
            </a:xfrm>
          </p:grpSpPr>
          <p:sp>
            <p:nvSpPr>
              <p:cNvPr id="111" name="文本框 3"/>
              <p:cNvSpPr txBox="1"/>
              <p:nvPr/>
            </p:nvSpPr>
            <p:spPr>
              <a:xfrm>
                <a:off x="1348105" y="2770650"/>
                <a:ext cx="1604985" cy="4007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lnSpc>
                    <a:spcPct val="120000"/>
                  </a:lnSpc>
                  <a:buClr>
                    <a:srgbClr val="0071C5"/>
                  </a:buClr>
                  <a:defRPr/>
                </a:pPr>
                <a:r>
                  <a:rPr lang="zh-CN" altLang="en-US" sz="1335" b="1" dirty="0">
                    <a:solidFill>
                      <a:srgbClr val="5B9BD5"/>
                    </a:solidFill>
                    <a:latin typeface="微软雅黑" panose="020B0503020204020204" pitchFamily="34" charset="-122"/>
                    <a:ea typeface="微软雅黑" panose="020B0503020204020204" pitchFamily="34" charset="-122"/>
                  </a:rPr>
                  <a:t>快速故障修复</a:t>
                </a:r>
                <a:endParaRPr lang="zh-CN" altLang="en-US" sz="1335" b="1" dirty="0">
                  <a:solidFill>
                    <a:srgbClr val="5B9BD5"/>
                  </a:solidFill>
                  <a:latin typeface="微软雅黑" panose="020B0503020204020204" pitchFamily="34" charset="-122"/>
                  <a:ea typeface="微软雅黑" panose="020B0503020204020204" pitchFamily="34" charset="-122"/>
                </a:endParaRPr>
              </a:p>
            </p:txBody>
          </p:sp>
          <p:pic>
            <p:nvPicPr>
              <p:cNvPr id="112" name="图片 111"/>
              <p:cNvPicPr>
                <a:picLocks noChangeAspect="1"/>
              </p:cNvPicPr>
              <p:nvPr/>
            </p:nvPicPr>
            <p:blipFill>
              <a:blip r:embed="rId7"/>
              <a:stretch>
                <a:fillRect/>
              </a:stretch>
            </p:blipFill>
            <p:spPr>
              <a:xfrm>
                <a:off x="1798320" y="2155305"/>
                <a:ext cx="655320" cy="619760"/>
              </a:xfrm>
              <a:prstGeom prst="rect">
                <a:avLst/>
              </a:prstGeom>
            </p:spPr>
          </p:pic>
        </p:grpSp>
        <p:grpSp>
          <p:nvGrpSpPr>
            <p:cNvPr id="113" name="组合 112"/>
            <p:cNvGrpSpPr/>
            <p:nvPr/>
          </p:nvGrpSpPr>
          <p:grpSpPr>
            <a:xfrm>
              <a:off x="7376015" y="1653976"/>
              <a:ext cx="2879236" cy="1155331"/>
              <a:chOff x="4744215" y="840877"/>
              <a:chExt cx="2159427" cy="866498"/>
            </a:xfrm>
          </p:grpSpPr>
          <p:sp>
            <p:nvSpPr>
              <p:cNvPr id="114" name="矩形 113"/>
              <p:cNvSpPr/>
              <p:nvPr/>
            </p:nvSpPr>
            <p:spPr>
              <a:xfrm>
                <a:off x="4744215" y="840877"/>
                <a:ext cx="2159427" cy="86649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65">
                  <a:solidFill>
                    <a:srgbClr val="FFFFFF"/>
                  </a:solidFill>
                  <a:latin typeface="Arial" panose="020B0604020202020204"/>
                  <a:ea typeface="微软雅黑" panose="020B0503020204020204" pitchFamily="34" charset="-122"/>
                </a:endParaRPr>
              </a:p>
            </p:txBody>
          </p:sp>
          <p:pic>
            <p:nvPicPr>
              <p:cNvPr id="115" name="图片 114"/>
              <p:cNvPicPr>
                <a:picLocks noChangeAspect="1"/>
              </p:cNvPicPr>
              <p:nvPr/>
            </p:nvPicPr>
            <p:blipFill rotWithShape="1">
              <a:blip r:embed="rId8" cstate="print">
                <a:extLst>
                  <a:ext uri="{28A0092B-C50C-407E-A947-70E740481C1C}">
                    <a14:useLocalDpi xmlns:a14="http://schemas.microsoft.com/office/drawing/2010/main" val="0"/>
                  </a:ext>
                </a:extLst>
              </a:blip>
              <a:srcRect l="25212" t="81776" r="23262"/>
              <a:stretch>
                <a:fillRect/>
              </a:stretch>
            </p:blipFill>
            <p:spPr>
              <a:xfrm>
                <a:off x="4771110" y="931646"/>
                <a:ext cx="2104573" cy="481010"/>
              </a:xfrm>
              <a:prstGeom prst="rect">
                <a:avLst/>
              </a:prstGeom>
            </p:spPr>
          </p:pic>
          <p:sp>
            <p:nvSpPr>
              <p:cNvPr id="116" name="文本框 115"/>
              <p:cNvSpPr txBox="1"/>
              <p:nvPr/>
            </p:nvSpPr>
            <p:spPr>
              <a:xfrm>
                <a:off x="5182137" y="1382334"/>
                <a:ext cx="1392449" cy="284742"/>
              </a:xfrm>
              <a:prstGeom prst="rect">
                <a:avLst/>
              </a:prstGeom>
              <a:noFill/>
            </p:spPr>
            <p:txBody>
              <a:bodyPr wrap="none" rtlCol="0">
                <a:spAutoFit/>
              </a:bodyPr>
              <a:lstStyle/>
              <a:p>
                <a:pPr defTabSz="914400"/>
                <a:r>
                  <a:rPr lang="zh-CN" altLang="en-US" sz="1865" dirty="0">
                    <a:solidFill>
                      <a:srgbClr val="000000"/>
                    </a:solidFill>
                    <a:latin typeface="Arial" panose="020B0604020202020204"/>
                    <a:ea typeface="微软雅黑" panose="020B0503020204020204" pitchFamily="34" charset="-122"/>
                  </a:rPr>
                  <a:t>信息推送与告警</a:t>
                </a:r>
                <a:endParaRPr lang="zh-CN" altLang="en-US" sz="1865" dirty="0">
                  <a:solidFill>
                    <a:srgbClr val="000000"/>
                  </a:solidFill>
                  <a:latin typeface="Arial" panose="020B0604020202020204"/>
                  <a:ea typeface="微软雅黑" panose="020B0503020204020204" pitchFamily="34" charset="-122"/>
                </a:endParaRPr>
              </a:p>
            </p:txBody>
          </p:sp>
        </p:grpSp>
        <p:grpSp>
          <p:nvGrpSpPr>
            <p:cNvPr id="117" name="组合 116"/>
            <p:cNvGrpSpPr/>
            <p:nvPr/>
          </p:nvGrpSpPr>
          <p:grpSpPr>
            <a:xfrm>
              <a:off x="8524354" y="3458854"/>
              <a:ext cx="1260261" cy="820210"/>
              <a:chOff x="9221711" y="2377955"/>
              <a:chExt cx="1604985" cy="1034635"/>
            </a:xfrm>
          </p:grpSpPr>
          <p:pic>
            <p:nvPicPr>
              <p:cNvPr id="118" name="图片 117"/>
              <p:cNvPicPr>
                <a:picLocks noChangeAspect="1"/>
              </p:cNvPicPr>
              <p:nvPr/>
            </p:nvPicPr>
            <p:blipFill>
              <a:blip r:embed="rId9"/>
              <a:stretch>
                <a:fillRect/>
              </a:stretch>
            </p:blipFill>
            <p:spPr>
              <a:xfrm>
                <a:off x="9757456" y="2377955"/>
                <a:ext cx="596068" cy="604706"/>
              </a:xfrm>
              <a:prstGeom prst="rect">
                <a:avLst/>
              </a:prstGeom>
            </p:spPr>
          </p:pic>
          <p:sp>
            <p:nvSpPr>
              <p:cNvPr id="119" name="文本框 3"/>
              <p:cNvSpPr txBox="1"/>
              <p:nvPr/>
            </p:nvSpPr>
            <p:spPr>
              <a:xfrm>
                <a:off x="9221711" y="3011815"/>
                <a:ext cx="1604985" cy="400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lnSpc>
                    <a:spcPct val="120000"/>
                  </a:lnSpc>
                  <a:buClr>
                    <a:srgbClr val="0071C5"/>
                  </a:buClr>
                  <a:defRPr/>
                </a:pPr>
                <a:r>
                  <a:rPr lang="zh-CN" altLang="en-US" sz="1335" b="1" dirty="0">
                    <a:solidFill>
                      <a:srgbClr val="5B9BD5"/>
                    </a:solidFill>
                    <a:latin typeface="微软雅黑" panose="020B0503020204020204" pitchFamily="34" charset="-122"/>
                    <a:ea typeface="微软雅黑" panose="020B0503020204020204" pitchFamily="34" charset="-122"/>
                  </a:rPr>
                  <a:t>故障报告</a:t>
                </a:r>
                <a:endParaRPr lang="zh-CN" altLang="en-US" sz="1335" b="1" dirty="0">
                  <a:solidFill>
                    <a:srgbClr val="5B9BD5"/>
                  </a:solidFill>
                  <a:latin typeface="微软雅黑" panose="020B0503020204020204" pitchFamily="34" charset="-122"/>
                  <a:ea typeface="微软雅黑" panose="020B0503020204020204" pitchFamily="34" charset="-122"/>
                </a:endParaRPr>
              </a:p>
            </p:txBody>
          </p:sp>
        </p:grpSp>
        <p:grpSp>
          <p:nvGrpSpPr>
            <p:cNvPr id="120" name="组合 119"/>
            <p:cNvGrpSpPr/>
            <p:nvPr/>
          </p:nvGrpSpPr>
          <p:grpSpPr>
            <a:xfrm>
              <a:off x="3050878" y="5843343"/>
              <a:ext cx="8301315" cy="980383"/>
              <a:chOff x="1913495" y="4082366"/>
              <a:chExt cx="6225986" cy="735287"/>
            </a:xfrm>
          </p:grpSpPr>
          <p:grpSp>
            <p:nvGrpSpPr>
              <p:cNvPr id="121" name="组合 120"/>
              <p:cNvGrpSpPr/>
              <p:nvPr/>
            </p:nvGrpSpPr>
            <p:grpSpPr>
              <a:xfrm>
                <a:off x="1913495" y="4384990"/>
                <a:ext cx="6225986" cy="432663"/>
                <a:chOff x="1808989" y="4324027"/>
                <a:chExt cx="6225986" cy="432663"/>
              </a:xfrm>
            </p:grpSpPr>
            <p:pic>
              <p:nvPicPr>
                <p:cNvPr id="130" name="图片 1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7180" y="4352551"/>
                  <a:ext cx="376894" cy="376894"/>
                </a:xfrm>
                <a:prstGeom prst="rect">
                  <a:avLst/>
                </a:prstGeom>
              </p:spPr>
            </p:pic>
            <p:pic>
              <p:nvPicPr>
                <p:cNvPr id="131" name="图片 1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57602" y="4352551"/>
                  <a:ext cx="376894" cy="352236"/>
                </a:xfrm>
                <a:prstGeom prst="rect">
                  <a:avLst/>
                </a:prstGeom>
              </p:spPr>
            </p:pic>
            <p:pic>
              <p:nvPicPr>
                <p:cNvPr id="132" name="图片 1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88612" y="4324027"/>
                  <a:ext cx="456041" cy="432663"/>
                </a:xfrm>
                <a:prstGeom prst="rect">
                  <a:avLst/>
                </a:prstGeom>
              </p:spPr>
            </p:pic>
            <p:pic>
              <p:nvPicPr>
                <p:cNvPr id="133" name="图片 1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18961" y="4341920"/>
                  <a:ext cx="414583" cy="373498"/>
                </a:xfrm>
                <a:prstGeom prst="rect">
                  <a:avLst/>
                </a:prstGeom>
              </p:spPr>
            </p:pic>
            <p:pic>
              <p:nvPicPr>
                <p:cNvPr id="134" name="图片 1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08989" y="4348931"/>
                  <a:ext cx="456041" cy="407759"/>
                </a:xfrm>
                <a:prstGeom prst="rect">
                  <a:avLst/>
                </a:prstGeom>
              </p:spPr>
            </p:pic>
            <p:pic>
              <p:nvPicPr>
                <p:cNvPr id="135" name="图片 1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80796" y="4341920"/>
                  <a:ext cx="414583" cy="373498"/>
                </a:xfrm>
                <a:prstGeom prst="rect">
                  <a:avLst/>
                </a:prstGeom>
              </p:spPr>
            </p:pic>
            <p:pic>
              <p:nvPicPr>
                <p:cNvPr id="136" name="图片 1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58081" y="4352551"/>
                  <a:ext cx="376894" cy="352236"/>
                </a:xfrm>
                <a:prstGeom prst="rect">
                  <a:avLst/>
                </a:prstGeom>
              </p:spPr>
            </p:pic>
            <p:pic>
              <p:nvPicPr>
                <p:cNvPr id="137" name="图片 13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68235" y="4366547"/>
                  <a:ext cx="388979" cy="324244"/>
                </a:xfrm>
                <a:prstGeom prst="rect">
                  <a:avLst/>
                </a:prstGeom>
              </p:spPr>
            </p:pic>
          </p:grpSp>
          <p:cxnSp>
            <p:nvCxnSpPr>
              <p:cNvPr id="122" name="直接箭头连接符 121"/>
              <p:cNvCxnSpPr/>
              <p:nvPr/>
            </p:nvCxnSpPr>
            <p:spPr>
              <a:xfrm>
                <a:off x="7942217" y="4082366"/>
                <a:ext cx="0" cy="318819"/>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直接箭头连接符 122"/>
              <p:cNvCxnSpPr/>
              <p:nvPr/>
            </p:nvCxnSpPr>
            <p:spPr>
              <a:xfrm>
                <a:off x="7135878" y="4082366"/>
                <a:ext cx="0" cy="318819"/>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直接箭头连接符 123"/>
              <p:cNvCxnSpPr/>
              <p:nvPr/>
            </p:nvCxnSpPr>
            <p:spPr>
              <a:xfrm>
                <a:off x="6335485" y="4082366"/>
                <a:ext cx="0" cy="318819"/>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直接箭头连接符 124"/>
              <p:cNvCxnSpPr/>
              <p:nvPr/>
            </p:nvCxnSpPr>
            <p:spPr>
              <a:xfrm>
                <a:off x="5472637" y="4082366"/>
                <a:ext cx="0" cy="318819"/>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直接箭头连接符 125"/>
              <p:cNvCxnSpPr/>
              <p:nvPr/>
            </p:nvCxnSpPr>
            <p:spPr>
              <a:xfrm>
                <a:off x="4637314" y="4082366"/>
                <a:ext cx="0" cy="318819"/>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p:nvPr/>
            </p:nvCxnSpPr>
            <p:spPr>
              <a:xfrm>
                <a:off x="3775166" y="4082366"/>
                <a:ext cx="0" cy="318819"/>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直接箭头连接符 127"/>
              <p:cNvCxnSpPr/>
              <p:nvPr/>
            </p:nvCxnSpPr>
            <p:spPr>
              <a:xfrm>
                <a:off x="2999053" y="4082366"/>
                <a:ext cx="0" cy="318819"/>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直接箭头连接符 128"/>
              <p:cNvCxnSpPr/>
              <p:nvPr/>
            </p:nvCxnSpPr>
            <p:spPr>
              <a:xfrm>
                <a:off x="2121847" y="4082366"/>
                <a:ext cx="0" cy="318819"/>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38" name="组合 137"/>
            <p:cNvGrpSpPr/>
            <p:nvPr/>
          </p:nvGrpSpPr>
          <p:grpSpPr>
            <a:xfrm>
              <a:off x="3022278" y="3488725"/>
              <a:ext cx="946853" cy="795306"/>
              <a:chOff x="6207100" y="2400091"/>
              <a:chExt cx="1205849" cy="1003221"/>
            </a:xfrm>
          </p:grpSpPr>
          <p:pic>
            <p:nvPicPr>
              <p:cNvPr id="139" name="图片 138"/>
              <p:cNvPicPr>
                <a:picLocks noChangeAspect="1"/>
              </p:cNvPicPr>
              <p:nvPr/>
            </p:nvPicPr>
            <p:blipFill>
              <a:blip r:embed="rId15"/>
              <a:stretch>
                <a:fillRect/>
              </a:stretch>
            </p:blipFill>
            <p:spPr>
              <a:xfrm>
                <a:off x="6538239" y="2400091"/>
                <a:ext cx="588145" cy="588145"/>
              </a:xfrm>
              <a:prstGeom prst="rect">
                <a:avLst/>
              </a:prstGeom>
            </p:spPr>
          </p:pic>
          <p:sp>
            <p:nvSpPr>
              <p:cNvPr id="140" name="文本框 3"/>
              <p:cNvSpPr txBox="1"/>
              <p:nvPr/>
            </p:nvSpPr>
            <p:spPr>
              <a:xfrm>
                <a:off x="6207100" y="3002536"/>
                <a:ext cx="1205849" cy="4007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lnSpc>
                    <a:spcPct val="120000"/>
                  </a:lnSpc>
                  <a:buClr>
                    <a:srgbClr val="0071C5"/>
                  </a:buClr>
                  <a:defRPr/>
                </a:pPr>
                <a:r>
                  <a:rPr lang="zh-CN" altLang="en-US" sz="1335" b="1" dirty="0">
                    <a:solidFill>
                      <a:srgbClr val="5B9BD5"/>
                    </a:solidFill>
                    <a:latin typeface="微软雅黑" panose="020B0503020204020204" pitchFamily="34" charset="-122"/>
                    <a:ea typeface="微软雅黑" panose="020B0503020204020204" pitchFamily="34" charset="-122"/>
                  </a:rPr>
                  <a:t>数据汇集</a:t>
                </a:r>
                <a:endParaRPr lang="zh-CN" altLang="en-US" sz="1335" b="1" dirty="0">
                  <a:solidFill>
                    <a:srgbClr val="5B9BD5"/>
                  </a:solidFill>
                  <a:latin typeface="微软雅黑" panose="020B0503020204020204" pitchFamily="34" charset="-122"/>
                  <a:ea typeface="微软雅黑" panose="020B0503020204020204" pitchFamily="34" charset="-122"/>
                </a:endParaRPr>
              </a:p>
            </p:txBody>
          </p:sp>
        </p:grpSp>
        <p:grpSp>
          <p:nvGrpSpPr>
            <p:cNvPr id="141" name="组合 140"/>
            <p:cNvGrpSpPr/>
            <p:nvPr/>
          </p:nvGrpSpPr>
          <p:grpSpPr>
            <a:xfrm>
              <a:off x="9947061" y="3458854"/>
              <a:ext cx="1260261" cy="820210"/>
              <a:chOff x="9221711" y="2377955"/>
              <a:chExt cx="1604985" cy="1034635"/>
            </a:xfrm>
          </p:grpSpPr>
          <p:pic>
            <p:nvPicPr>
              <p:cNvPr id="142" name="图片 141"/>
              <p:cNvPicPr>
                <a:picLocks noChangeAspect="1"/>
              </p:cNvPicPr>
              <p:nvPr/>
            </p:nvPicPr>
            <p:blipFill>
              <a:blip r:embed="rId9"/>
              <a:stretch>
                <a:fillRect/>
              </a:stretch>
            </p:blipFill>
            <p:spPr>
              <a:xfrm>
                <a:off x="9757456" y="2377955"/>
                <a:ext cx="596068" cy="604706"/>
              </a:xfrm>
              <a:prstGeom prst="rect">
                <a:avLst/>
              </a:prstGeom>
            </p:spPr>
          </p:pic>
          <p:sp>
            <p:nvSpPr>
              <p:cNvPr id="143" name="文本框 3"/>
              <p:cNvSpPr txBox="1"/>
              <p:nvPr/>
            </p:nvSpPr>
            <p:spPr>
              <a:xfrm>
                <a:off x="9221711" y="3011815"/>
                <a:ext cx="1604985" cy="400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lnSpc>
                    <a:spcPct val="120000"/>
                  </a:lnSpc>
                  <a:buClr>
                    <a:srgbClr val="0071C5"/>
                  </a:buClr>
                  <a:defRPr/>
                </a:pPr>
                <a:r>
                  <a:rPr lang="zh-CN" altLang="en-US" sz="1335" b="1" dirty="0">
                    <a:solidFill>
                      <a:srgbClr val="5B9BD5"/>
                    </a:solidFill>
                    <a:latin typeface="微软雅黑" panose="020B0503020204020204" pitchFamily="34" charset="-122"/>
                    <a:ea typeface="微软雅黑" panose="020B0503020204020204" pitchFamily="34" charset="-122"/>
                  </a:rPr>
                  <a:t>深度分析</a:t>
                </a:r>
                <a:endParaRPr lang="zh-CN" altLang="en-US" sz="1335" b="1" dirty="0">
                  <a:solidFill>
                    <a:srgbClr val="5B9BD5"/>
                  </a:solidFill>
                  <a:latin typeface="微软雅黑" panose="020B0503020204020204" pitchFamily="34" charset="-122"/>
                  <a:ea typeface="微软雅黑" panose="020B0503020204020204" pitchFamily="34" charset="-122"/>
                </a:endParaRPr>
              </a:p>
            </p:txBody>
          </p:sp>
        </p:grpSp>
        <p:grpSp>
          <p:nvGrpSpPr>
            <p:cNvPr id="144" name="组合 143"/>
            <p:cNvGrpSpPr/>
            <p:nvPr/>
          </p:nvGrpSpPr>
          <p:grpSpPr>
            <a:xfrm>
              <a:off x="5639154" y="3478202"/>
              <a:ext cx="1386288" cy="816355"/>
              <a:chOff x="2398109" y="2193961"/>
              <a:chExt cx="1765484" cy="1029772"/>
            </a:xfrm>
          </p:grpSpPr>
          <p:pic>
            <p:nvPicPr>
              <p:cNvPr id="145" name="图片 144"/>
              <p:cNvPicPr>
                <a:picLocks noChangeAspect="1"/>
              </p:cNvPicPr>
              <p:nvPr/>
            </p:nvPicPr>
            <p:blipFill>
              <a:blip r:embed="rId16"/>
              <a:stretch>
                <a:fillRect/>
              </a:stretch>
            </p:blipFill>
            <p:spPr>
              <a:xfrm>
                <a:off x="2954894" y="2193961"/>
                <a:ext cx="655334" cy="585829"/>
              </a:xfrm>
              <a:prstGeom prst="rect">
                <a:avLst/>
              </a:prstGeom>
            </p:spPr>
          </p:pic>
          <p:sp>
            <p:nvSpPr>
              <p:cNvPr id="146" name="文本框 3"/>
              <p:cNvSpPr txBox="1"/>
              <p:nvPr/>
            </p:nvSpPr>
            <p:spPr>
              <a:xfrm>
                <a:off x="2398109" y="2822957"/>
                <a:ext cx="1765484" cy="4007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lnSpc>
                    <a:spcPct val="120000"/>
                  </a:lnSpc>
                  <a:buClr>
                    <a:srgbClr val="0071C5"/>
                  </a:buClr>
                  <a:defRPr/>
                </a:pPr>
                <a:r>
                  <a:rPr lang="zh-CN" altLang="en-US" sz="1335" b="1" dirty="0">
                    <a:solidFill>
                      <a:srgbClr val="5B9BD5"/>
                    </a:solidFill>
                    <a:latin typeface="微软雅黑" panose="020B0503020204020204" pitchFamily="34" charset="-122"/>
                    <a:ea typeface="微软雅黑" panose="020B0503020204020204" pitchFamily="34" charset="-122"/>
                  </a:rPr>
                  <a:t>发现故障</a:t>
                </a:r>
                <a:r>
                  <a:rPr lang="en-US" altLang="zh-CN" sz="1335" b="1" dirty="0">
                    <a:solidFill>
                      <a:srgbClr val="5B9BD5"/>
                    </a:solidFill>
                    <a:latin typeface="微软雅黑" panose="020B0503020204020204" pitchFamily="34" charset="-122"/>
                    <a:ea typeface="微软雅黑" panose="020B0503020204020204" pitchFamily="34" charset="-122"/>
                  </a:rPr>
                  <a:t>/</a:t>
                </a:r>
                <a:r>
                  <a:rPr lang="zh-CN" altLang="en-US" sz="1335" b="1" dirty="0">
                    <a:solidFill>
                      <a:srgbClr val="5B9BD5"/>
                    </a:solidFill>
                    <a:latin typeface="微软雅黑" panose="020B0503020204020204" pitchFamily="34" charset="-122"/>
                    <a:ea typeface="微软雅黑" panose="020B0503020204020204" pitchFamily="34" charset="-122"/>
                  </a:rPr>
                  <a:t>风险</a:t>
                </a:r>
                <a:endParaRPr lang="en-US" altLang="zh-CN" sz="1335" b="1" dirty="0">
                  <a:solidFill>
                    <a:srgbClr val="5B9BD5"/>
                  </a:solidFill>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3454537" y="2833023"/>
              <a:ext cx="7243253" cy="647572"/>
              <a:chOff x="2086593" y="1865708"/>
              <a:chExt cx="5432440" cy="485679"/>
            </a:xfrm>
          </p:grpSpPr>
          <p:sp>
            <p:nvSpPr>
              <p:cNvPr id="148" name="Freeform 4"/>
              <p:cNvSpPr/>
              <p:nvPr/>
            </p:nvSpPr>
            <p:spPr bwMode="gray">
              <a:xfrm flipV="1">
                <a:off x="2086593" y="1897026"/>
                <a:ext cx="1628311" cy="454361"/>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37000">
                    <a:srgbClr val="5B9BD5"/>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endParaRPr lang="zh-CN" altLang="en-US">
                  <a:solidFill>
                    <a:prstClr val="white"/>
                  </a:solidFill>
                  <a:ea typeface="宋体" panose="02010600030101010101" pitchFamily="2" charset="-122"/>
                </a:endParaRPr>
              </a:p>
            </p:txBody>
          </p:sp>
          <p:sp>
            <p:nvSpPr>
              <p:cNvPr id="149" name="Freeform 5"/>
              <p:cNvSpPr/>
              <p:nvPr/>
            </p:nvSpPr>
            <p:spPr bwMode="gray">
              <a:xfrm flipV="1">
                <a:off x="4585885" y="1897026"/>
                <a:ext cx="275015" cy="447675"/>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54000">
                    <a:srgbClr val="5B9BD5"/>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endParaRPr lang="zh-CN" altLang="en-US">
                  <a:solidFill>
                    <a:prstClr val="white"/>
                  </a:solidFill>
                  <a:ea typeface="宋体" panose="02010600030101010101" pitchFamily="2" charset="-122"/>
                </a:endParaRPr>
              </a:p>
            </p:txBody>
          </p:sp>
          <p:sp>
            <p:nvSpPr>
              <p:cNvPr id="150" name="Freeform 6"/>
              <p:cNvSpPr/>
              <p:nvPr/>
            </p:nvSpPr>
            <p:spPr bwMode="gray">
              <a:xfrm flipH="1" flipV="1">
                <a:off x="5664168" y="1897026"/>
                <a:ext cx="1854865" cy="418757"/>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38000">
                    <a:srgbClr val="5B9BD5"/>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endParaRPr lang="zh-CN" altLang="en-US">
                  <a:solidFill>
                    <a:prstClr val="white"/>
                  </a:solidFill>
                  <a:ea typeface="宋体" panose="02010600030101010101" pitchFamily="2" charset="-122"/>
                </a:endParaRPr>
              </a:p>
            </p:txBody>
          </p:sp>
          <p:sp>
            <p:nvSpPr>
              <p:cNvPr id="151" name="文本框 37"/>
              <p:cNvSpPr txBox="1">
                <a:spLocks noChangeArrowheads="1"/>
              </p:cNvSpPr>
              <p:nvPr/>
            </p:nvSpPr>
            <p:spPr bwMode="auto">
              <a:xfrm>
                <a:off x="3749978" y="1865708"/>
                <a:ext cx="75405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kumimoji="1" lang="zh-CN" altLang="en-US" sz="1600" dirty="0">
                    <a:solidFill>
                      <a:srgbClr val="5B9BD5"/>
                    </a:solidFill>
                    <a:latin typeface="微软雅黑" panose="020B0503020204020204" pitchFamily="34" charset="-122"/>
                    <a:ea typeface="微软雅黑" panose="020B0503020204020204" pitchFamily="34" charset="-122"/>
                  </a:rPr>
                  <a:t>数据分析</a:t>
                </a:r>
                <a:endParaRPr kumimoji="1" lang="zh-CN" altLang="en-US" sz="1600" dirty="0">
                  <a:solidFill>
                    <a:srgbClr val="5B9BD5"/>
                  </a:solidFill>
                  <a:latin typeface="微软雅黑" panose="020B0503020204020204" pitchFamily="34" charset="-122"/>
                  <a:ea typeface="微软雅黑" panose="020B0503020204020204" pitchFamily="34" charset="-122"/>
                </a:endParaRPr>
              </a:p>
            </p:txBody>
          </p:sp>
          <p:sp>
            <p:nvSpPr>
              <p:cNvPr id="152" name="文本框 38"/>
              <p:cNvSpPr txBox="1">
                <a:spLocks noChangeArrowheads="1"/>
              </p:cNvSpPr>
              <p:nvPr/>
            </p:nvSpPr>
            <p:spPr bwMode="auto">
              <a:xfrm>
                <a:off x="4768574" y="1865708"/>
                <a:ext cx="90794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kumimoji="1" lang="zh-CN" altLang="en-US" sz="1600" dirty="0">
                    <a:solidFill>
                      <a:srgbClr val="5B9BD5"/>
                    </a:solidFill>
                    <a:latin typeface="微软雅黑" panose="020B0503020204020204" pitchFamily="34" charset="-122"/>
                    <a:ea typeface="微软雅黑" panose="020B0503020204020204" pitchFamily="34" charset="-122"/>
                  </a:rPr>
                  <a:t>可视化展示</a:t>
                </a:r>
                <a:endParaRPr kumimoji="1" lang="zh-CN" altLang="en-US" sz="1600" dirty="0">
                  <a:solidFill>
                    <a:srgbClr val="5B9BD5"/>
                  </a:solidFill>
                  <a:latin typeface="微软雅黑" panose="020B0503020204020204" pitchFamily="34" charset="-122"/>
                  <a:ea typeface="微软雅黑" panose="020B0503020204020204" pitchFamily="34" charset="-122"/>
                </a:endParaRPr>
              </a:p>
            </p:txBody>
          </p:sp>
          <p:sp>
            <p:nvSpPr>
              <p:cNvPr id="153" name="文本框 38"/>
              <p:cNvSpPr txBox="1">
                <a:spLocks noChangeArrowheads="1"/>
              </p:cNvSpPr>
              <p:nvPr/>
            </p:nvSpPr>
            <p:spPr bwMode="auto">
              <a:xfrm>
                <a:off x="5959415" y="1865708"/>
                <a:ext cx="75405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kumimoji="1" lang="zh-CN" altLang="en-US" sz="1600" dirty="0">
                    <a:solidFill>
                      <a:srgbClr val="5B9BD5"/>
                    </a:solidFill>
                    <a:latin typeface="微软雅黑" panose="020B0503020204020204" pitchFamily="34" charset="-122"/>
                    <a:ea typeface="微软雅黑" panose="020B0503020204020204" pitchFamily="34" charset="-122"/>
                  </a:rPr>
                  <a:t>信息推送</a:t>
                </a:r>
                <a:endParaRPr kumimoji="1" lang="zh-CN" altLang="en-US" sz="1600" dirty="0">
                  <a:solidFill>
                    <a:srgbClr val="5B9BD5"/>
                  </a:solidFill>
                  <a:latin typeface="微软雅黑" panose="020B0503020204020204" pitchFamily="34" charset="-122"/>
                  <a:ea typeface="微软雅黑" panose="020B0503020204020204" pitchFamily="34" charset="-122"/>
                </a:endParaRPr>
              </a:p>
            </p:txBody>
          </p:sp>
          <p:sp>
            <p:nvSpPr>
              <p:cNvPr id="154" name="文本框 38"/>
              <p:cNvSpPr txBox="1">
                <a:spLocks noChangeArrowheads="1"/>
              </p:cNvSpPr>
              <p:nvPr/>
            </p:nvSpPr>
            <p:spPr bwMode="auto">
              <a:xfrm>
                <a:off x="2640512" y="1865708"/>
                <a:ext cx="75405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kumimoji="1" lang="zh-CN" altLang="en-US" sz="1600" dirty="0">
                    <a:solidFill>
                      <a:srgbClr val="5B9BD5"/>
                    </a:solidFill>
                    <a:latin typeface="微软雅黑" panose="020B0503020204020204" pitchFamily="34" charset="-122"/>
                    <a:ea typeface="微软雅黑" panose="020B0503020204020204" pitchFamily="34" charset="-122"/>
                  </a:rPr>
                  <a:t>报表管理</a:t>
                </a:r>
                <a:endParaRPr kumimoji="1" lang="zh-CN" altLang="en-US" sz="1600" dirty="0">
                  <a:solidFill>
                    <a:srgbClr val="5B9BD5"/>
                  </a:solidFill>
                  <a:latin typeface="微软雅黑" panose="020B0503020204020204" pitchFamily="34" charset="-122"/>
                  <a:ea typeface="微软雅黑" panose="020B0503020204020204" pitchFamily="34" charset="-122"/>
                </a:endParaRPr>
              </a:p>
            </p:txBody>
          </p:sp>
        </p:grpSp>
        <p:sp>
          <p:nvSpPr>
            <p:cNvPr id="155" name="TextBox 67"/>
            <p:cNvSpPr txBox="1"/>
            <p:nvPr/>
          </p:nvSpPr>
          <p:spPr>
            <a:xfrm>
              <a:off x="3515503" y="4615272"/>
              <a:ext cx="1036867" cy="478863"/>
            </a:xfrm>
            <a:prstGeom prst="rect">
              <a:avLst/>
            </a:prstGeom>
            <a:solidFill>
              <a:srgbClr val="91C6CE"/>
            </a:solidFill>
            <a:ln w="3175" cmpd="sng">
              <a:solidFill>
                <a:srgbClr val="FFFFFF"/>
              </a:solidFill>
              <a:miter lim="800000"/>
            </a:ln>
            <a:effectLst>
              <a:reflection blurRad="6350" stA="52000" endA="300" endPos="35000" dir="5400000" sy="-100000" algn="bl" rotWithShape="0"/>
            </a:effectLst>
          </p:spPr>
          <p:txBody>
            <a:bodyPr wrap="none" lIns="277088" tIns="138544" rIns="277088" bIns="138544"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defTabSz="2770505">
                <a:defRPr/>
              </a:pPr>
              <a:r>
                <a:rPr lang="zh-CN" altLang="en-US" sz="1400" dirty="0">
                  <a:solidFill>
                    <a:sysClr val="windowText" lastClr="000000">
                      <a:lumMod val="95000"/>
                      <a:lumOff val="5000"/>
                    </a:sysClr>
                  </a:solidFill>
                </a:rPr>
                <a:t>资源管理</a:t>
              </a:r>
              <a:endParaRPr lang="zh-CN" altLang="en-US" sz="1400" dirty="0">
                <a:solidFill>
                  <a:sysClr val="windowText" lastClr="000000">
                    <a:lumMod val="95000"/>
                    <a:lumOff val="5000"/>
                  </a:sysClr>
                </a:solidFill>
              </a:endParaRPr>
            </a:p>
          </p:txBody>
        </p:sp>
        <p:sp>
          <p:nvSpPr>
            <p:cNvPr id="156" name="TextBox 67"/>
            <p:cNvSpPr txBox="1"/>
            <p:nvPr/>
          </p:nvSpPr>
          <p:spPr>
            <a:xfrm>
              <a:off x="4720267" y="4615272"/>
              <a:ext cx="1036867" cy="478863"/>
            </a:xfrm>
            <a:prstGeom prst="rect">
              <a:avLst/>
            </a:prstGeom>
            <a:solidFill>
              <a:srgbClr val="91C6CE"/>
            </a:solidFill>
            <a:ln w="3175" cmpd="sng">
              <a:solidFill>
                <a:srgbClr val="FFFFFF"/>
              </a:solidFill>
              <a:miter lim="800000"/>
            </a:ln>
            <a:effectLst>
              <a:reflection blurRad="6350" stA="52000" endA="300" endPos="35000" dir="5400000" sy="-100000" algn="bl" rotWithShape="0"/>
            </a:effectLst>
          </p:spPr>
          <p:txBody>
            <a:bodyPr wrap="none" lIns="277088" tIns="138544" rIns="277088" bIns="138544"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defTabSz="2770505">
                <a:defRPr/>
              </a:pPr>
              <a:r>
                <a:rPr lang="zh-CN" altLang="en-US" sz="1400" dirty="0">
                  <a:solidFill>
                    <a:sysClr val="windowText" lastClr="000000">
                      <a:lumMod val="95000"/>
                      <a:lumOff val="5000"/>
                    </a:sysClr>
                  </a:solidFill>
                </a:rPr>
                <a:t>智能监控</a:t>
              </a:r>
              <a:endParaRPr lang="zh-CN" altLang="en-US" sz="1400" dirty="0">
                <a:solidFill>
                  <a:sysClr val="windowText" lastClr="000000">
                    <a:lumMod val="95000"/>
                    <a:lumOff val="5000"/>
                  </a:sysClr>
                </a:solidFill>
              </a:endParaRPr>
            </a:p>
          </p:txBody>
        </p:sp>
        <p:sp>
          <p:nvSpPr>
            <p:cNvPr id="157" name="TextBox 67"/>
            <p:cNvSpPr txBox="1"/>
            <p:nvPr/>
          </p:nvSpPr>
          <p:spPr>
            <a:xfrm>
              <a:off x="5925031" y="4615272"/>
              <a:ext cx="1036867" cy="478863"/>
            </a:xfrm>
            <a:prstGeom prst="rect">
              <a:avLst/>
            </a:prstGeom>
            <a:solidFill>
              <a:srgbClr val="91C6CE"/>
            </a:solidFill>
            <a:ln w="3175" cmpd="sng">
              <a:solidFill>
                <a:srgbClr val="FFFFFF"/>
              </a:solidFill>
              <a:miter lim="800000"/>
            </a:ln>
            <a:effectLst>
              <a:reflection blurRad="6350" stA="52000" endA="300" endPos="35000" dir="5400000" sy="-100000" algn="bl" rotWithShape="0"/>
            </a:effectLst>
          </p:spPr>
          <p:txBody>
            <a:bodyPr wrap="none" lIns="277088" tIns="138544" rIns="277088" bIns="138544"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defTabSz="2770505">
                <a:defRPr/>
              </a:pPr>
              <a:r>
                <a:rPr lang="zh-CN" altLang="en-US" sz="1300" dirty="0">
                  <a:solidFill>
                    <a:sysClr val="windowText" lastClr="000000">
                      <a:lumMod val="95000"/>
                      <a:lumOff val="5000"/>
                    </a:sysClr>
                  </a:solidFill>
                </a:rPr>
                <a:t>事件管理</a:t>
              </a:r>
              <a:endParaRPr lang="zh-CN" altLang="en-US" sz="1300" dirty="0">
                <a:solidFill>
                  <a:sysClr val="windowText" lastClr="000000">
                    <a:lumMod val="95000"/>
                    <a:lumOff val="5000"/>
                  </a:sysClr>
                </a:solidFill>
              </a:endParaRPr>
            </a:p>
          </p:txBody>
        </p:sp>
        <p:sp>
          <p:nvSpPr>
            <p:cNvPr id="158" name="TextBox 67"/>
            <p:cNvSpPr txBox="1"/>
            <p:nvPr/>
          </p:nvSpPr>
          <p:spPr>
            <a:xfrm>
              <a:off x="7129795" y="4615272"/>
              <a:ext cx="1036867" cy="478863"/>
            </a:xfrm>
            <a:prstGeom prst="rect">
              <a:avLst/>
            </a:prstGeom>
            <a:solidFill>
              <a:srgbClr val="91C6CE"/>
            </a:solidFill>
            <a:ln w="3175" cmpd="sng">
              <a:solidFill>
                <a:srgbClr val="FFFFFF"/>
              </a:solidFill>
              <a:miter lim="800000"/>
            </a:ln>
            <a:effectLst>
              <a:reflection blurRad="6350" stA="52000" endA="300" endPos="35000" dir="5400000" sy="-100000" algn="bl" rotWithShape="0"/>
            </a:effectLst>
          </p:spPr>
          <p:txBody>
            <a:bodyPr wrap="none" lIns="277088" tIns="138544" rIns="277088" bIns="138544"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defTabSz="2770505">
                <a:defRPr/>
              </a:pPr>
              <a:r>
                <a:rPr lang="zh-CN" altLang="en-US" sz="1400" dirty="0">
                  <a:solidFill>
                    <a:sysClr val="windowText" lastClr="000000">
                      <a:lumMod val="95000"/>
                      <a:lumOff val="5000"/>
                    </a:sysClr>
                  </a:solidFill>
                </a:rPr>
                <a:t>运维管理</a:t>
              </a:r>
              <a:endParaRPr lang="zh-CN" altLang="en-US" sz="1400" dirty="0">
                <a:solidFill>
                  <a:sysClr val="windowText" lastClr="000000">
                    <a:lumMod val="95000"/>
                    <a:lumOff val="5000"/>
                  </a:sysClr>
                </a:solidFill>
              </a:endParaRPr>
            </a:p>
          </p:txBody>
        </p:sp>
        <p:sp>
          <p:nvSpPr>
            <p:cNvPr id="159" name="TextBox 67"/>
            <p:cNvSpPr txBox="1"/>
            <p:nvPr/>
          </p:nvSpPr>
          <p:spPr>
            <a:xfrm>
              <a:off x="8334559" y="4615272"/>
              <a:ext cx="1036867" cy="478863"/>
            </a:xfrm>
            <a:prstGeom prst="rect">
              <a:avLst/>
            </a:prstGeom>
            <a:solidFill>
              <a:srgbClr val="91C6CE"/>
            </a:solidFill>
            <a:ln w="3175" cmpd="sng">
              <a:solidFill>
                <a:srgbClr val="FFFFFF"/>
              </a:solidFill>
              <a:miter lim="800000"/>
            </a:ln>
            <a:effectLst>
              <a:reflection blurRad="6350" stA="52000" endA="300" endPos="35000" dir="5400000" sy="-100000" algn="bl" rotWithShape="0"/>
            </a:effectLst>
          </p:spPr>
          <p:txBody>
            <a:bodyPr wrap="none" lIns="277088" tIns="138544" rIns="277088" bIns="138544"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defTabSz="2770505">
                <a:defRPr/>
              </a:pPr>
              <a:r>
                <a:rPr lang="zh-CN" altLang="en-US" sz="1400" dirty="0">
                  <a:solidFill>
                    <a:sysClr val="windowText" lastClr="000000">
                      <a:lumMod val="95000"/>
                      <a:lumOff val="5000"/>
                    </a:sysClr>
                  </a:solidFill>
                </a:rPr>
                <a:t>运营分析</a:t>
              </a:r>
              <a:endParaRPr lang="zh-CN" altLang="en-US" sz="1400" dirty="0">
                <a:solidFill>
                  <a:sysClr val="windowText" lastClr="000000">
                    <a:lumMod val="95000"/>
                    <a:lumOff val="5000"/>
                  </a:sysClr>
                </a:solidFill>
              </a:endParaRPr>
            </a:p>
          </p:txBody>
        </p:sp>
        <p:sp>
          <p:nvSpPr>
            <p:cNvPr id="160" name="文本框 38"/>
            <p:cNvSpPr txBox="1">
              <a:spLocks noChangeArrowheads="1"/>
            </p:cNvSpPr>
            <p:nvPr/>
          </p:nvSpPr>
          <p:spPr bwMode="auto">
            <a:xfrm>
              <a:off x="7848845" y="5901204"/>
              <a:ext cx="934871"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kumimoji="1" lang="zh-CN" altLang="en-US" sz="1465" dirty="0">
                  <a:solidFill>
                    <a:srgbClr val="FFFFFF">
                      <a:lumMod val="50000"/>
                    </a:srgbClr>
                  </a:solidFill>
                  <a:latin typeface="微软雅黑" panose="020B0503020204020204" pitchFamily="34" charset="-122"/>
                  <a:ea typeface="微软雅黑" panose="020B0503020204020204" pitchFamily="34" charset="-122"/>
                </a:rPr>
                <a:t>调整算法</a:t>
              </a:r>
              <a:endParaRPr kumimoji="1" lang="zh-CN" altLang="en-US" sz="1465"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161" name="文本框 38"/>
            <p:cNvSpPr txBox="1">
              <a:spLocks noChangeArrowheads="1"/>
            </p:cNvSpPr>
            <p:nvPr/>
          </p:nvSpPr>
          <p:spPr bwMode="auto">
            <a:xfrm>
              <a:off x="10048892" y="5901204"/>
              <a:ext cx="934871"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kumimoji="1" lang="zh-CN" altLang="en-US" sz="1465" dirty="0">
                  <a:solidFill>
                    <a:srgbClr val="FFFFFF">
                      <a:lumMod val="50000"/>
                    </a:srgbClr>
                  </a:solidFill>
                  <a:latin typeface="微软雅黑" panose="020B0503020204020204" pitchFamily="34" charset="-122"/>
                  <a:ea typeface="微软雅黑" panose="020B0503020204020204" pitchFamily="34" charset="-122"/>
                </a:rPr>
                <a:t>查收报告</a:t>
              </a:r>
              <a:endParaRPr kumimoji="1" lang="zh-CN" altLang="en-US" sz="1465"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162" name="文本框 38"/>
            <p:cNvSpPr txBox="1">
              <a:spLocks noChangeArrowheads="1"/>
            </p:cNvSpPr>
            <p:nvPr/>
          </p:nvSpPr>
          <p:spPr bwMode="auto">
            <a:xfrm>
              <a:off x="8985154" y="5901204"/>
              <a:ext cx="934871"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kumimoji="1" lang="zh-CN" altLang="en-US" sz="1465" dirty="0">
                  <a:solidFill>
                    <a:srgbClr val="FFFFFF">
                      <a:lumMod val="50000"/>
                    </a:srgbClr>
                  </a:solidFill>
                  <a:latin typeface="微软雅黑" panose="020B0503020204020204" pitchFamily="34" charset="-122"/>
                  <a:ea typeface="微软雅黑" panose="020B0503020204020204" pitchFamily="34" charset="-122"/>
                </a:rPr>
                <a:t>整体监控</a:t>
              </a:r>
              <a:endParaRPr kumimoji="1" lang="zh-CN" altLang="en-US" sz="1465"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163" name="文本框 38"/>
            <p:cNvSpPr txBox="1">
              <a:spLocks noChangeArrowheads="1"/>
            </p:cNvSpPr>
            <p:nvPr/>
          </p:nvSpPr>
          <p:spPr bwMode="auto">
            <a:xfrm>
              <a:off x="3407146" y="5901204"/>
              <a:ext cx="934871"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kumimoji="1" lang="zh-CN" altLang="en-US" sz="1465" dirty="0">
                  <a:solidFill>
                    <a:srgbClr val="FFFFFF">
                      <a:lumMod val="50000"/>
                    </a:srgbClr>
                  </a:solidFill>
                  <a:latin typeface="微软雅黑" panose="020B0503020204020204" pitchFamily="34" charset="-122"/>
                  <a:ea typeface="微软雅黑" panose="020B0503020204020204" pitchFamily="34" charset="-122"/>
                </a:rPr>
                <a:t>信息配置</a:t>
              </a:r>
              <a:endParaRPr kumimoji="1" lang="zh-CN" altLang="en-US" sz="1465"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164" name="文本框 38"/>
            <p:cNvSpPr txBox="1">
              <a:spLocks noChangeArrowheads="1"/>
            </p:cNvSpPr>
            <p:nvPr/>
          </p:nvSpPr>
          <p:spPr bwMode="auto">
            <a:xfrm>
              <a:off x="4522656" y="5901204"/>
              <a:ext cx="934871"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kumimoji="1" lang="zh-CN" altLang="en-US" sz="1465" dirty="0">
                  <a:solidFill>
                    <a:srgbClr val="FFFFFF">
                      <a:lumMod val="50000"/>
                    </a:srgbClr>
                  </a:solidFill>
                  <a:latin typeface="微软雅黑" panose="020B0503020204020204" pitchFamily="34" charset="-122"/>
                  <a:ea typeface="微软雅黑" panose="020B0503020204020204" pitchFamily="34" charset="-122"/>
                </a:rPr>
                <a:t>处理告警</a:t>
              </a:r>
              <a:endParaRPr kumimoji="1" lang="zh-CN" altLang="en-US" sz="1465"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165" name="文本框 38"/>
            <p:cNvSpPr txBox="1">
              <a:spLocks noChangeArrowheads="1"/>
            </p:cNvSpPr>
            <p:nvPr/>
          </p:nvSpPr>
          <p:spPr bwMode="auto">
            <a:xfrm>
              <a:off x="5589657" y="5901204"/>
              <a:ext cx="934871"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kumimoji="1" lang="zh-CN" altLang="en-US" sz="1465" dirty="0">
                  <a:solidFill>
                    <a:srgbClr val="FFFFFF">
                      <a:lumMod val="50000"/>
                    </a:srgbClr>
                  </a:solidFill>
                  <a:latin typeface="微软雅黑" panose="020B0503020204020204" pitchFamily="34" charset="-122"/>
                  <a:ea typeface="微软雅黑" panose="020B0503020204020204" pitchFamily="34" charset="-122"/>
                </a:rPr>
                <a:t>处理故障</a:t>
              </a:r>
              <a:endParaRPr kumimoji="1" lang="zh-CN" altLang="en-US" sz="1465"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166" name="文本框 38"/>
            <p:cNvSpPr txBox="1">
              <a:spLocks noChangeArrowheads="1"/>
            </p:cNvSpPr>
            <p:nvPr/>
          </p:nvSpPr>
          <p:spPr bwMode="auto">
            <a:xfrm>
              <a:off x="6718130" y="5901204"/>
              <a:ext cx="934871"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kumimoji="1" lang="zh-CN" altLang="en-US" sz="1465" dirty="0">
                  <a:solidFill>
                    <a:srgbClr val="FFFFFF">
                      <a:lumMod val="50000"/>
                    </a:srgbClr>
                  </a:solidFill>
                  <a:latin typeface="微软雅黑" panose="020B0503020204020204" pitchFamily="34" charset="-122"/>
                  <a:ea typeface="微软雅黑" panose="020B0503020204020204" pitchFamily="34" charset="-122"/>
                </a:rPr>
                <a:t>设置任务</a:t>
              </a:r>
              <a:endParaRPr kumimoji="1" lang="zh-CN" altLang="en-US" sz="1465"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167" name="文本框 3"/>
            <p:cNvSpPr txBox="1"/>
            <p:nvPr/>
          </p:nvSpPr>
          <p:spPr>
            <a:xfrm>
              <a:off x="2227327" y="3903666"/>
              <a:ext cx="860775" cy="2951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lnSpc>
                  <a:spcPct val="120000"/>
                </a:lnSpc>
                <a:buClr>
                  <a:srgbClr val="0071C5"/>
                </a:buClr>
                <a:defRPr/>
              </a:pPr>
              <a:r>
                <a:rPr lang="zh-CN" altLang="en-US" sz="1200" b="1" dirty="0">
                  <a:solidFill>
                    <a:srgbClr val="000000"/>
                  </a:solidFill>
                  <a:latin typeface="微软雅黑" panose="020B0503020204020204" pitchFamily="34" charset="-122"/>
                  <a:ea typeface="微软雅黑" panose="020B0503020204020204" pitchFamily="34" charset="-122"/>
                </a:rPr>
                <a:t>数据采集</a:t>
              </a:r>
              <a:endParaRPr lang="zh-CN" altLang="en-US" sz="1200" b="1" dirty="0">
                <a:solidFill>
                  <a:srgbClr val="000000"/>
                </a:solidFill>
                <a:latin typeface="微软雅黑" panose="020B0503020204020204" pitchFamily="34" charset="-122"/>
                <a:ea typeface="微软雅黑" panose="020B0503020204020204" pitchFamily="34" charset="-122"/>
              </a:endParaRPr>
            </a:p>
          </p:txBody>
        </p:sp>
        <p:sp>
          <p:nvSpPr>
            <p:cNvPr id="168" name="文本框 3"/>
            <p:cNvSpPr txBox="1"/>
            <p:nvPr/>
          </p:nvSpPr>
          <p:spPr>
            <a:xfrm>
              <a:off x="2199454" y="3385304"/>
              <a:ext cx="860775" cy="2951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lnSpc>
                  <a:spcPct val="120000"/>
                </a:lnSpc>
                <a:buClr>
                  <a:srgbClr val="0071C5"/>
                </a:buClr>
                <a:defRPr/>
              </a:pPr>
              <a:r>
                <a:rPr lang="zh-CN" altLang="en-US" sz="1200" b="1" dirty="0">
                  <a:solidFill>
                    <a:srgbClr val="000000"/>
                  </a:solidFill>
                  <a:latin typeface="微软雅黑" panose="020B0503020204020204" pitchFamily="34" charset="-122"/>
                  <a:ea typeface="微软雅黑" panose="020B0503020204020204" pitchFamily="34" charset="-122"/>
                </a:rPr>
                <a:t>主动探测</a:t>
              </a:r>
              <a:endParaRPr lang="zh-CN" altLang="en-US" sz="1200" b="1" dirty="0">
                <a:solidFill>
                  <a:srgbClr val="000000"/>
                </a:solidFill>
                <a:latin typeface="微软雅黑" panose="020B0503020204020204" pitchFamily="34" charset="-122"/>
                <a:ea typeface="微软雅黑" panose="020B0503020204020204" pitchFamily="34" charset="-122"/>
              </a:endParaRPr>
            </a:p>
          </p:txBody>
        </p:sp>
        <p:cxnSp>
          <p:nvCxnSpPr>
            <p:cNvPr id="169" name="直接箭头连接符 168"/>
            <p:cNvCxnSpPr/>
            <p:nvPr/>
          </p:nvCxnSpPr>
          <p:spPr>
            <a:xfrm>
              <a:off x="3748372" y="3732181"/>
              <a:ext cx="878396"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直接箭头连接符 169"/>
            <p:cNvCxnSpPr/>
            <p:nvPr/>
          </p:nvCxnSpPr>
          <p:spPr>
            <a:xfrm>
              <a:off x="5048650" y="3727345"/>
              <a:ext cx="1062860"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直接箭头连接符 170"/>
            <p:cNvCxnSpPr/>
            <p:nvPr/>
          </p:nvCxnSpPr>
          <p:spPr>
            <a:xfrm>
              <a:off x="6517236" y="3746452"/>
              <a:ext cx="1062860"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直接箭头连接符 171"/>
            <p:cNvCxnSpPr/>
            <p:nvPr/>
          </p:nvCxnSpPr>
          <p:spPr>
            <a:xfrm>
              <a:off x="7926626" y="3761827"/>
              <a:ext cx="966236"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直接箭头连接符 172"/>
            <p:cNvCxnSpPr/>
            <p:nvPr/>
          </p:nvCxnSpPr>
          <p:spPr>
            <a:xfrm>
              <a:off x="9410298" y="3761827"/>
              <a:ext cx="966236"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4" name="文本框 3"/>
            <p:cNvSpPr txBox="1"/>
            <p:nvPr/>
          </p:nvSpPr>
          <p:spPr>
            <a:xfrm>
              <a:off x="6434884" y="3399725"/>
              <a:ext cx="1041539" cy="2951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lnSpc>
                  <a:spcPct val="120000"/>
                </a:lnSpc>
                <a:buClr>
                  <a:srgbClr val="0071C5"/>
                </a:buClr>
                <a:defRPr/>
              </a:pPr>
              <a:r>
                <a:rPr lang="zh-CN" altLang="en-US" sz="1200" dirty="0">
                  <a:solidFill>
                    <a:srgbClr val="000000"/>
                  </a:solidFill>
                  <a:latin typeface="微软雅黑" panose="020B0503020204020204" pitchFamily="34" charset="-122"/>
                  <a:ea typeface="微软雅黑" panose="020B0503020204020204" pitchFamily="34" charset="-122"/>
                </a:rPr>
                <a:t>告警、修复</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75" name="文本框 3"/>
            <p:cNvSpPr txBox="1"/>
            <p:nvPr/>
          </p:nvSpPr>
          <p:spPr>
            <a:xfrm>
              <a:off x="5034059" y="3411660"/>
              <a:ext cx="1041539" cy="2951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lnSpc>
                  <a:spcPct val="120000"/>
                </a:lnSpc>
                <a:buClr>
                  <a:srgbClr val="0071C5"/>
                </a:buClr>
                <a:defRPr/>
              </a:pPr>
              <a:r>
                <a:rPr lang="zh-CN" altLang="en-US" sz="1200" dirty="0">
                  <a:solidFill>
                    <a:srgbClr val="000000"/>
                  </a:solidFill>
                  <a:latin typeface="微软雅黑" panose="020B0503020204020204" pitchFamily="34" charset="-122"/>
                  <a:ea typeface="微软雅黑" panose="020B0503020204020204" pitchFamily="34" charset="-122"/>
                </a:rPr>
                <a:t>识别、预测</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76" name="文本框 3"/>
            <p:cNvSpPr txBox="1"/>
            <p:nvPr/>
          </p:nvSpPr>
          <p:spPr>
            <a:xfrm>
              <a:off x="3669782" y="3406281"/>
              <a:ext cx="946853" cy="2951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lnSpc>
                  <a:spcPct val="120000"/>
                </a:lnSpc>
                <a:buClr>
                  <a:srgbClr val="0071C5"/>
                </a:buClr>
                <a:defRPr/>
              </a:pPr>
              <a:r>
                <a:rPr lang="zh-CN" altLang="en-US" sz="1200" dirty="0">
                  <a:solidFill>
                    <a:srgbClr val="000000"/>
                  </a:solidFill>
                  <a:latin typeface="微软雅黑" panose="020B0503020204020204" pitchFamily="34" charset="-122"/>
                  <a:ea typeface="微软雅黑" panose="020B0503020204020204" pitchFamily="34" charset="-122"/>
                </a:rPr>
                <a:t>实时任务</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177" name="文本框 3"/>
            <p:cNvSpPr txBox="1"/>
            <p:nvPr/>
          </p:nvSpPr>
          <p:spPr>
            <a:xfrm>
              <a:off x="7926209" y="3426096"/>
              <a:ext cx="946853" cy="2951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lnSpc>
                  <a:spcPct val="120000"/>
                </a:lnSpc>
                <a:buClr>
                  <a:srgbClr val="0071C5"/>
                </a:buClr>
                <a:defRPr/>
              </a:pPr>
              <a:r>
                <a:rPr lang="zh-CN" altLang="en-US" sz="1200" dirty="0">
                  <a:solidFill>
                    <a:srgbClr val="000000"/>
                  </a:solidFill>
                  <a:latin typeface="微软雅黑" panose="020B0503020204020204" pitchFamily="34" charset="-122"/>
                  <a:ea typeface="微软雅黑" panose="020B0503020204020204" pitchFamily="34" charset="-122"/>
                </a:rPr>
                <a:t>定时全面</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178" name="文本框 3"/>
            <p:cNvSpPr txBox="1"/>
            <p:nvPr/>
          </p:nvSpPr>
          <p:spPr>
            <a:xfrm>
              <a:off x="9360386" y="3423832"/>
              <a:ext cx="946853" cy="2951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lnSpc>
                  <a:spcPct val="120000"/>
                </a:lnSpc>
                <a:buClr>
                  <a:srgbClr val="0071C5"/>
                </a:buClr>
                <a:defRPr/>
              </a:pPr>
              <a:r>
                <a:rPr lang="zh-CN" altLang="en-US" sz="1200" dirty="0">
                  <a:solidFill>
                    <a:srgbClr val="000000"/>
                  </a:solidFill>
                  <a:latin typeface="微软雅黑" panose="020B0503020204020204" pitchFamily="34" charset="-122"/>
                  <a:ea typeface="微软雅黑" panose="020B0503020204020204" pitchFamily="34" charset="-122"/>
                </a:rPr>
                <a:t>多维智能</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179" name="TextBox 67"/>
            <p:cNvSpPr txBox="1"/>
            <p:nvPr/>
          </p:nvSpPr>
          <p:spPr>
            <a:xfrm>
              <a:off x="9539323" y="4615272"/>
              <a:ext cx="1036867" cy="478863"/>
            </a:xfrm>
            <a:prstGeom prst="rect">
              <a:avLst/>
            </a:prstGeom>
            <a:solidFill>
              <a:srgbClr val="91C6CE"/>
            </a:solidFill>
            <a:ln w="3175" cmpd="sng">
              <a:solidFill>
                <a:srgbClr val="FFFFFF"/>
              </a:solidFill>
              <a:miter lim="800000"/>
            </a:ln>
            <a:effectLst>
              <a:reflection blurRad="6350" stA="52000" endA="300" endPos="35000" dir="5400000" sy="-100000" algn="bl" rotWithShape="0"/>
            </a:effectLst>
          </p:spPr>
          <p:txBody>
            <a:bodyPr wrap="none" lIns="277088" tIns="138544" rIns="277088" bIns="138544" anchor="ctr"/>
            <a:lstStyle>
              <a:defPPr>
                <a:defRPr lang="zh-CN"/>
              </a:defPPr>
              <a:lvl1pPr algn="ctr" latinLnBrk="1">
                <a:defRPr kumimoji="1" sz="9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defTabSz="2770505">
                <a:defRPr/>
              </a:pPr>
              <a:r>
                <a:rPr lang="zh-CN" altLang="en-US" sz="1400" dirty="0">
                  <a:solidFill>
                    <a:sysClr val="windowText" lastClr="000000">
                      <a:lumMod val="95000"/>
                      <a:lumOff val="5000"/>
                    </a:sysClr>
                  </a:solidFill>
                </a:rPr>
                <a:t>基础能力</a:t>
              </a:r>
              <a:endParaRPr lang="zh-CN" altLang="en-US" sz="1400" dirty="0">
                <a:solidFill>
                  <a:sysClr val="windowText" lastClr="000000">
                    <a:lumMod val="95000"/>
                    <a:lumOff val="5000"/>
                  </a:sysClr>
                </a:solidFill>
              </a:endParaRPr>
            </a:p>
          </p:txBody>
        </p:sp>
        <p:sp>
          <p:nvSpPr>
            <p:cNvPr id="197" name="文本框 196"/>
            <p:cNvSpPr txBox="1"/>
            <p:nvPr/>
          </p:nvSpPr>
          <p:spPr>
            <a:xfrm>
              <a:off x="6710445" y="4313503"/>
              <a:ext cx="902811" cy="307777"/>
            </a:xfrm>
            <a:prstGeom prst="rect">
              <a:avLst/>
            </a:prstGeom>
            <a:noFill/>
          </p:spPr>
          <p:txBody>
            <a:bodyPr wrap="none" rtlCol="0">
              <a:spAutoFit/>
            </a:bodyPr>
            <a:lstStyle/>
            <a:p>
              <a:r>
                <a:rPr lang="zh-CN" altLang="en-US" sz="1400" b="1" dirty="0">
                  <a:latin typeface="微软雅黑" panose="020B0503020204020204" pitchFamily="34" charset="-122"/>
                  <a:ea typeface="微软雅黑" panose="020B0503020204020204" pitchFamily="34" charset="-122"/>
                </a:rPr>
                <a:t>统一门户</a:t>
              </a:r>
              <a:endParaRPr lang="zh-CN" altLang="en-US" sz="1400" b="1" dirty="0">
                <a:latin typeface="微软雅黑" panose="020B0503020204020204" pitchFamily="34" charset="-122"/>
                <a:ea typeface="微软雅黑" panose="020B0503020204020204" pitchFamily="34" charset="-122"/>
              </a:endParaRPr>
            </a:p>
          </p:txBody>
        </p:sp>
        <p:cxnSp>
          <p:nvCxnSpPr>
            <p:cNvPr id="6" name="直接箭头连接符 5"/>
            <p:cNvCxnSpPr/>
            <p:nvPr/>
          </p:nvCxnSpPr>
          <p:spPr>
            <a:xfrm>
              <a:off x="1822703" y="3694870"/>
              <a:ext cx="1436498" cy="0"/>
            </a:xfrm>
            <a:prstGeom prst="straightConnector1">
              <a:avLst/>
            </a:prstGeom>
            <a:ln>
              <a:solidFill>
                <a:srgbClr val="7F7F7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1822703" y="3873070"/>
              <a:ext cx="1455334" cy="1"/>
            </a:xfrm>
            <a:prstGeom prst="straightConnector1">
              <a:avLst/>
            </a:prstGeom>
            <a:ln>
              <a:solidFill>
                <a:srgbClr val="7F7F7F"/>
              </a:solidFill>
              <a:tailEnd type="triangle"/>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637932" y="1653975"/>
              <a:ext cx="1212404" cy="4944666"/>
              <a:chOff x="569626" y="2043113"/>
              <a:chExt cx="880697" cy="3591833"/>
            </a:xfrm>
          </p:grpSpPr>
          <p:sp>
            <p:nvSpPr>
              <p:cNvPr id="4" name="矩形 3"/>
              <p:cNvSpPr/>
              <p:nvPr/>
            </p:nvSpPr>
            <p:spPr>
              <a:xfrm>
                <a:off x="569626" y="2043113"/>
                <a:ext cx="844837" cy="35918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7" name="图片 186"/>
              <p:cNvPicPr>
                <a:picLocks noChangeAspect="1"/>
              </p:cNvPicPr>
              <p:nvPr/>
            </p:nvPicPr>
            <p:blipFill>
              <a:blip r:embed="rId17"/>
              <a:stretch>
                <a:fillRect/>
              </a:stretch>
            </p:blipFill>
            <p:spPr>
              <a:xfrm>
                <a:off x="778463" y="2556583"/>
                <a:ext cx="400115" cy="400115"/>
              </a:xfrm>
              <a:prstGeom prst="rect">
                <a:avLst/>
              </a:prstGeom>
            </p:spPr>
          </p:pic>
          <p:pic>
            <p:nvPicPr>
              <p:cNvPr id="188" name="图片 187"/>
              <p:cNvPicPr>
                <a:picLocks noChangeAspect="1"/>
              </p:cNvPicPr>
              <p:nvPr/>
            </p:nvPicPr>
            <p:blipFill>
              <a:blip r:embed="rId18"/>
              <a:stretch>
                <a:fillRect/>
              </a:stretch>
            </p:blipFill>
            <p:spPr>
              <a:xfrm>
                <a:off x="793724" y="3080032"/>
                <a:ext cx="400115" cy="400115"/>
              </a:xfrm>
              <a:prstGeom prst="rect">
                <a:avLst/>
              </a:prstGeom>
            </p:spPr>
          </p:pic>
          <p:pic>
            <p:nvPicPr>
              <p:cNvPr id="189" name="图片 188"/>
              <p:cNvPicPr>
                <a:picLocks noChangeAspect="1"/>
              </p:cNvPicPr>
              <p:nvPr/>
            </p:nvPicPr>
            <p:blipFill>
              <a:blip r:embed="rId19"/>
              <a:stretch>
                <a:fillRect/>
              </a:stretch>
            </p:blipFill>
            <p:spPr>
              <a:xfrm>
                <a:off x="813425" y="5119830"/>
                <a:ext cx="400115" cy="400115"/>
              </a:xfrm>
              <a:prstGeom prst="rect">
                <a:avLst/>
              </a:prstGeom>
            </p:spPr>
          </p:pic>
          <p:pic>
            <p:nvPicPr>
              <p:cNvPr id="190" name="图片 18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78463" y="4560467"/>
                <a:ext cx="482588" cy="436030"/>
              </a:xfrm>
              <a:prstGeom prst="rect">
                <a:avLst/>
              </a:prstGeom>
            </p:spPr>
          </p:pic>
          <p:pic>
            <p:nvPicPr>
              <p:cNvPr id="191" name="图片 19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99535" y="3603481"/>
                <a:ext cx="398482" cy="345006"/>
              </a:xfrm>
              <a:prstGeom prst="rect">
                <a:avLst/>
              </a:prstGeom>
            </p:spPr>
          </p:pic>
          <p:pic>
            <p:nvPicPr>
              <p:cNvPr id="192" name="图片 19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28948" y="4071821"/>
                <a:ext cx="369069" cy="365312"/>
              </a:xfrm>
              <a:prstGeom prst="rect">
                <a:avLst/>
              </a:prstGeom>
            </p:spPr>
          </p:pic>
          <p:sp>
            <p:nvSpPr>
              <p:cNvPr id="193" name="文本框 3"/>
              <p:cNvSpPr txBox="1"/>
              <p:nvPr/>
            </p:nvSpPr>
            <p:spPr>
              <a:xfrm>
                <a:off x="589548" y="2084068"/>
                <a:ext cx="860775" cy="281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lnSpc>
                    <a:spcPct val="120000"/>
                  </a:lnSpc>
                  <a:buClr>
                    <a:srgbClr val="0071C5"/>
                  </a:buClr>
                  <a:defRPr/>
                </a:pPr>
                <a:r>
                  <a:rPr lang="zh-CN" altLang="en-US" sz="1600" b="1" dirty="0">
                    <a:solidFill>
                      <a:srgbClr val="000000"/>
                    </a:solidFill>
                    <a:latin typeface="微软雅黑" panose="020B0503020204020204" pitchFamily="34" charset="-122"/>
                    <a:ea typeface="微软雅黑" panose="020B0503020204020204" pitchFamily="34" charset="-122"/>
                  </a:rPr>
                  <a:t>网络设备</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4314825" y="986592"/>
            <a:ext cx="0" cy="578718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117556" y="986592"/>
            <a:ext cx="0" cy="578718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231227" y="313195"/>
            <a:ext cx="11154168" cy="418485"/>
          </a:xfrm>
        </p:spPr>
        <p:txBody>
          <a:bodyPr/>
          <a:lstStyle/>
          <a:p>
            <a:r>
              <a:rPr lang="zh-CN" altLang="en-US" dirty="0"/>
              <a:t>总体业务流程</a:t>
            </a:r>
            <a:endParaRPr lang="zh-CN" altLang="en-US" dirty="0"/>
          </a:p>
        </p:txBody>
      </p:sp>
      <p:sp>
        <p:nvSpPr>
          <p:cNvPr id="3" name="矩形 2"/>
          <p:cNvSpPr/>
          <p:nvPr/>
        </p:nvSpPr>
        <p:spPr>
          <a:xfrm>
            <a:off x="771526" y="2032948"/>
            <a:ext cx="1200150" cy="41433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数据采集</a:t>
            </a:r>
            <a:endParaRPr lang="zh-CN" altLang="en-US" sz="1600" dirty="0">
              <a:latin typeface="微软雅黑" panose="020B0503020204020204" pitchFamily="34" charset="-122"/>
              <a:ea typeface="微软雅黑" panose="020B0503020204020204" pitchFamily="34" charset="-122"/>
            </a:endParaRPr>
          </a:p>
        </p:txBody>
      </p:sp>
      <p:sp>
        <p:nvSpPr>
          <p:cNvPr id="198" name="矩形 197"/>
          <p:cNvSpPr/>
          <p:nvPr/>
        </p:nvSpPr>
        <p:spPr>
          <a:xfrm>
            <a:off x="2557463" y="2032947"/>
            <a:ext cx="1428749" cy="41433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匹配规则</a:t>
            </a:r>
            <a:endParaRPr lang="zh-CN" altLang="en-US" sz="1600" dirty="0">
              <a:latin typeface="微软雅黑" panose="020B0503020204020204" pitchFamily="34" charset="-122"/>
              <a:ea typeface="微软雅黑" panose="020B0503020204020204" pitchFamily="34" charset="-122"/>
            </a:endParaRPr>
          </a:p>
        </p:txBody>
      </p:sp>
      <p:sp>
        <p:nvSpPr>
          <p:cNvPr id="201" name="矩形 200"/>
          <p:cNvSpPr/>
          <p:nvPr/>
        </p:nvSpPr>
        <p:spPr>
          <a:xfrm>
            <a:off x="771526" y="1163032"/>
            <a:ext cx="3214686" cy="50134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智能监控中心</a:t>
            </a:r>
            <a:endParaRPr lang="zh-CN" altLang="en-US" sz="1600" b="1" dirty="0">
              <a:latin typeface="微软雅黑" panose="020B0503020204020204" pitchFamily="34" charset="-122"/>
              <a:ea typeface="微软雅黑" panose="020B0503020204020204" pitchFamily="34" charset="-122"/>
            </a:endParaRPr>
          </a:p>
        </p:txBody>
      </p:sp>
      <p:cxnSp>
        <p:nvCxnSpPr>
          <p:cNvPr id="5" name="直接箭头连接符 4"/>
          <p:cNvCxnSpPr>
            <a:stCxn id="3" idx="3"/>
            <a:endCxn id="198" idx="1"/>
          </p:cNvCxnSpPr>
          <p:nvPr/>
        </p:nvCxnSpPr>
        <p:spPr>
          <a:xfrm flipV="1">
            <a:off x="1971676" y="2240116"/>
            <a:ext cx="58578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2" name="矩形 201"/>
          <p:cNvSpPr/>
          <p:nvPr/>
        </p:nvSpPr>
        <p:spPr>
          <a:xfrm>
            <a:off x="2557463" y="2787164"/>
            <a:ext cx="1428749" cy="41433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监控告警</a:t>
            </a:r>
            <a:endParaRPr lang="zh-CN" altLang="en-US" sz="1600" dirty="0">
              <a:latin typeface="微软雅黑" panose="020B0503020204020204" pitchFamily="34" charset="-122"/>
              <a:ea typeface="微软雅黑" panose="020B0503020204020204" pitchFamily="34" charset="-122"/>
            </a:endParaRPr>
          </a:p>
        </p:txBody>
      </p:sp>
      <p:cxnSp>
        <p:nvCxnSpPr>
          <p:cNvPr id="8" name="直接箭头连接符 7"/>
          <p:cNvCxnSpPr>
            <a:stCxn id="198" idx="2"/>
            <a:endCxn id="202" idx="0"/>
          </p:cNvCxnSpPr>
          <p:nvPr/>
        </p:nvCxnSpPr>
        <p:spPr>
          <a:xfrm>
            <a:off x="3271838" y="2447284"/>
            <a:ext cx="0" cy="339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3" name="矩形 202"/>
          <p:cNvSpPr/>
          <p:nvPr/>
        </p:nvSpPr>
        <p:spPr>
          <a:xfrm>
            <a:off x="4643439" y="1163032"/>
            <a:ext cx="3214686" cy="501348"/>
          </a:xfrm>
          <a:prstGeom prst="rect">
            <a:avLst/>
          </a:prstGeom>
          <a:solidFill>
            <a:srgbClr val="1B43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运维流程中心</a:t>
            </a:r>
            <a:endParaRPr lang="zh-CN" altLang="en-US" sz="1600" b="1" dirty="0">
              <a:latin typeface="微软雅黑" panose="020B0503020204020204" pitchFamily="34" charset="-122"/>
              <a:ea typeface="微软雅黑" panose="020B0503020204020204" pitchFamily="34" charset="-122"/>
            </a:endParaRPr>
          </a:p>
        </p:txBody>
      </p:sp>
      <p:sp>
        <p:nvSpPr>
          <p:cNvPr id="204" name="矩形 203"/>
          <p:cNvSpPr/>
          <p:nvPr/>
        </p:nvSpPr>
        <p:spPr>
          <a:xfrm>
            <a:off x="8401052" y="1163031"/>
            <a:ext cx="3214686" cy="501348"/>
          </a:xfrm>
          <a:prstGeom prst="rect">
            <a:avLst/>
          </a:prstGeom>
          <a:solidFill>
            <a:srgbClr val="D94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操作管理中心</a:t>
            </a:r>
            <a:endParaRPr lang="zh-CN" altLang="en-US" sz="1600" b="1" dirty="0">
              <a:latin typeface="微软雅黑" panose="020B0503020204020204" pitchFamily="34" charset="-122"/>
              <a:ea typeface="微软雅黑" panose="020B0503020204020204" pitchFamily="34" charset="-122"/>
            </a:endParaRPr>
          </a:p>
        </p:txBody>
      </p:sp>
      <p:sp>
        <p:nvSpPr>
          <p:cNvPr id="205" name="矩形 204"/>
          <p:cNvSpPr/>
          <p:nvPr/>
        </p:nvSpPr>
        <p:spPr>
          <a:xfrm>
            <a:off x="8401051" y="2783329"/>
            <a:ext cx="1428749" cy="414337"/>
          </a:xfrm>
          <a:prstGeom prst="rect">
            <a:avLst/>
          </a:prstGeom>
          <a:solidFill>
            <a:srgbClr val="D94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自动运维</a:t>
            </a:r>
            <a:endParaRPr lang="zh-CN" altLang="en-US" sz="1600" dirty="0">
              <a:latin typeface="微软雅黑" panose="020B0503020204020204" pitchFamily="34" charset="-122"/>
              <a:ea typeface="微软雅黑" panose="020B0503020204020204" pitchFamily="34" charset="-122"/>
            </a:endParaRPr>
          </a:p>
        </p:txBody>
      </p:sp>
      <p:cxnSp>
        <p:nvCxnSpPr>
          <p:cNvPr id="11" name="直接箭头连接符 10"/>
          <p:cNvCxnSpPr>
            <a:stCxn id="214" idx="3"/>
            <a:endCxn id="205" idx="1"/>
          </p:cNvCxnSpPr>
          <p:nvPr/>
        </p:nvCxnSpPr>
        <p:spPr>
          <a:xfrm flipV="1">
            <a:off x="6072188" y="2990498"/>
            <a:ext cx="2328863" cy="3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6" name="矩形 205"/>
          <p:cNvSpPr/>
          <p:nvPr/>
        </p:nvSpPr>
        <p:spPr>
          <a:xfrm>
            <a:off x="4643439" y="3889523"/>
            <a:ext cx="1428749" cy="414337"/>
          </a:xfrm>
          <a:prstGeom prst="rect">
            <a:avLst/>
          </a:prstGeom>
          <a:solidFill>
            <a:srgbClr val="1B43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创建工单</a:t>
            </a:r>
            <a:endParaRPr lang="zh-CN" altLang="en-US" sz="1600" dirty="0">
              <a:latin typeface="微软雅黑" panose="020B0503020204020204" pitchFamily="34" charset="-122"/>
              <a:ea typeface="微软雅黑" panose="020B0503020204020204" pitchFamily="34" charset="-122"/>
            </a:endParaRPr>
          </a:p>
        </p:txBody>
      </p:sp>
      <p:sp>
        <p:nvSpPr>
          <p:cNvPr id="207" name="矩形 206"/>
          <p:cNvSpPr/>
          <p:nvPr/>
        </p:nvSpPr>
        <p:spPr>
          <a:xfrm>
            <a:off x="6429376" y="3889523"/>
            <a:ext cx="1428749" cy="414337"/>
          </a:xfrm>
          <a:prstGeom prst="rect">
            <a:avLst/>
          </a:prstGeom>
          <a:solidFill>
            <a:srgbClr val="1B43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分派工单</a:t>
            </a:r>
            <a:endParaRPr lang="zh-CN" altLang="en-US" sz="1600" dirty="0">
              <a:latin typeface="微软雅黑" panose="020B0503020204020204" pitchFamily="34" charset="-122"/>
              <a:ea typeface="微软雅黑" panose="020B0503020204020204" pitchFamily="34" charset="-122"/>
            </a:endParaRPr>
          </a:p>
        </p:txBody>
      </p:sp>
      <p:cxnSp>
        <p:nvCxnSpPr>
          <p:cNvPr id="17" name="直接箭头连接符 16"/>
          <p:cNvCxnSpPr>
            <a:stCxn id="206" idx="3"/>
            <a:endCxn id="207" idx="1"/>
          </p:cNvCxnSpPr>
          <p:nvPr/>
        </p:nvCxnSpPr>
        <p:spPr>
          <a:xfrm>
            <a:off x="6072188" y="4096692"/>
            <a:ext cx="3571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8" name="矩形 207"/>
          <p:cNvSpPr/>
          <p:nvPr/>
        </p:nvSpPr>
        <p:spPr>
          <a:xfrm>
            <a:off x="8401052" y="3889523"/>
            <a:ext cx="1428749" cy="414337"/>
          </a:xfrm>
          <a:prstGeom prst="rect">
            <a:avLst/>
          </a:prstGeom>
          <a:solidFill>
            <a:srgbClr val="D94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受理工单</a:t>
            </a:r>
            <a:endParaRPr lang="zh-CN" altLang="en-US" sz="1600" dirty="0">
              <a:latin typeface="微软雅黑" panose="020B0503020204020204" pitchFamily="34" charset="-122"/>
              <a:ea typeface="微软雅黑" panose="020B0503020204020204" pitchFamily="34" charset="-122"/>
            </a:endParaRPr>
          </a:p>
        </p:txBody>
      </p:sp>
      <p:cxnSp>
        <p:nvCxnSpPr>
          <p:cNvPr id="20" name="直接箭头连接符 19"/>
          <p:cNvCxnSpPr>
            <a:stCxn id="207" idx="3"/>
          </p:cNvCxnSpPr>
          <p:nvPr/>
        </p:nvCxnSpPr>
        <p:spPr>
          <a:xfrm flipV="1">
            <a:off x="7858125" y="4096690"/>
            <a:ext cx="542927"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9" name="矩形 208"/>
          <p:cNvSpPr/>
          <p:nvPr/>
        </p:nvSpPr>
        <p:spPr>
          <a:xfrm>
            <a:off x="10186989" y="3889523"/>
            <a:ext cx="1428749" cy="414337"/>
          </a:xfrm>
          <a:prstGeom prst="rect">
            <a:avLst/>
          </a:prstGeom>
          <a:solidFill>
            <a:srgbClr val="D94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异常处理</a:t>
            </a:r>
            <a:endParaRPr lang="zh-CN" altLang="en-US" sz="1600" dirty="0">
              <a:latin typeface="微软雅黑" panose="020B0503020204020204" pitchFamily="34" charset="-122"/>
              <a:ea typeface="微软雅黑" panose="020B0503020204020204" pitchFamily="34" charset="-122"/>
            </a:endParaRPr>
          </a:p>
        </p:txBody>
      </p:sp>
      <p:cxnSp>
        <p:nvCxnSpPr>
          <p:cNvPr id="22" name="直接箭头连接符 21"/>
          <p:cNvCxnSpPr>
            <a:stCxn id="208" idx="3"/>
            <a:endCxn id="209" idx="1"/>
          </p:cNvCxnSpPr>
          <p:nvPr/>
        </p:nvCxnSpPr>
        <p:spPr>
          <a:xfrm>
            <a:off x="9829801" y="4096692"/>
            <a:ext cx="357188" cy="0"/>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sp>
        <p:nvSpPr>
          <p:cNvPr id="210" name="矩形 209"/>
          <p:cNvSpPr/>
          <p:nvPr/>
        </p:nvSpPr>
        <p:spPr>
          <a:xfrm>
            <a:off x="10186989" y="5127603"/>
            <a:ext cx="1428749" cy="414337"/>
          </a:xfrm>
          <a:prstGeom prst="rect">
            <a:avLst/>
          </a:prstGeom>
          <a:solidFill>
            <a:srgbClr val="D94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工单完成</a:t>
            </a:r>
            <a:endParaRPr lang="zh-CN" altLang="en-US" sz="1600" dirty="0">
              <a:latin typeface="微软雅黑" panose="020B0503020204020204" pitchFamily="34" charset="-122"/>
              <a:ea typeface="微软雅黑" panose="020B0503020204020204" pitchFamily="34" charset="-122"/>
            </a:endParaRPr>
          </a:p>
        </p:txBody>
      </p:sp>
      <p:sp>
        <p:nvSpPr>
          <p:cNvPr id="211" name="矩形 210"/>
          <p:cNvSpPr/>
          <p:nvPr/>
        </p:nvSpPr>
        <p:spPr>
          <a:xfrm>
            <a:off x="4757737" y="4667669"/>
            <a:ext cx="1200150" cy="41433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人工报障</a:t>
            </a:r>
            <a:endParaRPr lang="zh-CN" altLang="en-US" sz="1600" dirty="0">
              <a:latin typeface="微软雅黑" panose="020B0503020204020204" pitchFamily="34" charset="-122"/>
              <a:ea typeface="微软雅黑" panose="020B0503020204020204" pitchFamily="34" charset="-122"/>
            </a:endParaRPr>
          </a:p>
        </p:txBody>
      </p:sp>
      <p:cxnSp>
        <p:nvCxnSpPr>
          <p:cNvPr id="28" name="直接箭头连接符 27"/>
          <p:cNvCxnSpPr>
            <a:stCxn id="209" idx="2"/>
            <a:endCxn id="210" idx="0"/>
          </p:cNvCxnSpPr>
          <p:nvPr/>
        </p:nvCxnSpPr>
        <p:spPr>
          <a:xfrm>
            <a:off x="10901364" y="4303860"/>
            <a:ext cx="0" cy="823743"/>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6587879" y="2651159"/>
            <a:ext cx="1277393" cy="640762"/>
          </a:xfrm>
          <a:prstGeom prst="rect">
            <a:avLst/>
          </a:prstGeom>
          <a:solidFill>
            <a:schemeClr val="bg1"/>
          </a:solidFill>
        </p:spPr>
        <p:txBody>
          <a:bodyPr wrap="square" rtlCol="0">
            <a:spAutoFit/>
          </a:bodyPr>
          <a:lstStyle/>
          <a:p>
            <a:pPr marL="0" marR="0" indent="0" algn="ctr" defTabSz="1219200" rtl="0" eaLnBrk="1" fontAlgn="auto" latinLnBrk="0" hangingPunct="1">
              <a:lnSpc>
                <a:spcPct val="120000"/>
              </a:lnSpc>
              <a:spcBef>
                <a:spcPts val="0"/>
              </a:spcBef>
              <a:spcAft>
                <a:spcPts val="0"/>
              </a:spcAft>
              <a:buClr>
                <a:srgbClr val="0071C5"/>
              </a:buClr>
              <a:buSzTx/>
              <a:buFontTx/>
              <a:buNone/>
            </a:pPr>
            <a:r>
              <a:rPr kumimoji="0" lang="zh-CN" altLang="en-US" sz="105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如果符合自动化运维规则，则系统自动处理告警</a:t>
            </a:r>
            <a:endParaRPr kumimoji="0" lang="zh-CN" altLang="en-US" sz="105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212" name="矩形 211"/>
          <p:cNvSpPr/>
          <p:nvPr/>
        </p:nvSpPr>
        <p:spPr>
          <a:xfrm>
            <a:off x="6429376" y="5127603"/>
            <a:ext cx="1428749" cy="414337"/>
          </a:xfrm>
          <a:prstGeom prst="rect">
            <a:avLst/>
          </a:prstGeom>
          <a:solidFill>
            <a:srgbClr val="1B43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工单关闭</a:t>
            </a:r>
            <a:endParaRPr lang="zh-CN" altLang="en-US" sz="1600" dirty="0">
              <a:latin typeface="微软雅黑" panose="020B0503020204020204" pitchFamily="34" charset="-122"/>
              <a:ea typeface="微软雅黑" panose="020B0503020204020204" pitchFamily="34" charset="-122"/>
            </a:endParaRPr>
          </a:p>
        </p:txBody>
      </p:sp>
      <p:sp>
        <p:nvSpPr>
          <p:cNvPr id="213" name="矩形 212"/>
          <p:cNvSpPr/>
          <p:nvPr/>
        </p:nvSpPr>
        <p:spPr>
          <a:xfrm>
            <a:off x="2671762" y="5660351"/>
            <a:ext cx="1428749" cy="41433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告警消除</a:t>
            </a:r>
            <a:endParaRPr lang="zh-CN" altLang="en-US" sz="1600" dirty="0">
              <a:latin typeface="微软雅黑" panose="020B0503020204020204" pitchFamily="34" charset="-122"/>
              <a:ea typeface="微软雅黑" panose="020B0503020204020204" pitchFamily="34" charset="-122"/>
            </a:endParaRPr>
          </a:p>
        </p:txBody>
      </p:sp>
      <p:cxnSp>
        <p:nvCxnSpPr>
          <p:cNvPr id="36" name="肘形连接符 35"/>
          <p:cNvCxnSpPr>
            <a:stCxn id="212" idx="1"/>
            <a:endCxn id="213" idx="0"/>
          </p:cNvCxnSpPr>
          <p:nvPr/>
        </p:nvCxnSpPr>
        <p:spPr>
          <a:xfrm rot="10800000" flipV="1">
            <a:off x="3386138" y="5334771"/>
            <a:ext cx="3043239" cy="32557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210" idx="1"/>
            <a:endCxn id="212" idx="3"/>
          </p:cNvCxnSpPr>
          <p:nvPr/>
        </p:nvCxnSpPr>
        <p:spPr>
          <a:xfrm flipH="1">
            <a:off x="7858125" y="5334772"/>
            <a:ext cx="23288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肘形连接符 39"/>
          <p:cNvCxnSpPr>
            <a:stCxn id="205" idx="3"/>
            <a:endCxn id="213" idx="3"/>
          </p:cNvCxnSpPr>
          <p:nvPr/>
        </p:nvCxnSpPr>
        <p:spPr>
          <a:xfrm flipH="1">
            <a:off x="4100511" y="2990498"/>
            <a:ext cx="5729289" cy="2877022"/>
          </a:xfrm>
          <a:prstGeom prst="bentConnector3">
            <a:avLst>
              <a:gd name="adj1" fmla="val -35411"/>
            </a:avLst>
          </a:prstGeom>
          <a:ln>
            <a:tailEnd type="triangle"/>
          </a:ln>
        </p:spPr>
        <p:style>
          <a:lnRef idx="1">
            <a:schemeClr val="accent1"/>
          </a:lnRef>
          <a:fillRef idx="0">
            <a:schemeClr val="accent1"/>
          </a:fillRef>
          <a:effectRef idx="0">
            <a:schemeClr val="accent1"/>
          </a:effectRef>
          <a:fontRef idx="minor">
            <a:schemeClr val="tx1"/>
          </a:fontRef>
        </p:style>
      </p:cxnSp>
      <p:sp>
        <p:nvSpPr>
          <p:cNvPr id="214" name="矩形 213"/>
          <p:cNvSpPr/>
          <p:nvPr/>
        </p:nvSpPr>
        <p:spPr>
          <a:xfrm>
            <a:off x="4643439" y="2787164"/>
            <a:ext cx="1428749" cy="414337"/>
          </a:xfrm>
          <a:prstGeom prst="rect">
            <a:avLst/>
          </a:prstGeom>
          <a:solidFill>
            <a:srgbClr val="1B43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告警分析</a:t>
            </a:r>
            <a:endParaRPr lang="zh-CN" altLang="en-US" sz="1600" dirty="0">
              <a:latin typeface="微软雅黑" panose="020B0503020204020204" pitchFamily="34" charset="-122"/>
              <a:ea typeface="微软雅黑" panose="020B0503020204020204" pitchFamily="34" charset="-122"/>
            </a:endParaRPr>
          </a:p>
        </p:txBody>
      </p:sp>
      <p:cxnSp>
        <p:nvCxnSpPr>
          <p:cNvPr id="47" name="直接箭头连接符 46"/>
          <p:cNvCxnSpPr>
            <a:stCxn id="202" idx="3"/>
            <a:endCxn id="214" idx="1"/>
          </p:cNvCxnSpPr>
          <p:nvPr/>
        </p:nvCxnSpPr>
        <p:spPr>
          <a:xfrm>
            <a:off x="3986212" y="2994333"/>
            <a:ext cx="6572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214" idx="2"/>
            <a:endCxn id="206" idx="0"/>
          </p:cNvCxnSpPr>
          <p:nvPr/>
        </p:nvCxnSpPr>
        <p:spPr>
          <a:xfrm>
            <a:off x="5357814" y="3201501"/>
            <a:ext cx="0" cy="688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211" idx="0"/>
            <a:endCxn id="206" idx="2"/>
          </p:cNvCxnSpPr>
          <p:nvPr/>
        </p:nvCxnSpPr>
        <p:spPr>
          <a:xfrm flipV="1">
            <a:off x="5357812" y="4303860"/>
            <a:ext cx="2" cy="363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5" name="文本框 214"/>
          <p:cNvSpPr txBox="1"/>
          <p:nvPr/>
        </p:nvSpPr>
        <p:spPr>
          <a:xfrm>
            <a:off x="4590547" y="3271679"/>
            <a:ext cx="1545645" cy="481414"/>
          </a:xfrm>
          <a:prstGeom prst="rect">
            <a:avLst/>
          </a:prstGeom>
          <a:solidFill>
            <a:schemeClr val="bg1"/>
          </a:solidFill>
        </p:spPr>
        <p:txBody>
          <a:bodyPr wrap="square" rtlCol="0">
            <a:spAutoFit/>
          </a:bodyPr>
          <a:lstStyle/>
          <a:p>
            <a:pPr marL="0" marR="0" indent="0" algn="ctr" defTabSz="1219200" rtl="0" eaLnBrk="1" fontAlgn="auto" latinLnBrk="0" hangingPunct="1">
              <a:lnSpc>
                <a:spcPct val="120000"/>
              </a:lnSpc>
              <a:spcBef>
                <a:spcPts val="0"/>
              </a:spcBef>
              <a:spcAft>
                <a:spcPts val="0"/>
              </a:spcAft>
              <a:buClr>
                <a:srgbClr val="0071C5"/>
              </a:buClr>
              <a:buSzTx/>
              <a:buFontTx/>
              <a:buNone/>
            </a:pPr>
            <a:r>
              <a:rPr kumimoji="0" lang="zh-CN" altLang="en-US" sz="105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如果不符合自动化运维规则，则人工派单</a:t>
            </a:r>
            <a:endParaRPr kumimoji="0" lang="zh-CN" altLang="en-US" sz="105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cxnSp>
        <p:nvCxnSpPr>
          <p:cNvPr id="6" name="直接箭头连接符 5"/>
          <p:cNvCxnSpPr>
            <a:stCxn id="208" idx="3"/>
            <a:endCxn id="209" idx="1"/>
          </p:cNvCxnSpPr>
          <p:nvPr/>
        </p:nvCxnSpPr>
        <p:spPr>
          <a:xfrm>
            <a:off x="9829801" y="4096692"/>
            <a:ext cx="3571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209" idx="2"/>
            <a:endCxn id="210" idx="0"/>
          </p:cNvCxnSpPr>
          <p:nvPr/>
        </p:nvCxnSpPr>
        <p:spPr>
          <a:xfrm>
            <a:off x="10901364" y="4303860"/>
            <a:ext cx="0" cy="823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对话气泡: 圆角矩形 58"/>
          <p:cNvSpPr/>
          <p:nvPr/>
        </p:nvSpPr>
        <p:spPr>
          <a:xfrm>
            <a:off x="309253" y="2722371"/>
            <a:ext cx="1394030" cy="671923"/>
          </a:xfrm>
          <a:prstGeom prst="wedgeRoundRectCallout">
            <a:avLst>
              <a:gd name="adj1" fmla="val 35854"/>
              <a:gd name="adj2" fmla="val -91144"/>
              <a:gd name="adj3" fmla="val 16667"/>
            </a:avLst>
          </a:prstGeom>
          <a:solidFill>
            <a:schemeClr val="accent6">
              <a:lumMod val="20000"/>
              <a:lumOff val="80000"/>
            </a:schemeClr>
          </a:solidFill>
          <a:ln w="12700" cap="flat" cmpd="sng" algn="ctr">
            <a:solidFill>
              <a:sysClr val="window" lastClr="FFFFFF"/>
            </a:solidFill>
            <a:prstDash val="solid"/>
            <a:miter lim="800000"/>
          </a:ln>
          <a:effectLst/>
        </p:spPr>
        <p:txBody>
          <a:bodyPr lIns="36000" rIns="0"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支持被动式设备数据采集</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lang="en-US" altLang="zh-CN" sz="1200" kern="0" dirty="0">
                <a:solidFill>
                  <a:prstClr val="black"/>
                </a:solidFill>
                <a:latin typeface="微软雅黑" panose="020B0503020204020204" pitchFamily="34" charset="-122"/>
                <a:ea typeface="微软雅黑" panose="020B0503020204020204" pitchFamily="34" charset="-122"/>
              </a:rPr>
              <a:t>2.</a:t>
            </a:r>
            <a:r>
              <a:rPr lang="zh-CN" altLang="en-US" sz="1200" kern="0" dirty="0">
                <a:solidFill>
                  <a:prstClr val="black"/>
                </a:solidFill>
                <a:latin typeface="微软雅黑" panose="020B0503020204020204" pitchFamily="34" charset="-122"/>
                <a:ea typeface="微软雅黑" panose="020B0503020204020204" pitchFamily="34" charset="-122"/>
              </a:rPr>
              <a:t>支持主动式探索</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tags/tag1.xml><?xml version="1.0" encoding="utf-8"?>
<p:tagLst xmlns:p="http://schemas.openxmlformats.org/presentationml/2006/main">
  <p:tag name="COMMONDATA" val="eyJoZGlkIjoiNGMwYTRhMjdiZmUxYmNkMDMwOGM4M2VhYjIwMTEzYzkifQ=="/>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lumMod val="95000"/>
          </a:schemeClr>
        </a:solidFill>
      </a:spPr>
      <a:bodyPr wrap="square" rtlCol="0">
        <a:spAutoFit/>
      </a:bodyPr>
      <a:lstStyle>
        <a:defPPr marL="0" marR="0" indent="0" algn="ctr" defTabSz="1219200" rtl="0" eaLnBrk="1" fontAlgn="auto" latinLnBrk="0" hangingPunct="1">
          <a:lnSpc>
            <a:spcPct val="120000"/>
          </a:lnSpc>
          <a:spcBef>
            <a:spcPts val="0"/>
          </a:spcBef>
          <a:spcAft>
            <a:spcPts val="0"/>
          </a:spcAft>
          <a:buClr>
            <a:srgbClr val="0071C5"/>
          </a:buClr>
          <a:buSzTx/>
          <a:buFontTx/>
          <a:buNone/>
          <a:defRPr kumimoji="0" sz="1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4379</Words>
  <Application>WPS 演示</Application>
  <PresentationFormat>宽屏</PresentationFormat>
  <Paragraphs>856</Paragraphs>
  <Slides>21</Slides>
  <Notes>22</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21</vt:i4>
      </vt:variant>
    </vt:vector>
  </HeadingPairs>
  <TitlesOfParts>
    <vt:vector size="43" baseType="lpstr">
      <vt:lpstr>Arial</vt:lpstr>
      <vt:lpstr>宋体</vt:lpstr>
      <vt:lpstr>Wingdings</vt:lpstr>
      <vt:lpstr>微软雅黑</vt:lpstr>
      <vt:lpstr>Microsoft YaHei Light</vt:lpstr>
      <vt:lpstr>Calibri</vt:lpstr>
      <vt:lpstr>黑体</vt:lpstr>
      <vt:lpstr>方正姚体</vt:lpstr>
      <vt:lpstr>Helvetica Neue Medium</vt:lpstr>
      <vt:lpstr>Arial</vt:lpstr>
      <vt:lpstr>Calibri</vt:lpstr>
      <vt:lpstr>仿宋_GB2312</vt:lpstr>
      <vt:lpstr>仿宋</vt:lpstr>
      <vt:lpstr>楷体_GB2312</vt:lpstr>
      <vt:lpstr>Times New Roman</vt:lpstr>
      <vt:lpstr>Arial Unicode MS</vt:lpstr>
      <vt:lpstr>DengXian</vt:lpstr>
      <vt:lpstr>Segoe Print</vt:lpstr>
      <vt:lpstr>Impact</vt:lpstr>
      <vt:lpstr>新宋体</vt:lpstr>
      <vt:lpstr>等线</vt:lpstr>
      <vt:lpstr>1_自定义设计方案</vt:lpstr>
      <vt:lpstr>PowerPoint 演示文稿</vt:lpstr>
      <vt:lpstr>PowerPoint 演示文稿</vt:lpstr>
      <vt:lpstr>PowerPoint 演示文稿</vt:lpstr>
      <vt:lpstr>网络统一运维管理建设目标</vt:lpstr>
      <vt:lpstr>构建面向“设备-数据-系统-业务”的端到端运营管理能力体系</vt:lpstr>
      <vt:lpstr>PowerPoint 演示文稿</vt:lpstr>
      <vt:lpstr>总体定位：建设统一运维平台，构建面向业务的数据驱动的主动、智能的运维体系</vt:lpstr>
      <vt:lpstr>总体方案蓝图</vt:lpstr>
      <vt:lpstr>总体业务流程</vt:lpstr>
      <vt:lpstr>总体架构：基于“统一技术+业务中台”架构设计，支撑“统一规划+分步实施“的建设模式</vt:lpstr>
      <vt:lpstr>PowerPoint 演示文稿</vt:lpstr>
      <vt:lpstr>统一运维门户·面向不同角色与场景，提供可视化的集中监控应用，全面感知网络运行健康度</vt:lpstr>
      <vt:lpstr>全面资源管理·对网络资源进行全面、全过程规范管控，实现网络资源的可控、可视、可靠</vt:lpstr>
      <vt:lpstr>智能监控-基础监控·对网络资源进行全覆盖实时监控，保障网络相关设备稳定运行</vt:lpstr>
      <vt:lpstr>智能监控-自主监控·主动巡检、探测网络状态，及时发现风险、保障网络的可用性</vt:lpstr>
      <vt:lpstr>智能监控-自主运维·智能化监控模型设计，统一告警策略配置，自动故障与风险告警</vt:lpstr>
      <vt:lpstr>智能监控-多维监控·从多个维度进行网络运行监控，保障网络的可用和稳定性</vt:lpstr>
      <vt:lpstr>运维流程管理·基于ITIL标准，建立规范、标准化的运维管理流程，为网络运维保驾护航</vt:lpstr>
      <vt:lpstr>高效操作管理·建立统一运维操作中心，形成运维操作规范与预案，提升运维工作效率</vt:lpstr>
      <vt:lpstr>集中运营分析·挖掘运维数据潜在价值，辅助维护与运营管理决策</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光仔</cp:lastModifiedBy>
  <cp:revision>12</cp:revision>
  <dcterms:created xsi:type="dcterms:W3CDTF">2018-12-20T03:56:00Z</dcterms:created>
  <dcterms:modified xsi:type="dcterms:W3CDTF">2022-09-19T02:20:07Z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D073DA2D800D452BA2E2C8C1FAE7194F</vt:lpwstr>
  </property>
</Properties>
</file>