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61" r:id="rId4"/>
    <p:sldMasterId id="2147483664" r:id="rId5"/>
    <p:sldMasterId id="2147483698" r:id="rId6"/>
  </p:sldMasterIdLst>
  <p:notesMasterIdLst>
    <p:notesMasterId r:id="rId10"/>
  </p:notesMasterIdLst>
  <p:handoutMasterIdLst>
    <p:handoutMasterId r:id="rId73"/>
  </p:handoutMasterIdLst>
  <p:sldIdLst>
    <p:sldId id="4064" r:id="rId7"/>
    <p:sldId id="4073" r:id="rId8"/>
    <p:sldId id="4058" r:id="rId9"/>
    <p:sldId id="4059" r:id="rId11"/>
    <p:sldId id="4074" r:id="rId12"/>
    <p:sldId id="4075" r:id="rId13"/>
    <p:sldId id="4076" r:id="rId14"/>
    <p:sldId id="4077" r:id="rId15"/>
    <p:sldId id="4078" r:id="rId16"/>
    <p:sldId id="4065" r:id="rId17"/>
    <p:sldId id="4066" r:id="rId18"/>
    <p:sldId id="4067" r:id="rId19"/>
    <p:sldId id="4068" r:id="rId20"/>
    <p:sldId id="4069" r:id="rId21"/>
    <p:sldId id="4070" r:id="rId22"/>
    <p:sldId id="4009" r:id="rId23"/>
    <p:sldId id="4010" r:id="rId24"/>
    <p:sldId id="4071" r:id="rId25"/>
    <p:sldId id="4072" r:id="rId26"/>
    <p:sldId id="4060" r:id="rId27"/>
    <p:sldId id="4013" r:id="rId28"/>
    <p:sldId id="4014" r:id="rId29"/>
    <p:sldId id="4015" r:id="rId30"/>
    <p:sldId id="4016" r:id="rId31"/>
    <p:sldId id="4017" r:id="rId32"/>
    <p:sldId id="4018" r:id="rId33"/>
    <p:sldId id="4019" r:id="rId34"/>
    <p:sldId id="4021" r:id="rId35"/>
    <p:sldId id="4022" r:id="rId36"/>
    <p:sldId id="4023" r:id="rId37"/>
    <p:sldId id="4062" r:id="rId38"/>
    <p:sldId id="4025" r:id="rId39"/>
    <p:sldId id="4026" r:id="rId40"/>
    <p:sldId id="4027" r:id="rId41"/>
    <p:sldId id="4028" r:id="rId42"/>
    <p:sldId id="4029" r:id="rId43"/>
    <p:sldId id="4030" r:id="rId44"/>
    <p:sldId id="4031" r:id="rId45"/>
    <p:sldId id="4032" r:id="rId46"/>
    <p:sldId id="4033" r:id="rId47"/>
    <p:sldId id="4034" r:id="rId48"/>
    <p:sldId id="4035" r:id="rId49"/>
    <p:sldId id="4036" r:id="rId50"/>
    <p:sldId id="4037" r:id="rId51"/>
    <p:sldId id="4038" r:id="rId52"/>
    <p:sldId id="4039" r:id="rId53"/>
    <p:sldId id="4040" r:id="rId54"/>
    <p:sldId id="4041" r:id="rId55"/>
    <p:sldId id="4061" r:id="rId56"/>
    <p:sldId id="4043" r:id="rId57"/>
    <p:sldId id="4044" r:id="rId58"/>
    <p:sldId id="4045" r:id="rId59"/>
    <p:sldId id="4046" r:id="rId60"/>
    <p:sldId id="4047" r:id="rId61"/>
    <p:sldId id="4048" r:id="rId62"/>
    <p:sldId id="4049" r:id="rId63"/>
    <p:sldId id="4063" r:id="rId64"/>
    <p:sldId id="4051" r:id="rId65"/>
    <p:sldId id="4052" r:id="rId66"/>
    <p:sldId id="4053" r:id="rId67"/>
    <p:sldId id="4054" r:id="rId68"/>
    <p:sldId id="4055" r:id="rId69"/>
    <p:sldId id="4056" r:id="rId70"/>
    <p:sldId id="4057" r:id="rId71"/>
    <p:sldId id="4006" r:id="rId72"/>
  </p:sldIdLst>
  <p:sldSz cx="9145270" cy="5144770"/>
  <p:notesSz cx="6858000" cy="9144000"/>
  <p:custDataLst>
    <p:tags r:id="rId78"/>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935" algn="l" defTabSz="685800" rtl="0" eaLnBrk="1" latinLnBrk="0" hangingPunct="1">
      <a:defRPr sz="1400" kern="1200">
        <a:solidFill>
          <a:schemeClr val="tx1"/>
        </a:solidFill>
        <a:latin typeface="+mn-lt"/>
        <a:ea typeface="+mn-ea"/>
        <a:cs typeface="+mn-cs"/>
      </a:defRPr>
    </a:lvl8pPr>
    <a:lvl9pPr marL="2743835" algn="l" defTabSz="685800" rtl="0" eaLnBrk="1" latinLnBrk="0" hangingPunct="1">
      <a:defRPr sz="14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ng zheng" initials="y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4885"/>
    <a:srgbClr val="F6F6F6"/>
    <a:srgbClr val="E1E2E8"/>
    <a:srgbClr val="E6E6E6"/>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4660"/>
  </p:normalViewPr>
  <p:slideViewPr>
    <p:cSldViewPr snapToGrid="0">
      <p:cViewPr varScale="1">
        <p:scale>
          <a:sx n="91" d="100"/>
          <a:sy n="91" d="100"/>
        </p:scale>
        <p:origin x="564" y="56"/>
      </p:cViewPr>
      <p:guideLst>
        <p:guide orient="horz" pos="808"/>
        <p:guide pos="2880"/>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8" Type="http://schemas.openxmlformats.org/officeDocument/2006/relationships/tags" Target="tags/tag6.xml"/><Relationship Id="rId77" Type="http://schemas.openxmlformats.org/officeDocument/2006/relationships/commentAuthors" Target="commentAuthors.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handoutMaster" Target="handoutMasters/handoutMaster1.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A10783-7AD6-480D-A7E3-27630C1092A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2819AD-2A75-48E6-AE69-BC26B27040F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935" algn="l" defTabSz="685800" rtl="0" eaLnBrk="1" latinLnBrk="0" hangingPunct="1">
      <a:defRPr sz="900" kern="1200">
        <a:solidFill>
          <a:schemeClr val="tx1"/>
        </a:solidFill>
        <a:latin typeface="+mn-lt"/>
        <a:ea typeface="+mn-ea"/>
        <a:cs typeface="+mn-cs"/>
      </a:defRPr>
    </a:lvl8pPr>
    <a:lvl9pPr marL="2743835"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192819AD-2A75-48E6-AE69-BC26B27040F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4" Type="http://schemas.openxmlformats.org/officeDocument/2006/relationships/image" Target="../media/image11.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7" name="任意多边形 35"/>
          <p:cNvSpPr/>
          <p:nvPr userDrawn="1"/>
        </p:nvSpPr>
        <p:spPr>
          <a:xfrm rot="19421727" flipH="1">
            <a:off x="331632" y="155851"/>
            <a:ext cx="649036" cy="638655"/>
          </a:xfrm>
          <a:custGeom>
            <a:avLst/>
            <a:gdLst>
              <a:gd name="connsiteX0" fmla="*/ 7433887 w 15105456"/>
              <a:gd name="connsiteY0" fmla="*/ 268 h 14863851"/>
              <a:gd name="connsiteX1" fmla="*/ 1667178 w 15105456"/>
              <a:gd name="connsiteY1" fmla="*/ 4920872 h 14863851"/>
              <a:gd name="connsiteX2" fmla="*/ 150574 w 15105456"/>
              <a:gd name="connsiteY2" fmla="*/ 11662331 h 14863851"/>
              <a:gd name="connsiteX3" fmla="*/ 159932 w 15105456"/>
              <a:gd name="connsiteY3" fmla="*/ 11692695 h 14863851"/>
              <a:gd name="connsiteX4" fmla="*/ 165780 w 15105456"/>
              <a:gd name="connsiteY4" fmla="*/ 11728888 h 14863851"/>
              <a:gd name="connsiteX5" fmla="*/ 7547446 w 15105456"/>
              <a:gd name="connsiteY5" fmla="*/ 14863851 h 14863851"/>
              <a:gd name="connsiteX6" fmla="*/ 14881926 w 15105456"/>
              <a:gd name="connsiteY6" fmla="*/ 11903648 h 14863851"/>
              <a:gd name="connsiteX7" fmla="*/ 14909761 w 15105456"/>
              <a:gd name="connsiteY7" fmla="*/ 11800558 h 14863851"/>
              <a:gd name="connsiteX8" fmla="*/ 14923904 w 15105456"/>
              <a:gd name="connsiteY8" fmla="*/ 11761043 h 14863851"/>
              <a:gd name="connsiteX9" fmla="*/ 13310172 w 15105456"/>
              <a:gd name="connsiteY9" fmla="*/ 4851018 h 14863851"/>
              <a:gd name="connsiteX10" fmla="*/ 8234354 w 15105456"/>
              <a:gd name="connsiteY10" fmla="*/ 162370 h 14863851"/>
              <a:gd name="connsiteX11" fmla="*/ 8119928 w 15105456"/>
              <a:gd name="connsiteY11" fmla="*/ 136115 h 14863851"/>
              <a:gd name="connsiteX12" fmla="*/ 8105217 w 15105456"/>
              <a:gd name="connsiteY12" fmla="*/ 129095 h 14863851"/>
              <a:gd name="connsiteX13" fmla="*/ 7433887 w 15105456"/>
              <a:gd name="connsiteY13" fmla="*/ 268 h 1486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05456" h="14863851">
                <a:moveTo>
                  <a:pt x="7433887" y="268"/>
                </a:moveTo>
                <a:cubicBezTo>
                  <a:pt x="5721391" y="-26383"/>
                  <a:pt x="3342882" y="1936394"/>
                  <a:pt x="1667178" y="4920872"/>
                </a:cubicBezTo>
                <a:cubicBezTo>
                  <a:pt x="239727" y="7463205"/>
                  <a:pt x="-289215" y="10054975"/>
                  <a:pt x="150574" y="11662331"/>
                </a:cubicBezTo>
                <a:lnTo>
                  <a:pt x="159932" y="11692695"/>
                </a:lnTo>
                <a:lnTo>
                  <a:pt x="165780" y="11728888"/>
                </a:lnTo>
                <a:cubicBezTo>
                  <a:pt x="545757" y="13489750"/>
                  <a:pt x="3705628" y="14863851"/>
                  <a:pt x="7547446" y="14863851"/>
                </a:cubicBezTo>
                <a:cubicBezTo>
                  <a:pt x="11261203" y="14863851"/>
                  <a:pt x="14337719" y="13579830"/>
                  <a:pt x="14881926" y="11903648"/>
                </a:cubicBezTo>
                <a:lnTo>
                  <a:pt x="14909761" y="11800558"/>
                </a:lnTo>
                <a:lnTo>
                  <a:pt x="14923904" y="11761043"/>
                </a:lnTo>
                <a:cubicBezTo>
                  <a:pt x="15434087" y="10162959"/>
                  <a:pt x="14860547" y="7468785"/>
                  <a:pt x="13310172" y="4851018"/>
                </a:cubicBezTo>
                <a:cubicBezTo>
                  <a:pt x="11824395" y="2342324"/>
                  <a:pt x="9845883" y="586608"/>
                  <a:pt x="8234354" y="162370"/>
                </a:cubicBezTo>
                <a:lnTo>
                  <a:pt x="8119928" y="136115"/>
                </a:lnTo>
                <a:lnTo>
                  <a:pt x="8105217" y="129095"/>
                </a:lnTo>
                <a:cubicBezTo>
                  <a:pt x="7896733" y="46048"/>
                  <a:pt x="7671734" y="3970"/>
                  <a:pt x="7433887" y="268"/>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srgbClr val="FFFFFF"/>
              </a:solidFill>
              <a:latin typeface="Arial" panose="020B0604020202020204"/>
              <a:ea typeface="微软雅黑" panose="020B0503020204020204" pitchFamily="34" charset="-122"/>
            </a:endParaRPr>
          </a:p>
        </p:txBody>
      </p:sp>
      <p:sp>
        <p:nvSpPr>
          <p:cNvPr id="8" name="Rectangle 9"/>
          <p:cNvSpPr>
            <a:spLocks noChangeArrowheads="1"/>
          </p:cNvSpPr>
          <p:nvPr userDrawn="1"/>
        </p:nvSpPr>
        <p:spPr bwMode="auto">
          <a:xfrm>
            <a:off x="8754221" y="4842576"/>
            <a:ext cx="365188" cy="215967"/>
          </a:xfrm>
          <a:prstGeom prst="rect">
            <a:avLst/>
          </a:prstGeom>
          <a:solidFill>
            <a:srgbClr val="1C4885"/>
          </a:solidFill>
          <a:ln w="9525" algn="ctr">
            <a:noFill/>
            <a:miter lim="800000"/>
          </a:ln>
        </p:spPr>
        <p:txBody>
          <a:bodyPr lIns="91436" tIns="45717" rIns="91436" bIns="45717" anchor="ctr"/>
          <a:lstStyle/>
          <a:p>
            <a:pPr algn="ctr">
              <a:defRPr/>
            </a:pPr>
            <a:endParaRPr lang="en-US" sz="1800" b="0" dirty="0">
              <a:solidFill>
                <a:schemeClr val="lt1"/>
              </a:solidFill>
              <a:latin typeface="+mn-lt"/>
              <a:ea typeface="+mn-ea"/>
            </a:endParaRPr>
          </a:p>
        </p:txBody>
      </p:sp>
      <p:sp>
        <p:nvSpPr>
          <p:cNvPr id="9" name="Isosceles Triangle 10"/>
          <p:cNvSpPr>
            <a:spLocks noChangeArrowheads="1"/>
          </p:cNvSpPr>
          <p:nvPr userDrawn="1"/>
        </p:nvSpPr>
        <p:spPr bwMode="auto">
          <a:xfrm rot="10610802">
            <a:off x="8754221" y="4914035"/>
            <a:ext cx="366775" cy="196911"/>
          </a:xfrm>
          <a:prstGeom prst="triangle">
            <a:avLst>
              <a:gd name="adj" fmla="val 50000"/>
            </a:avLst>
          </a:prstGeom>
          <a:solidFill>
            <a:srgbClr val="1C4885"/>
          </a:solidFill>
          <a:ln w="9525" algn="ctr">
            <a:noFill/>
            <a:miter lim="800000"/>
          </a:ln>
        </p:spPr>
        <p:txBody>
          <a:bodyPr rot="10800000" lIns="91436" tIns="45717" rIns="91436" bIns="45717" anchor="ctr"/>
          <a:lstStyle/>
          <a:p>
            <a:pPr algn="ctr">
              <a:defRPr/>
            </a:pPr>
            <a:endParaRPr lang="en-US" sz="1800" b="0">
              <a:solidFill>
                <a:schemeClr val="lt1"/>
              </a:solidFill>
              <a:latin typeface="+mn-lt"/>
              <a:ea typeface="+mn-ea"/>
            </a:endParaRPr>
          </a:p>
        </p:txBody>
      </p:sp>
      <p:sp>
        <p:nvSpPr>
          <p:cNvPr id="10" name="Slide Number Placeholder 5"/>
          <p:cNvSpPr txBox="1"/>
          <p:nvPr userDrawn="1"/>
        </p:nvSpPr>
        <p:spPr>
          <a:xfrm>
            <a:off x="8778037" y="4779057"/>
            <a:ext cx="336608" cy="350946"/>
          </a:xfrm>
          <a:prstGeom prst="rect">
            <a:avLst/>
          </a:prstGeom>
        </p:spPr>
        <p:txBody>
          <a:bodyPr lIns="0" tIns="0" rIns="0" bIns="45717"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D34B1F0-08C0-458C-B570-2E31A9E139CB}" type="slidenum">
              <a:rPr lang="en-US" sz="1000" b="0" smtClean="0"/>
            </a:fld>
            <a:endParaRPr lang="en-US" sz="1000" b="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8" name="Rectangle 9"/>
          <p:cNvSpPr>
            <a:spLocks noChangeArrowheads="1"/>
          </p:cNvSpPr>
          <p:nvPr userDrawn="1"/>
        </p:nvSpPr>
        <p:spPr bwMode="auto">
          <a:xfrm>
            <a:off x="8754221" y="4842576"/>
            <a:ext cx="365188" cy="215967"/>
          </a:xfrm>
          <a:prstGeom prst="rect">
            <a:avLst/>
          </a:prstGeom>
          <a:solidFill>
            <a:srgbClr val="1C4885"/>
          </a:solidFill>
          <a:ln w="9525" algn="ctr">
            <a:noFill/>
            <a:miter lim="800000"/>
          </a:ln>
        </p:spPr>
        <p:txBody>
          <a:bodyPr lIns="91436" tIns="45717" rIns="91436" bIns="45717" anchor="ctr"/>
          <a:lstStyle/>
          <a:p>
            <a:pPr algn="ctr">
              <a:defRPr/>
            </a:pPr>
            <a:endParaRPr lang="en-US" sz="1800" b="0" dirty="0">
              <a:solidFill>
                <a:schemeClr val="lt1"/>
              </a:solidFill>
              <a:latin typeface="+mn-lt"/>
              <a:ea typeface="+mn-ea"/>
            </a:endParaRPr>
          </a:p>
        </p:txBody>
      </p:sp>
      <p:sp>
        <p:nvSpPr>
          <p:cNvPr id="9" name="Isosceles Triangle 10"/>
          <p:cNvSpPr>
            <a:spLocks noChangeArrowheads="1"/>
          </p:cNvSpPr>
          <p:nvPr userDrawn="1"/>
        </p:nvSpPr>
        <p:spPr bwMode="auto">
          <a:xfrm rot="10610802">
            <a:off x="8754221" y="4914035"/>
            <a:ext cx="366775" cy="196911"/>
          </a:xfrm>
          <a:prstGeom prst="triangle">
            <a:avLst>
              <a:gd name="adj" fmla="val 50000"/>
            </a:avLst>
          </a:prstGeom>
          <a:solidFill>
            <a:srgbClr val="1C4885"/>
          </a:solidFill>
          <a:ln w="9525" algn="ctr">
            <a:noFill/>
            <a:miter lim="800000"/>
          </a:ln>
        </p:spPr>
        <p:txBody>
          <a:bodyPr rot="10800000" lIns="91436" tIns="45717" rIns="91436" bIns="45717" anchor="ctr"/>
          <a:lstStyle/>
          <a:p>
            <a:pPr algn="ctr">
              <a:defRPr/>
            </a:pPr>
            <a:endParaRPr lang="en-US" sz="1800" b="0">
              <a:solidFill>
                <a:schemeClr val="lt1"/>
              </a:solidFill>
              <a:latin typeface="+mn-lt"/>
              <a:ea typeface="+mn-ea"/>
            </a:endParaRPr>
          </a:p>
        </p:txBody>
      </p:sp>
      <p:sp>
        <p:nvSpPr>
          <p:cNvPr id="10" name="Slide Number Placeholder 5"/>
          <p:cNvSpPr txBox="1"/>
          <p:nvPr userDrawn="1"/>
        </p:nvSpPr>
        <p:spPr>
          <a:xfrm>
            <a:off x="8778037" y="4779057"/>
            <a:ext cx="336608" cy="350946"/>
          </a:xfrm>
          <a:prstGeom prst="rect">
            <a:avLst/>
          </a:prstGeom>
        </p:spPr>
        <p:txBody>
          <a:bodyPr lIns="0" tIns="0" rIns="0" bIns="45717"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D34B1F0-08C0-458C-B570-2E31A9E139CB}" type="slidenum">
              <a:rPr lang="en-US" sz="1000" b="0" smtClean="0"/>
            </a:fld>
            <a:endParaRPr lang="en-US" sz="1000" b="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8" name="Rectangle 9"/>
          <p:cNvSpPr>
            <a:spLocks noChangeArrowheads="1"/>
          </p:cNvSpPr>
          <p:nvPr userDrawn="1"/>
        </p:nvSpPr>
        <p:spPr bwMode="auto">
          <a:xfrm>
            <a:off x="8754221" y="4842576"/>
            <a:ext cx="365188" cy="215967"/>
          </a:xfrm>
          <a:prstGeom prst="rect">
            <a:avLst/>
          </a:prstGeom>
          <a:solidFill>
            <a:srgbClr val="1C4885"/>
          </a:solidFill>
          <a:ln w="9525" algn="ctr">
            <a:noFill/>
            <a:miter lim="800000"/>
          </a:ln>
        </p:spPr>
        <p:txBody>
          <a:bodyPr lIns="91436" tIns="45717" rIns="91436" bIns="45717" anchor="ctr"/>
          <a:lstStyle/>
          <a:p>
            <a:pPr algn="ctr">
              <a:defRPr/>
            </a:pPr>
            <a:endParaRPr lang="en-US" sz="1800" b="0" dirty="0">
              <a:solidFill>
                <a:schemeClr val="lt1"/>
              </a:solidFill>
              <a:latin typeface="+mn-lt"/>
              <a:ea typeface="+mn-ea"/>
            </a:endParaRPr>
          </a:p>
        </p:txBody>
      </p:sp>
      <p:sp>
        <p:nvSpPr>
          <p:cNvPr id="9" name="Isosceles Triangle 10"/>
          <p:cNvSpPr>
            <a:spLocks noChangeArrowheads="1"/>
          </p:cNvSpPr>
          <p:nvPr userDrawn="1"/>
        </p:nvSpPr>
        <p:spPr bwMode="auto">
          <a:xfrm rot="10610802">
            <a:off x="8754221" y="4914035"/>
            <a:ext cx="366775" cy="196911"/>
          </a:xfrm>
          <a:prstGeom prst="triangle">
            <a:avLst>
              <a:gd name="adj" fmla="val 50000"/>
            </a:avLst>
          </a:prstGeom>
          <a:solidFill>
            <a:srgbClr val="1C4885"/>
          </a:solidFill>
          <a:ln w="9525" algn="ctr">
            <a:noFill/>
            <a:miter lim="800000"/>
          </a:ln>
        </p:spPr>
        <p:txBody>
          <a:bodyPr rot="10800000" lIns="91436" tIns="45717" rIns="91436" bIns="45717" anchor="ctr"/>
          <a:lstStyle/>
          <a:p>
            <a:pPr algn="ctr">
              <a:defRPr/>
            </a:pPr>
            <a:endParaRPr lang="en-US" sz="1800" b="0">
              <a:solidFill>
                <a:schemeClr val="lt1"/>
              </a:solidFill>
              <a:latin typeface="+mn-lt"/>
              <a:ea typeface="+mn-ea"/>
            </a:endParaRPr>
          </a:p>
        </p:txBody>
      </p:sp>
      <p:sp>
        <p:nvSpPr>
          <p:cNvPr id="10" name="Slide Number Placeholder 5"/>
          <p:cNvSpPr txBox="1"/>
          <p:nvPr userDrawn="1"/>
        </p:nvSpPr>
        <p:spPr>
          <a:xfrm>
            <a:off x="8778037" y="4779057"/>
            <a:ext cx="336608" cy="350946"/>
          </a:xfrm>
          <a:prstGeom prst="rect">
            <a:avLst/>
          </a:prstGeom>
        </p:spPr>
        <p:txBody>
          <a:bodyPr lIns="0" tIns="0" rIns="0" bIns="45717"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D34B1F0-08C0-458C-B570-2E31A9E139CB}" type="slidenum">
              <a:rPr lang="en-US" sz="1000" b="0" smtClean="0"/>
            </a:fld>
            <a:endParaRPr lang="en-US" sz="1000" b="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email">
            <a:clrChange>
              <a:clrFrom>
                <a:srgbClr val="FFFFFF"/>
              </a:clrFrom>
              <a:clrTo>
                <a:srgbClr val="FFFFFF">
                  <a:alpha val="0"/>
                </a:srgbClr>
              </a:clrTo>
            </a:clrChange>
          </a:blip>
          <a:stretch>
            <a:fillRect/>
          </a:stretch>
        </p:blipFill>
        <p:spPr>
          <a:xfrm>
            <a:off x="8377997" y="0"/>
            <a:ext cx="767591" cy="75357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email">
            <a:clrChange>
              <a:clrFrom>
                <a:srgbClr val="FFFFFF"/>
              </a:clrFrom>
              <a:clrTo>
                <a:srgbClr val="FFFFFF">
                  <a:alpha val="0"/>
                </a:srgbClr>
              </a:clrTo>
            </a:clrChange>
          </a:blip>
          <a:stretch>
            <a:fillRect/>
          </a:stretch>
        </p:blipFill>
        <p:spPr>
          <a:xfrm>
            <a:off x="8377997" y="0"/>
            <a:ext cx="767591" cy="753571"/>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4" name="Picture 5"/>
          <p:cNvPicPr>
            <a:picLocks noChangeAspect="1" noChangeArrowheads="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6" y="-20644"/>
            <a:ext cx="9145588" cy="516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3"/>
          <p:cNvPicPr/>
          <p:nvPr userDrawn="1"/>
        </p:nvPicPr>
        <p:blipFill>
          <a:blip r:embed="rId3" cstate="print"/>
          <a:srcRect/>
          <a:stretch>
            <a:fillRect/>
          </a:stretch>
        </p:blipFill>
        <p:spPr bwMode="auto">
          <a:xfrm>
            <a:off x="0" y="576440"/>
            <a:ext cx="9145112" cy="57168"/>
          </a:xfrm>
          <a:prstGeom prst="rect">
            <a:avLst/>
          </a:prstGeom>
          <a:noFill/>
          <a:ln w="9525">
            <a:noFill/>
            <a:miter lim="800000"/>
            <a:headEnd/>
            <a:tailEnd/>
          </a:ln>
        </p:spPr>
      </p:pic>
      <p:pic>
        <p:nvPicPr>
          <p:cNvPr id="8" name="图片 7"/>
          <p:cNvPicPr>
            <a:picLocks noChangeAspect="1"/>
          </p:cNvPicPr>
          <p:nvPr userDrawn="1"/>
        </p:nvPicPr>
        <p:blipFill rotWithShape="1">
          <a:blip r:embed="rId4" cstate="screen"/>
          <a:srcRect/>
          <a:stretch>
            <a:fillRect/>
          </a:stretch>
        </p:blipFill>
        <p:spPr>
          <a:xfrm>
            <a:off x="1" y="633609"/>
            <a:ext cx="9148922" cy="4511956"/>
          </a:xfrm>
          <a:prstGeom prst="rect">
            <a:avLst/>
          </a:prstGeom>
        </p:spPr>
      </p:pic>
      <p:sp>
        <p:nvSpPr>
          <p:cNvPr id="13" name="Title 1"/>
          <p:cNvSpPr>
            <a:spLocks noGrp="1"/>
          </p:cNvSpPr>
          <p:nvPr>
            <p:ph type="title"/>
          </p:nvPr>
        </p:nvSpPr>
        <p:spPr>
          <a:xfrm>
            <a:off x="47636" y="173133"/>
            <a:ext cx="8466202" cy="378117"/>
          </a:xfrm>
        </p:spPr>
        <p:txBody>
          <a:bodyPr lIns="91434" tIns="45718" rIns="91434" bIns="45718">
            <a:normAutofit/>
          </a:bodyPr>
          <a:lstStyle>
            <a:lvl1pPr algn="l">
              <a:defRPr sz="1800">
                <a:solidFill>
                  <a:srgbClr val="FF0000"/>
                </a:solidFill>
              </a:defRPr>
            </a:lvl1pPr>
          </a:lstStyle>
          <a:p>
            <a:r>
              <a:rPr lang="zh-CN" altLang="en-US" dirty="0"/>
              <a:t>单击此处编辑母版标题样式</a:t>
            </a:r>
            <a:endParaRPr lang="en-US" dirty="0"/>
          </a:p>
        </p:txBody>
      </p:sp>
      <p:sp>
        <p:nvSpPr>
          <p:cNvPr id="7" name="文本框 13"/>
          <p:cNvSpPr txBox="1">
            <a:spLocks noChangeArrowheads="1"/>
          </p:cNvSpPr>
          <p:nvPr userDrawn="1"/>
        </p:nvSpPr>
        <p:spPr bwMode="auto">
          <a:xfrm>
            <a:off x="8320103" y="4903555"/>
            <a:ext cx="828819" cy="207757"/>
          </a:xfrm>
          <a:prstGeom prst="rect">
            <a:avLst/>
          </a:prstGeom>
          <a:noFill/>
          <a:ln>
            <a:noFill/>
          </a:ln>
        </p:spPr>
        <p:txBody>
          <a:bodyPr wrap="square" lIns="68587" tIns="34294" rIns="68587" bIns="3429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900" smtClean="0">
                <a:solidFill>
                  <a:schemeClr val="bg1"/>
                </a:solidFill>
                <a:latin typeface="Arial Unicode MS" panose="020B0604020202020204" pitchFamily="34" charset="-122"/>
                <a:ea typeface="微软雅黑" panose="020B0503020204020204" pitchFamily="34" charset="-122"/>
                <a:cs typeface="Arial Unicode MS" panose="020B0604020202020204" pitchFamily="34" charset="-122"/>
              </a:rPr>
              <a:t>—</a:t>
            </a:r>
            <a:fld id="{5FC5509A-856F-4691-A8C2-B74FD3B40C12}" type="slidenum">
              <a:rPr lang="en-US" altLang="zh-CN" sz="900" smtClean="0">
                <a:solidFill>
                  <a:schemeClr val="bg1"/>
                </a:solidFill>
                <a:latin typeface="Arial Unicode MS" panose="020B0604020202020204" pitchFamily="34" charset="-122"/>
                <a:ea typeface="微软雅黑" panose="020B0503020204020204" pitchFamily="34" charset="-122"/>
                <a:cs typeface="Arial Unicode MS" panose="020B0604020202020204" pitchFamily="34" charset="-122"/>
              </a:rPr>
            </a:fld>
            <a:r>
              <a:rPr lang="en-US" altLang="zh-CN" sz="900" smtClean="0">
                <a:solidFill>
                  <a:schemeClr val="bg1"/>
                </a:solidFill>
                <a:latin typeface="Arial Unicode MS" panose="020B0604020202020204" pitchFamily="34" charset="-122"/>
                <a:ea typeface="微软雅黑" panose="020B0503020204020204" pitchFamily="34" charset="-122"/>
                <a:cs typeface="Arial Unicode MS" panose="020B0604020202020204" pitchFamily="34" charset="-122"/>
              </a:rPr>
              <a:t>—</a:t>
            </a:r>
            <a:endParaRPr lang="en-US" altLang="zh-CN" sz="900" smtClean="0">
              <a:solidFill>
                <a:schemeClr val="bg1"/>
              </a:solidFill>
              <a:latin typeface="Arial Unicode MS" panose="020B0604020202020204" pitchFamily="34" charset="-122"/>
              <a:ea typeface="微软雅黑" panose="020B0503020204020204" pitchFamily="34" charset="-122"/>
              <a:cs typeface="Arial Unicode MS" panose="020B0604020202020204" pitchFamily="34"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pic>
        <p:nvPicPr>
          <p:cNvPr id="7" name="图片 3"/>
          <p:cNvPicPr/>
          <p:nvPr userDrawn="1"/>
        </p:nvPicPr>
        <p:blipFill>
          <a:blip r:embed="rId2" cstate="print"/>
          <a:srcRect/>
          <a:stretch>
            <a:fillRect/>
          </a:stretch>
        </p:blipFill>
        <p:spPr bwMode="auto">
          <a:xfrm>
            <a:off x="17470" y="576448"/>
            <a:ext cx="9127585" cy="36524"/>
          </a:xfrm>
          <a:prstGeom prst="rect">
            <a:avLst/>
          </a:prstGeom>
          <a:noFill/>
          <a:ln w="9525">
            <a:noFill/>
            <a:miter lim="800000"/>
            <a:headEnd/>
            <a:tailEnd/>
          </a:ln>
        </p:spPr>
      </p:pic>
      <p:sp>
        <p:nvSpPr>
          <p:cNvPr id="13" name="Title 1"/>
          <p:cNvSpPr>
            <a:spLocks noGrp="1"/>
          </p:cNvSpPr>
          <p:nvPr>
            <p:ph type="title"/>
          </p:nvPr>
        </p:nvSpPr>
        <p:spPr>
          <a:xfrm>
            <a:off x="47636" y="173133"/>
            <a:ext cx="8466202" cy="378117"/>
          </a:xfrm>
        </p:spPr>
        <p:txBody>
          <a:bodyPr lIns="91434" tIns="45718" rIns="91434" bIns="45718">
            <a:normAutofit/>
          </a:bodyPr>
          <a:lstStyle>
            <a:lvl1pPr algn="l">
              <a:defRPr sz="1800">
                <a:solidFill>
                  <a:srgbClr val="FF0000"/>
                </a:solidFill>
              </a:defRPr>
            </a:lvl1pPr>
          </a:lstStyle>
          <a:p>
            <a:r>
              <a:rPr lang="zh-CN" altLang="en-US" dirty="0"/>
              <a:t>单击此处编辑母版标题样式</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pic>
        <p:nvPicPr>
          <p:cNvPr id="6" name="图片 3"/>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874" y="606223"/>
            <a:ext cx="8642263" cy="4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250873" y="87502"/>
            <a:ext cx="6914664" cy="497905"/>
          </a:xfrm>
          <a:prstGeom prst="rect">
            <a:avLst/>
          </a:prstGeom>
        </p:spPr>
        <p:txBody>
          <a:bodyPr lIns="91434" tIns="45718" rIns="91434" bIns="45718">
            <a:noAutofit/>
          </a:bodyPr>
          <a:lstStyle>
            <a:lvl1pPr algn="l">
              <a:defRPr sz="1800" b="1">
                <a:solidFill>
                  <a:schemeClr val="tx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2" name="内容占位符 11"/>
          <p:cNvSpPr>
            <a:spLocks noGrp="1"/>
          </p:cNvSpPr>
          <p:nvPr>
            <p:ph sz="quarter" idx="11"/>
          </p:nvPr>
        </p:nvSpPr>
        <p:spPr>
          <a:xfrm>
            <a:off x="1978472" y="1384045"/>
            <a:ext cx="5187064" cy="2539066"/>
          </a:xfrm>
          <a:prstGeom prst="rect">
            <a:avLst/>
          </a:prstGeom>
        </p:spPr>
        <p:txBody>
          <a:bodyPr lIns="91434" tIns="45718" rIns="91434" bIns="45718"/>
          <a:lstStyle>
            <a:lvl1pPr marL="137160" indent="-137160">
              <a:lnSpc>
                <a:spcPct val="150000"/>
              </a:lnSpc>
              <a:spcBef>
                <a:spcPts val="450"/>
              </a:spcBef>
              <a:defRPr sz="1500" b="1">
                <a:latin typeface="微软雅黑" panose="020B0503020204020204" pitchFamily="34" charset="-122"/>
                <a:ea typeface="微软雅黑" panose="020B0503020204020204" pitchFamily="34" charset="-122"/>
              </a:defRPr>
            </a:lvl1pPr>
            <a:lvl2pPr marL="339725" indent="-138430">
              <a:lnSpc>
                <a:spcPct val="150000"/>
              </a:lnSpc>
              <a:spcBef>
                <a:spcPts val="450"/>
              </a:spcBef>
              <a:defRPr sz="1125">
                <a:latin typeface="微软雅黑" panose="020B0503020204020204" pitchFamily="34" charset="-122"/>
                <a:ea typeface="微软雅黑" panose="020B0503020204020204" pitchFamily="34" charset="-122"/>
              </a:defRPr>
            </a:lvl2pPr>
            <a:lvl3pPr marL="467995" indent="-128905">
              <a:lnSpc>
                <a:spcPct val="150000"/>
              </a:lnSpc>
              <a:spcBef>
                <a:spcPts val="450"/>
              </a:spcBef>
              <a:defRPr sz="900">
                <a:latin typeface="微软雅黑" panose="020B0503020204020204" pitchFamily="34" charset="-122"/>
                <a:ea typeface="微软雅黑" panose="020B0503020204020204" pitchFamily="34" charset="-122"/>
              </a:defRPr>
            </a:lvl3pPr>
            <a:lvl4pPr>
              <a:defRPr sz="1425">
                <a:latin typeface="微软雅黑" panose="020B0503020204020204" pitchFamily="34" charset="-122"/>
                <a:ea typeface="微软雅黑" panose="020B0503020204020204" pitchFamily="34" charset="-122"/>
              </a:defRPr>
            </a:lvl4pPr>
            <a:lvl5pPr>
              <a:defRPr sz="1425">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p:txBody>
      </p:sp>
      <p:cxnSp>
        <p:nvCxnSpPr>
          <p:cNvPr id="11" name="直接连接符 10"/>
          <p:cNvCxnSpPr/>
          <p:nvPr userDrawn="1"/>
        </p:nvCxnSpPr>
        <p:spPr>
          <a:xfrm>
            <a:off x="9185405" y="2766080"/>
            <a:ext cx="360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a:off x="-108538" y="2766080"/>
            <a:ext cx="360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9185405" y="2086340"/>
            <a:ext cx="360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9185405" y="3544952"/>
            <a:ext cx="360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灯片编号占位符 4"/>
          <p:cNvSpPr>
            <a:spLocks noGrp="1"/>
          </p:cNvSpPr>
          <p:nvPr>
            <p:ph type="sldNum" sz="quarter" idx="12"/>
          </p:nvPr>
        </p:nvSpPr>
        <p:spPr>
          <a:xfrm>
            <a:off x="8739479" y="4941700"/>
            <a:ext cx="395355" cy="195324"/>
          </a:xfrm>
          <a:prstGeom prst="rect">
            <a:avLst/>
          </a:prstGeom>
        </p:spPr>
        <p:txBody>
          <a:bodyPr lIns="91434" tIns="45718" rIns="91434" bIns="45718"/>
          <a:lstStyle>
            <a:lvl1pPr>
              <a:defRPr b="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pPr>
              <a:defRPr/>
            </a:pPr>
            <a:fld id="{FD17C78C-B171-4B6F-A9B2-A5D496AFBFD7}" type="slidenum">
              <a:rPr lang="zh-CN" altLang="en-US" smtClean="0">
                <a:solidFill>
                  <a:srgbClr val="2E2224"/>
                </a:solidFill>
              </a:rPr>
            </a:fld>
            <a:endParaRPr lang="zh-CN" altLang="en-US" dirty="0">
              <a:solidFill>
                <a:srgbClr val="2E2224"/>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3" name="标题 1"/>
          <p:cNvSpPr>
            <a:spLocks noGrp="1"/>
          </p:cNvSpPr>
          <p:nvPr>
            <p:ph type="title"/>
          </p:nvPr>
        </p:nvSpPr>
        <p:spPr>
          <a:xfrm>
            <a:off x="212772" y="127233"/>
            <a:ext cx="7235933" cy="431480"/>
          </a:xfrm>
          <a:prstGeom prst="roundRect">
            <a:avLst>
              <a:gd name="adj" fmla="val 16667"/>
            </a:avLst>
          </a:prstGeom>
          <a:noFill/>
          <a:ln w="9525">
            <a:noFill/>
            <a:miter lim="800000"/>
          </a:ln>
        </p:spPr>
        <p:txBody>
          <a:bodyPr vert="horz" wrap="square" lIns="91390" tIns="45694" rIns="91390" bIns="45694" numCol="1" anchor="ctr" anchorCtr="0" compatLnSpc="1"/>
          <a:lstStyle>
            <a:lvl1pPr>
              <a:defRPr lang="zh-CN" altLang="en-US" sz="1800" dirty="0"/>
            </a:lvl1pPr>
          </a:lstStyle>
          <a:p>
            <a:pPr lvl="0"/>
            <a:r>
              <a:rPr lang="zh-CN" altLang="en-US" dirty="0"/>
              <a:t>单击此处编辑母版标题样式</a:t>
            </a:r>
            <a:endParaRPr lang="zh-CN" altLang="en-US" dirty="0"/>
          </a:p>
        </p:txBody>
      </p:sp>
      <p:sp>
        <p:nvSpPr>
          <p:cNvPr id="4" name="内容占位符 2"/>
          <p:cNvSpPr>
            <a:spLocks noGrp="1"/>
          </p:cNvSpPr>
          <p:nvPr>
            <p:ph idx="1"/>
          </p:nvPr>
        </p:nvSpPr>
        <p:spPr>
          <a:xfrm>
            <a:off x="285772" y="834788"/>
            <a:ext cx="8574049" cy="3774370"/>
          </a:xfrm>
          <a:prstGeom prst="rect">
            <a:avLst/>
          </a:prstGeom>
        </p:spPr>
        <p:txBody>
          <a:bodyPr lIns="91434" tIns="45718" rIns="91434" bIns="45718">
            <a:normAutofit/>
          </a:bodyPr>
          <a:lstStyle>
            <a:lvl1pPr marL="333375" indent="-333375" algn="just" rtl="0" eaLnBrk="0" fontAlgn="base" hangingPunct="0">
              <a:lnSpc>
                <a:spcPct val="150000"/>
              </a:lnSpc>
              <a:spcBef>
                <a:spcPts val="0"/>
              </a:spcBef>
              <a:spcAft>
                <a:spcPct val="0"/>
              </a:spcAft>
              <a:buClr>
                <a:srgbClr val="A4001E"/>
              </a:buClr>
              <a:buFontTx/>
              <a:buBlip>
                <a:blip r:embed="rId2"/>
              </a:buBlip>
              <a:defRPr lang="zh-CN" altLang="en-US" sz="2400" b="1" kern="1200" dirty="0" smtClean="0">
                <a:solidFill>
                  <a:schemeClr val="tx1"/>
                </a:solidFill>
                <a:latin typeface="微软雅黑" panose="020B0503020204020204" pitchFamily="34" charset="-122"/>
                <a:ea typeface="微软雅黑" panose="020B0503020204020204" pitchFamily="34" charset="-122"/>
                <a:cs typeface="+mn-cs"/>
              </a:defRPr>
            </a:lvl1pPr>
            <a:lvl2pPr>
              <a:lnSpc>
                <a:spcPct val="150000"/>
              </a:lnSpc>
              <a:spcBef>
                <a:spcPts val="0"/>
              </a:spcBef>
              <a:buClr>
                <a:srgbClr val="FF0000"/>
              </a:buClr>
              <a:defRPr sz="1800">
                <a:latin typeface="微软雅黑" panose="020B0503020204020204" pitchFamily="34" charset="-122"/>
                <a:ea typeface="微软雅黑" panose="020B0503020204020204" pitchFamily="34" charset="-122"/>
              </a:defRPr>
            </a:lvl2pPr>
            <a:lvl3pPr>
              <a:lnSpc>
                <a:spcPct val="150000"/>
              </a:lnSpc>
              <a:spcBef>
                <a:spcPts val="0"/>
              </a:spcBef>
              <a:buClr>
                <a:srgbClr val="FF0000"/>
              </a:buClr>
              <a:defRPr>
                <a:latin typeface="微软雅黑" panose="020B0503020204020204" pitchFamily="34" charset="-122"/>
                <a:ea typeface="微软雅黑" panose="020B0503020204020204" pitchFamily="34" charset="-122"/>
              </a:defRPr>
            </a:lvl3pPr>
            <a:lvl4pPr>
              <a:lnSpc>
                <a:spcPct val="150000"/>
              </a:lnSpc>
              <a:spcBef>
                <a:spcPts val="0"/>
              </a:spcBef>
              <a:buClr>
                <a:srgbClr val="FF0000"/>
              </a:buClr>
              <a:defRPr>
                <a:latin typeface="微软雅黑" panose="020B0503020204020204" pitchFamily="34" charset="-122"/>
                <a:ea typeface="微软雅黑" panose="020B0503020204020204" pitchFamily="34" charset="-122"/>
              </a:defRPr>
            </a:lvl4pPr>
            <a:lvl5pPr>
              <a:lnSpc>
                <a:spcPct val="150000"/>
              </a:lnSpc>
              <a:spcBef>
                <a:spcPts val="0"/>
              </a:spcBef>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TextBox 4"/>
          <p:cNvSpPr txBox="1"/>
          <p:nvPr userDrawn="1"/>
        </p:nvSpPr>
        <p:spPr>
          <a:xfrm>
            <a:off x="8345236" y="5"/>
            <a:ext cx="600178" cy="207757"/>
          </a:xfrm>
          <a:prstGeom prst="rect">
            <a:avLst/>
          </a:prstGeom>
          <a:noFill/>
          <a:ln>
            <a:solidFill>
              <a:schemeClr val="accent4"/>
            </a:solidFill>
          </a:ln>
        </p:spPr>
        <p:txBody>
          <a:bodyPr wrap="none" lIns="68587" tIns="34294" rIns="68587" bIns="34294" rtlCol="0">
            <a:spAutoFit/>
          </a:bodyPr>
          <a:lstStyle/>
          <a:p>
            <a:r>
              <a:rPr lang="zh-CN" altLang="en-US" sz="900" dirty="0">
                <a:solidFill>
                  <a:srgbClr val="FF0000"/>
                </a:solidFill>
              </a:rPr>
              <a:t>核心商密</a:t>
            </a:r>
            <a:endParaRPr lang="zh-CN" altLang="en-US" sz="900" dirty="0">
              <a:solidFill>
                <a:srgbClr val="FF0000"/>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378117"/>
          </a:xfrm>
          <a:prstGeom prst="rect">
            <a:avLst/>
          </a:prstGeom>
        </p:spPr>
        <p:txBody>
          <a:bodyPr lIns="121912" tIns="60956" rIns="121912" bIns="60956">
            <a:normAutofit/>
          </a:bodyPr>
          <a:lstStyle>
            <a:lvl1pPr>
              <a:defRPr sz="2775">
                <a:solidFill>
                  <a:schemeClr val="tx2">
                    <a:lumMod val="50000"/>
                  </a:schemeClr>
                </a:solidFill>
              </a:defRPr>
            </a:lvl1pPr>
          </a:lstStyle>
          <a:p>
            <a:r>
              <a:rPr lang="zh-CN" altLang="en-US" dirty="0"/>
              <a:t>单击此处编辑母版标题样式</a:t>
            </a:r>
            <a:endParaRPr lang="en-US" dirty="0"/>
          </a:p>
        </p:txBody>
      </p:sp>
      <p:sp>
        <p:nvSpPr>
          <p:cNvPr id="4" name="Date Placeholder 3"/>
          <p:cNvSpPr>
            <a:spLocks noGrp="1"/>
          </p:cNvSpPr>
          <p:nvPr>
            <p:ph type="dt" sz="half" idx="10"/>
          </p:nvPr>
        </p:nvSpPr>
        <p:spPr>
          <a:xfrm>
            <a:off x="7234574" y="4996628"/>
            <a:ext cx="843458" cy="148467"/>
          </a:xfrm>
          <a:prstGeom prst="rect">
            <a:avLst/>
          </a:prstGeom>
        </p:spPr>
        <p:txBody>
          <a:bodyPr lIns="121912" tIns="60956" rIns="121912" bIns="60956"/>
          <a:lstStyle/>
          <a:p>
            <a:pPr algn="r" defTabSz="914400">
              <a:defRPr/>
            </a:pPr>
            <a:endParaRPr lang="zh-CN" altLang="en-US" sz="900">
              <a:solidFill>
                <a:prstClr val="black">
                  <a:tint val="75000"/>
                </a:prstClr>
              </a:solidFill>
              <a:latin typeface="Trebuchet MS" panose="020B0603020202020204"/>
              <a:ea typeface="华文新魏" panose="02010800040101010101" pitchFamily="2" charset="-122"/>
            </a:endParaRPr>
          </a:p>
        </p:txBody>
      </p:sp>
      <p:sp>
        <p:nvSpPr>
          <p:cNvPr id="5" name="Footer Placeholder 4"/>
          <p:cNvSpPr>
            <a:spLocks noGrp="1"/>
          </p:cNvSpPr>
          <p:nvPr>
            <p:ph type="ftr" sz="quarter" idx="11"/>
          </p:nvPr>
        </p:nvSpPr>
        <p:spPr>
          <a:xfrm>
            <a:off x="321912" y="5006867"/>
            <a:ext cx="6703862" cy="138228"/>
          </a:xfrm>
          <a:prstGeom prst="rect">
            <a:avLst/>
          </a:prstGeom>
        </p:spPr>
        <p:txBody>
          <a:bodyPr lIns="121912" tIns="60956" rIns="121912" bIns="60956"/>
          <a:lstStyle/>
          <a:p>
            <a:pPr defTabSz="914400">
              <a:defRPr/>
            </a:pPr>
            <a:endParaRPr lang="zh-CN" altLang="en-US" sz="900">
              <a:solidFill>
                <a:prstClr val="black">
                  <a:tint val="75000"/>
                </a:prstClr>
              </a:solidFill>
              <a:latin typeface="Trebuchet MS" panose="020B0603020202020204"/>
              <a:ea typeface="华文新魏" panose="02010800040101010101" pitchFamily="2" charset="-122"/>
            </a:endParaRPr>
          </a:p>
        </p:txBody>
      </p:sp>
      <p:sp>
        <p:nvSpPr>
          <p:cNvPr id="6" name="Slide Number Placeholder 5"/>
          <p:cNvSpPr>
            <a:spLocks noGrp="1"/>
          </p:cNvSpPr>
          <p:nvPr>
            <p:ph type="sldNum" sz="quarter" idx="12"/>
          </p:nvPr>
        </p:nvSpPr>
        <p:spPr>
          <a:xfrm>
            <a:off x="8612157" y="4996628"/>
            <a:ext cx="512593" cy="148467"/>
          </a:xfrm>
          <a:prstGeom prst="rect">
            <a:avLst/>
          </a:prstGeom>
        </p:spPr>
        <p:txBody>
          <a:bodyPr lIns="121912" tIns="60956" rIns="121912" bIns="60956"/>
          <a:lstStyle/>
          <a:p>
            <a:pPr algn="r" defTabSz="914400">
              <a:defRPr/>
            </a:pPr>
            <a:fld id="{817CE91F-FE84-4683-B041-E900F91EC004}" type="slidenum">
              <a:rPr lang="zh-CN" altLang="en-US" sz="1125" b="1" i="1" smtClean="0">
                <a:solidFill>
                  <a:prstClr val="black"/>
                </a:solidFill>
                <a:latin typeface="Times New Roman" panose="02020603050405020304" charset="0"/>
                <a:ea typeface="华文楷体" panose="02010600040101010101" pitchFamily="2" charset="-122"/>
                <a:cs typeface="Times New Roman" panose="02020603050405020304" charset="0"/>
              </a:rPr>
            </a:fld>
            <a:endParaRPr lang="zh-CN" altLang="en-US" sz="1125" b="1" i="1">
              <a:solidFill>
                <a:prstClr val="black"/>
              </a:solidFill>
              <a:latin typeface="Times New Roman" panose="02020603050405020304" charset="0"/>
              <a:ea typeface="华文楷体" panose="02010600040101010101" pitchFamily="2" charset="-122"/>
              <a:cs typeface="Times New Roman" panose="0202060305040502030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4_标题幻灯片">
    <p:spTree>
      <p:nvGrpSpPr>
        <p:cNvPr id="1" name=""/>
        <p:cNvGrpSpPr/>
        <p:nvPr/>
      </p:nvGrpSpPr>
      <p:grpSpPr>
        <a:xfrm>
          <a:off x="0" y="0"/>
          <a:ext cx="0" cy="0"/>
          <a:chOff x="0" y="0"/>
          <a:chExt cx="0" cy="0"/>
        </a:xfrm>
      </p:grpSpPr>
      <p:pic>
        <p:nvPicPr>
          <p:cNvPr id="3" name="图片 11" descr="21-02.png"/>
          <p:cNvPicPr>
            <a:picLocks noChangeAspect="1" noChangeArrowheads="1"/>
          </p:cNvPicPr>
          <p:nvPr userDrawn="1"/>
        </p:nvPicPr>
        <p:blipFill>
          <a:blip r:embed="rId2">
            <a:extLst>
              <a:ext uri="{28A0092B-C50C-407E-A947-70E740481C1C}">
                <a14:useLocalDpi xmlns:a14="http://schemas.microsoft.com/office/drawing/2010/main" val="0"/>
              </a:ext>
            </a:extLst>
          </a:blip>
          <a:srcRect b="7085"/>
          <a:stretch>
            <a:fillRect/>
          </a:stretch>
        </p:blipFill>
        <p:spPr bwMode="auto">
          <a:xfrm>
            <a:off x="5725521" y="3750840"/>
            <a:ext cx="3420069" cy="139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descr="未标题-1副本.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49696" y="4694099"/>
            <a:ext cx="1871987" cy="2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标题 1"/>
          <p:cNvSpPr>
            <a:spLocks noGrp="1"/>
          </p:cNvSpPr>
          <p:nvPr>
            <p:ph type="ctrTitle"/>
          </p:nvPr>
        </p:nvSpPr>
        <p:spPr>
          <a:xfrm>
            <a:off x="760172" y="1924279"/>
            <a:ext cx="7773750" cy="1102859"/>
          </a:xfrm>
          <a:prstGeom prst="rect">
            <a:avLst/>
          </a:prstGeom>
        </p:spPr>
        <p:txBody>
          <a:bodyPr lIns="91436" tIns="45718" rIns="91436" bIns="45718">
            <a:normAutofit/>
          </a:bodyPr>
          <a:lstStyle>
            <a:lvl1pPr algn="ctr">
              <a:defRPr sz="6000" b="1">
                <a:solidFill>
                  <a:srgbClr val="C00000"/>
                </a:solidFill>
                <a:latin typeface="微软雅黑" panose="020B0503020204020204" pitchFamily="34" charset="-122"/>
                <a:ea typeface="微软雅黑" panose="020B0503020204020204" pitchFamily="34" charset="-122"/>
              </a:defRPr>
            </a:lvl1pPr>
          </a:lstStyle>
          <a:p>
            <a:endParaRPr lang="zh-CN" altLang="en-US"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8" name="Rectangle 9"/>
          <p:cNvSpPr>
            <a:spLocks noChangeArrowheads="1"/>
          </p:cNvSpPr>
          <p:nvPr userDrawn="1"/>
        </p:nvSpPr>
        <p:spPr bwMode="auto">
          <a:xfrm>
            <a:off x="8754221" y="4842576"/>
            <a:ext cx="365188" cy="215967"/>
          </a:xfrm>
          <a:prstGeom prst="rect">
            <a:avLst/>
          </a:prstGeom>
          <a:solidFill>
            <a:srgbClr val="1C4885"/>
          </a:solidFill>
          <a:ln w="9525" algn="ctr">
            <a:noFill/>
            <a:miter lim="800000"/>
          </a:ln>
        </p:spPr>
        <p:txBody>
          <a:bodyPr lIns="91436" tIns="45717" rIns="91436" bIns="45717" anchor="ctr"/>
          <a:lstStyle/>
          <a:p>
            <a:pPr algn="ctr">
              <a:defRPr/>
            </a:pPr>
            <a:endParaRPr lang="en-US" sz="1800" b="0" dirty="0">
              <a:solidFill>
                <a:schemeClr val="lt1"/>
              </a:solidFill>
              <a:latin typeface="+mn-lt"/>
              <a:ea typeface="+mn-ea"/>
            </a:endParaRPr>
          </a:p>
        </p:txBody>
      </p:sp>
      <p:sp>
        <p:nvSpPr>
          <p:cNvPr id="9" name="Isosceles Triangle 10"/>
          <p:cNvSpPr>
            <a:spLocks noChangeArrowheads="1"/>
          </p:cNvSpPr>
          <p:nvPr userDrawn="1"/>
        </p:nvSpPr>
        <p:spPr bwMode="auto">
          <a:xfrm rot="10610802">
            <a:off x="8754221" y="4914035"/>
            <a:ext cx="366775" cy="196911"/>
          </a:xfrm>
          <a:prstGeom prst="triangle">
            <a:avLst>
              <a:gd name="adj" fmla="val 50000"/>
            </a:avLst>
          </a:prstGeom>
          <a:solidFill>
            <a:srgbClr val="1C4885"/>
          </a:solidFill>
          <a:ln w="9525" algn="ctr">
            <a:noFill/>
            <a:miter lim="800000"/>
          </a:ln>
        </p:spPr>
        <p:txBody>
          <a:bodyPr rot="10800000" lIns="91436" tIns="45717" rIns="91436" bIns="45717" anchor="ctr"/>
          <a:lstStyle/>
          <a:p>
            <a:pPr algn="ctr">
              <a:defRPr/>
            </a:pPr>
            <a:endParaRPr lang="en-US" sz="1800" b="0">
              <a:solidFill>
                <a:schemeClr val="lt1"/>
              </a:solidFill>
              <a:latin typeface="+mn-lt"/>
              <a:ea typeface="+mn-ea"/>
            </a:endParaRPr>
          </a:p>
        </p:txBody>
      </p:sp>
      <p:sp>
        <p:nvSpPr>
          <p:cNvPr id="10" name="Slide Number Placeholder 5"/>
          <p:cNvSpPr txBox="1"/>
          <p:nvPr userDrawn="1"/>
        </p:nvSpPr>
        <p:spPr>
          <a:xfrm>
            <a:off x="8778037" y="4779057"/>
            <a:ext cx="336608" cy="350946"/>
          </a:xfrm>
          <a:prstGeom prst="rect">
            <a:avLst/>
          </a:prstGeom>
        </p:spPr>
        <p:txBody>
          <a:bodyPr lIns="0" tIns="0" rIns="0" bIns="45717"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5D34B1F0-08C0-458C-B570-2E31A9E139CB}" type="slidenum">
              <a:rPr lang="en-US" sz="1000" b="0" smtClean="0"/>
            </a:fld>
            <a:endParaRPr lang="en-US" sz="1000" b="0"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378117"/>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Date Placeholder 3"/>
          <p:cNvSpPr>
            <a:spLocks noGrp="1"/>
          </p:cNvSpPr>
          <p:nvPr>
            <p:ph type="dt" sz="half" idx="10"/>
          </p:nvPr>
        </p:nvSpPr>
        <p:spPr>
          <a:xfrm>
            <a:off x="7233906" y="4997413"/>
            <a:ext cx="844697" cy="147682"/>
          </a:xfrm>
          <a:prstGeom prst="rect">
            <a:avLst/>
          </a:prstGeom>
        </p:spPr>
        <p:txBody>
          <a:bodyPr lIns="91436" tIns="45718" rIns="91436" bIns="45718"/>
          <a:lstStyle>
            <a:lvl1pPr>
              <a:defRPr/>
            </a:lvl1pPr>
          </a:lstStyle>
          <a:p>
            <a:pPr>
              <a:defRPr/>
            </a:pPr>
            <a:endParaRPr lang="zh-CN" altLang="en-US" dirty="0"/>
          </a:p>
        </p:txBody>
      </p:sp>
      <p:sp>
        <p:nvSpPr>
          <p:cNvPr id="4" name="Footer Placeholder 4"/>
          <p:cNvSpPr>
            <a:spLocks noGrp="1"/>
          </p:cNvSpPr>
          <p:nvPr>
            <p:ph type="ftr" sz="quarter" idx="11"/>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5" name="Slide Number Placeholder 5"/>
          <p:cNvSpPr>
            <a:spLocks noGrp="1"/>
          </p:cNvSpPr>
          <p:nvPr>
            <p:ph type="sldNum" sz="quarter" idx="12"/>
          </p:nvPr>
        </p:nvSpPr>
        <p:spPr>
          <a:xfrm>
            <a:off x="8612098" y="4997413"/>
            <a:ext cx="512852" cy="147682"/>
          </a:xfrm>
          <a:prstGeom prst="rect">
            <a:avLst/>
          </a:prstGeom>
        </p:spPr>
        <p:txBody>
          <a:bodyPr lIns="91436" tIns="45718" rIns="91436" bIns="45718"/>
          <a:lstStyle>
            <a:lvl1pPr>
              <a:defRPr/>
            </a:lvl1pPr>
          </a:lstStyle>
          <a:p>
            <a:pPr>
              <a:defRPr/>
            </a:pPr>
            <a:fld id="{47CF49C1-6A37-4F1F-B85D-BE145C78EA49}" type="slidenum">
              <a:rPr altLang="en-US"/>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405125"/>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42965" y="700400"/>
            <a:ext cx="2430115" cy="4131088"/>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2877596" y="716729"/>
            <a:ext cx="6039355" cy="4131088"/>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5" name="Date Placeholder 3"/>
          <p:cNvSpPr>
            <a:spLocks noGrp="1"/>
          </p:cNvSpPr>
          <p:nvPr>
            <p:ph type="dt" sz="half" idx="14"/>
          </p:nvPr>
        </p:nvSpPr>
        <p:spPr>
          <a:xfrm>
            <a:off x="7233906" y="4997413"/>
            <a:ext cx="844697" cy="147682"/>
          </a:xfrm>
          <a:prstGeom prst="rect">
            <a:avLst/>
          </a:prstGeom>
        </p:spPr>
        <p:txBody>
          <a:bodyPr lIns="91436" tIns="45718" rIns="91436" bIns="45718"/>
          <a:lstStyle>
            <a:lvl1pPr>
              <a:defRPr/>
            </a:lvl1pPr>
          </a:lstStyle>
          <a:p>
            <a:pPr>
              <a:defRPr/>
            </a:pPr>
            <a:endParaRPr lang="zh-CN" altLang="en-US" dirty="0"/>
          </a:p>
        </p:txBody>
      </p:sp>
      <p:sp>
        <p:nvSpPr>
          <p:cNvPr id="6" name="Footer Placeholder 4"/>
          <p:cNvSpPr>
            <a:spLocks noGrp="1"/>
          </p:cNvSpPr>
          <p:nvPr>
            <p:ph type="ftr" sz="quarter" idx="15"/>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8" name="Slide Number Placeholder 5"/>
          <p:cNvSpPr>
            <a:spLocks noGrp="1"/>
          </p:cNvSpPr>
          <p:nvPr>
            <p:ph type="sldNum" sz="quarter" idx="16"/>
          </p:nvPr>
        </p:nvSpPr>
        <p:spPr>
          <a:xfrm>
            <a:off x="8612098" y="4997413"/>
            <a:ext cx="512852" cy="147682"/>
          </a:xfrm>
          <a:prstGeom prst="rect">
            <a:avLst/>
          </a:prstGeom>
        </p:spPr>
        <p:txBody>
          <a:bodyPr lIns="91436" tIns="45718" rIns="91436" bIns="45718"/>
          <a:lstStyle>
            <a:lvl1pPr>
              <a:defRPr/>
            </a:lvl1pPr>
          </a:lstStyle>
          <a:p>
            <a:pPr>
              <a:defRPr/>
            </a:pPr>
            <a:fld id="{1C06EF72-BCD6-4552-B060-9CA692FC947F}" type="slidenum">
              <a:rPr altLang="en-US"/>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378117"/>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42960" y="753740"/>
            <a:ext cx="2754478" cy="4057270"/>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3338140" y="753736"/>
            <a:ext cx="5589046" cy="1853495"/>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9" name="Content Placeholder 2"/>
          <p:cNvSpPr>
            <a:spLocks noGrp="1"/>
          </p:cNvSpPr>
          <p:nvPr>
            <p:ph idx="15"/>
          </p:nvPr>
        </p:nvSpPr>
        <p:spPr>
          <a:xfrm>
            <a:off x="3344679" y="2733816"/>
            <a:ext cx="5596164" cy="2098991"/>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6" name="Date Placeholder 3"/>
          <p:cNvSpPr>
            <a:spLocks noGrp="1"/>
          </p:cNvSpPr>
          <p:nvPr>
            <p:ph type="dt" sz="half" idx="16"/>
          </p:nvPr>
        </p:nvSpPr>
        <p:spPr>
          <a:xfrm>
            <a:off x="7233906" y="4997413"/>
            <a:ext cx="844697" cy="147682"/>
          </a:xfrm>
          <a:prstGeom prst="rect">
            <a:avLst/>
          </a:prstGeom>
        </p:spPr>
        <p:txBody>
          <a:bodyPr lIns="91436" tIns="45718" rIns="91436" bIns="45718"/>
          <a:lstStyle>
            <a:lvl1pPr>
              <a:defRPr/>
            </a:lvl1pPr>
          </a:lstStyle>
          <a:p>
            <a:pPr>
              <a:defRPr/>
            </a:pPr>
            <a:endParaRPr lang="zh-CN" altLang="en-US" dirty="0"/>
          </a:p>
        </p:txBody>
      </p:sp>
      <p:sp>
        <p:nvSpPr>
          <p:cNvPr id="8" name="Footer Placeholder 4"/>
          <p:cNvSpPr>
            <a:spLocks noGrp="1"/>
          </p:cNvSpPr>
          <p:nvPr>
            <p:ph type="ftr" sz="quarter" idx="17"/>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10" name="Slide Number Placeholder 5"/>
          <p:cNvSpPr>
            <a:spLocks noGrp="1"/>
          </p:cNvSpPr>
          <p:nvPr>
            <p:ph type="sldNum" sz="quarter" idx="18"/>
          </p:nvPr>
        </p:nvSpPr>
        <p:spPr>
          <a:xfrm>
            <a:off x="8612098" y="4997413"/>
            <a:ext cx="512852" cy="147682"/>
          </a:xfrm>
          <a:prstGeom prst="rect">
            <a:avLst/>
          </a:prstGeom>
        </p:spPr>
        <p:txBody>
          <a:bodyPr lIns="91436" tIns="45718" rIns="91436" bIns="45718"/>
          <a:lstStyle>
            <a:lvl1pPr>
              <a:defRPr/>
            </a:lvl1pPr>
          </a:lstStyle>
          <a:p>
            <a:pPr>
              <a:defRPr/>
            </a:pPr>
            <a:fld id="{B12C4B8F-4BBB-471F-9280-16A7CFCB2055}" type="slidenum">
              <a:rPr altLang="en-US"/>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9" name="Content Placeholder 2"/>
          <p:cNvSpPr>
            <a:spLocks noGrp="1"/>
          </p:cNvSpPr>
          <p:nvPr>
            <p:ph idx="15"/>
          </p:nvPr>
        </p:nvSpPr>
        <p:spPr>
          <a:xfrm>
            <a:off x="3035508" y="712779"/>
            <a:ext cx="2754478" cy="4159284"/>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10" name="Content Placeholder 2"/>
          <p:cNvSpPr>
            <a:spLocks noGrp="1"/>
          </p:cNvSpPr>
          <p:nvPr>
            <p:ph idx="16"/>
          </p:nvPr>
        </p:nvSpPr>
        <p:spPr>
          <a:xfrm>
            <a:off x="6052420" y="712779"/>
            <a:ext cx="2754478" cy="4159284"/>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2" name="Title 1"/>
          <p:cNvSpPr>
            <a:spLocks noGrp="1"/>
          </p:cNvSpPr>
          <p:nvPr>
            <p:ph type="title"/>
          </p:nvPr>
        </p:nvSpPr>
        <p:spPr>
          <a:xfrm>
            <a:off x="342962" y="173133"/>
            <a:ext cx="8466202" cy="405125"/>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42965" y="712779"/>
            <a:ext cx="2430115" cy="4159284"/>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6" name="Date Placeholder 3"/>
          <p:cNvSpPr>
            <a:spLocks noGrp="1"/>
          </p:cNvSpPr>
          <p:nvPr>
            <p:ph type="dt" sz="half" idx="17"/>
          </p:nvPr>
        </p:nvSpPr>
        <p:spPr>
          <a:xfrm>
            <a:off x="7233906" y="4997413"/>
            <a:ext cx="844697" cy="147682"/>
          </a:xfrm>
          <a:prstGeom prst="rect">
            <a:avLst/>
          </a:prstGeom>
        </p:spPr>
        <p:txBody>
          <a:bodyPr lIns="91436" tIns="45718" rIns="91436" bIns="45718"/>
          <a:lstStyle>
            <a:lvl1pPr>
              <a:defRPr/>
            </a:lvl1pPr>
          </a:lstStyle>
          <a:p>
            <a:pPr>
              <a:defRPr/>
            </a:pPr>
            <a:endParaRPr lang="zh-CN" altLang="en-US" dirty="0"/>
          </a:p>
        </p:txBody>
      </p:sp>
      <p:sp>
        <p:nvSpPr>
          <p:cNvPr id="7" name="Footer Placeholder 4"/>
          <p:cNvSpPr>
            <a:spLocks noGrp="1"/>
          </p:cNvSpPr>
          <p:nvPr>
            <p:ph type="ftr" sz="quarter" idx="18"/>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8" name="Slide Number Placeholder 5"/>
          <p:cNvSpPr>
            <a:spLocks noGrp="1"/>
          </p:cNvSpPr>
          <p:nvPr>
            <p:ph type="sldNum" sz="quarter" idx="19"/>
          </p:nvPr>
        </p:nvSpPr>
        <p:spPr>
          <a:xfrm>
            <a:off x="8612098" y="4997413"/>
            <a:ext cx="512852" cy="147682"/>
          </a:xfrm>
          <a:prstGeom prst="rect">
            <a:avLst/>
          </a:prstGeom>
        </p:spPr>
        <p:txBody>
          <a:bodyPr lIns="91436" tIns="45718" rIns="91436" bIns="45718"/>
          <a:lstStyle>
            <a:lvl1pPr>
              <a:defRPr/>
            </a:lvl1pPr>
          </a:lstStyle>
          <a:p>
            <a:pPr>
              <a:defRPr/>
            </a:pPr>
            <a:fld id="{839DEDBE-27DC-4B83-8F2F-C26F8DE7150E}" type="slidenum">
              <a:rPr altLang="en-US"/>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405125"/>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42960" y="729801"/>
            <a:ext cx="2754478" cy="4057270"/>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3207784" y="729798"/>
            <a:ext cx="2743385" cy="2025625"/>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8" name="Content Placeholder 2"/>
          <p:cNvSpPr>
            <a:spLocks noGrp="1"/>
          </p:cNvSpPr>
          <p:nvPr>
            <p:ph idx="14"/>
          </p:nvPr>
        </p:nvSpPr>
        <p:spPr>
          <a:xfrm>
            <a:off x="6084453" y="729798"/>
            <a:ext cx="2743385" cy="2025625"/>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9" name="Content Placeholder 2"/>
          <p:cNvSpPr>
            <a:spLocks noGrp="1"/>
          </p:cNvSpPr>
          <p:nvPr>
            <p:ph idx="15"/>
          </p:nvPr>
        </p:nvSpPr>
        <p:spPr>
          <a:xfrm>
            <a:off x="3221818" y="2850531"/>
            <a:ext cx="2736475" cy="2025625"/>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10" name="Content Placeholder 2"/>
          <p:cNvSpPr>
            <a:spLocks noGrp="1"/>
          </p:cNvSpPr>
          <p:nvPr>
            <p:ph idx="16"/>
          </p:nvPr>
        </p:nvSpPr>
        <p:spPr>
          <a:xfrm>
            <a:off x="6043889" y="2850531"/>
            <a:ext cx="2736475" cy="2025625"/>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11" name="Date Placeholder 3"/>
          <p:cNvSpPr>
            <a:spLocks noGrp="1"/>
          </p:cNvSpPr>
          <p:nvPr>
            <p:ph type="dt" sz="half" idx="17"/>
          </p:nvPr>
        </p:nvSpPr>
        <p:spPr>
          <a:xfrm>
            <a:off x="7233906" y="4997413"/>
            <a:ext cx="844697" cy="147682"/>
          </a:xfrm>
          <a:prstGeom prst="rect">
            <a:avLst/>
          </a:prstGeom>
        </p:spPr>
        <p:txBody>
          <a:bodyPr lIns="91436" tIns="45718" rIns="91436" bIns="45718"/>
          <a:lstStyle>
            <a:lvl1pPr>
              <a:defRPr/>
            </a:lvl1pPr>
          </a:lstStyle>
          <a:p>
            <a:pPr>
              <a:defRPr/>
            </a:pPr>
            <a:endParaRPr lang="zh-CN" altLang="en-US"/>
          </a:p>
        </p:txBody>
      </p:sp>
      <p:sp>
        <p:nvSpPr>
          <p:cNvPr id="12" name="Footer Placeholder 4"/>
          <p:cNvSpPr>
            <a:spLocks noGrp="1"/>
          </p:cNvSpPr>
          <p:nvPr>
            <p:ph type="ftr" sz="quarter" idx="18"/>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13" name="Slide Number Placeholder 5"/>
          <p:cNvSpPr>
            <a:spLocks noGrp="1"/>
          </p:cNvSpPr>
          <p:nvPr>
            <p:ph type="sldNum" sz="quarter" idx="19"/>
          </p:nvPr>
        </p:nvSpPr>
        <p:spPr>
          <a:xfrm>
            <a:off x="8612098" y="4997413"/>
            <a:ext cx="512852" cy="147682"/>
          </a:xfrm>
          <a:prstGeom prst="rect">
            <a:avLst/>
          </a:prstGeom>
        </p:spPr>
        <p:txBody>
          <a:bodyPr lIns="91436" tIns="45718" rIns="91436" bIns="45718"/>
          <a:lstStyle>
            <a:lvl1pPr>
              <a:defRPr sz="1125"/>
            </a:lvl1pPr>
          </a:lstStyle>
          <a:p>
            <a:pPr>
              <a:defRPr/>
            </a:pPr>
            <a:fld id="{EDE61B73-FE54-4639-8FA4-7CB7DF544183}" type="slidenum">
              <a:rPr altLang="en-US"/>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378117"/>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42962" y="774215"/>
            <a:ext cx="8466202" cy="1969834"/>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349495" y="2809406"/>
            <a:ext cx="8466202" cy="1969834"/>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5" name="Date Placeholder 3"/>
          <p:cNvSpPr>
            <a:spLocks noGrp="1"/>
          </p:cNvSpPr>
          <p:nvPr>
            <p:ph type="dt" sz="half" idx="14"/>
          </p:nvPr>
        </p:nvSpPr>
        <p:spPr>
          <a:xfrm>
            <a:off x="7233906" y="4997413"/>
            <a:ext cx="844697" cy="147682"/>
          </a:xfrm>
          <a:prstGeom prst="rect">
            <a:avLst/>
          </a:prstGeom>
        </p:spPr>
        <p:txBody>
          <a:bodyPr lIns="91436" tIns="45718" rIns="91436" bIns="45718"/>
          <a:lstStyle>
            <a:lvl1pPr>
              <a:defRPr/>
            </a:lvl1pPr>
          </a:lstStyle>
          <a:p>
            <a:pPr>
              <a:defRPr/>
            </a:pPr>
            <a:endParaRPr lang="zh-CN" altLang="en-US" dirty="0"/>
          </a:p>
        </p:txBody>
      </p:sp>
      <p:sp>
        <p:nvSpPr>
          <p:cNvPr id="6" name="Footer Placeholder 4"/>
          <p:cNvSpPr>
            <a:spLocks noGrp="1"/>
          </p:cNvSpPr>
          <p:nvPr>
            <p:ph type="ftr" sz="quarter" idx="15"/>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8" name="Slide Number Placeholder 5"/>
          <p:cNvSpPr>
            <a:spLocks noGrp="1"/>
          </p:cNvSpPr>
          <p:nvPr>
            <p:ph type="sldNum" sz="quarter" idx="16"/>
          </p:nvPr>
        </p:nvSpPr>
        <p:spPr>
          <a:xfrm>
            <a:off x="8612098" y="4997413"/>
            <a:ext cx="512852" cy="147682"/>
          </a:xfrm>
          <a:prstGeom prst="rect">
            <a:avLst/>
          </a:prstGeom>
        </p:spPr>
        <p:txBody>
          <a:bodyPr lIns="91436" tIns="45718" rIns="91436" bIns="45718"/>
          <a:lstStyle>
            <a:lvl1pPr>
              <a:defRPr/>
            </a:lvl1pPr>
          </a:lstStyle>
          <a:p>
            <a:pPr>
              <a:defRPr/>
            </a:pPr>
            <a:fld id="{76A3CABF-3DE6-4C79-A1F7-C306D1EECE55}" type="slidenum">
              <a:rPr altLang="en-US"/>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405125"/>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72361" y="790554"/>
            <a:ext cx="4144913" cy="405727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4611995" y="790554"/>
            <a:ext cx="4144913" cy="405727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5" name="Date Placeholder 3"/>
          <p:cNvSpPr>
            <a:spLocks noGrp="1"/>
          </p:cNvSpPr>
          <p:nvPr>
            <p:ph type="dt" sz="half" idx="14"/>
          </p:nvPr>
        </p:nvSpPr>
        <p:spPr>
          <a:xfrm>
            <a:off x="7233906" y="4997413"/>
            <a:ext cx="844697" cy="147682"/>
          </a:xfrm>
          <a:prstGeom prst="rect">
            <a:avLst/>
          </a:prstGeom>
        </p:spPr>
        <p:txBody>
          <a:bodyPr lIns="91436" tIns="45718" rIns="91436" bIns="45718"/>
          <a:lstStyle>
            <a:lvl1pPr>
              <a:defRPr/>
            </a:lvl1pPr>
          </a:lstStyle>
          <a:p>
            <a:pPr>
              <a:defRPr/>
            </a:pPr>
            <a:endParaRPr lang="zh-CN" altLang="en-US" dirty="0"/>
          </a:p>
        </p:txBody>
      </p:sp>
      <p:sp>
        <p:nvSpPr>
          <p:cNvPr id="6" name="Footer Placeholder 4"/>
          <p:cNvSpPr>
            <a:spLocks noGrp="1"/>
          </p:cNvSpPr>
          <p:nvPr>
            <p:ph type="ftr" sz="quarter" idx="15"/>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8" name="Slide Number Placeholder 5"/>
          <p:cNvSpPr>
            <a:spLocks noGrp="1"/>
          </p:cNvSpPr>
          <p:nvPr>
            <p:ph type="sldNum" sz="quarter" idx="16"/>
          </p:nvPr>
        </p:nvSpPr>
        <p:spPr>
          <a:xfrm>
            <a:off x="8612098" y="4997413"/>
            <a:ext cx="512852" cy="147682"/>
          </a:xfrm>
          <a:prstGeom prst="rect">
            <a:avLst/>
          </a:prstGeom>
        </p:spPr>
        <p:txBody>
          <a:bodyPr lIns="91436" tIns="45718" rIns="91436" bIns="45718"/>
          <a:lstStyle>
            <a:lvl1pPr>
              <a:defRPr/>
            </a:lvl1pPr>
          </a:lstStyle>
          <a:p>
            <a:pPr>
              <a:defRPr/>
            </a:pPr>
            <a:fld id="{E110D61A-8017-49FF-AA08-C3F59777FF4A}" type="slidenum">
              <a:rPr altLang="en-US"/>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405125"/>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72361" y="790548"/>
            <a:ext cx="4144913" cy="198290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4611995" y="790548"/>
            <a:ext cx="4144913" cy="198290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8" name="Content Placeholder 2"/>
          <p:cNvSpPr>
            <a:spLocks noGrp="1"/>
          </p:cNvSpPr>
          <p:nvPr>
            <p:ph idx="14"/>
          </p:nvPr>
        </p:nvSpPr>
        <p:spPr>
          <a:xfrm>
            <a:off x="369094" y="2835538"/>
            <a:ext cx="4144913" cy="198290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9" name="Content Placeholder 2"/>
          <p:cNvSpPr>
            <a:spLocks noGrp="1"/>
          </p:cNvSpPr>
          <p:nvPr>
            <p:ph idx="15"/>
          </p:nvPr>
        </p:nvSpPr>
        <p:spPr>
          <a:xfrm>
            <a:off x="4608728" y="2835538"/>
            <a:ext cx="4144913" cy="198290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10" name="Date Placeholder 3"/>
          <p:cNvSpPr>
            <a:spLocks noGrp="1"/>
          </p:cNvSpPr>
          <p:nvPr>
            <p:ph type="dt" sz="half" idx="16"/>
          </p:nvPr>
        </p:nvSpPr>
        <p:spPr>
          <a:xfrm>
            <a:off x="7233906" y="4997413"/>
            <a:ext cx="844697" cy="147682"/>
          </a:xfrm>
          <a:prstGeom prst="rect">
            <a:avLst/>
          </a:prstGeom>
        </p:spPr>
        <p:txBody>
          <a:bodyPr lIns="91436" tIns="45718" rIns="91436" bIns="45718"/>
          <a:lstStyle>
            <a:lvl1pPr>
              <a:defRPr/>
            </a:lvl1pPr>
          </a:lstStyle>
          <a:p>
            <a:pPr>
              <a:defRPr/>
            </a:pPr>
            <a:endParaRPr lang="zh-CN" altLang="en-US" dirty="0"/>
          </a:p>
        </p:txBody>
      </p:sp>
      <p:sp>
        <p:nvSpPr>
          <p:cNvPr id="11" name="Footer Placeholder 4"/>
          <p:cNvSpPr>
            <a:spLocks noGrp="1"/>
          </p:cNvSpPr>
          <p:nvPr>
            <p:ph type="ftr" sz="quarter" idx="17"/>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12" name="Slide Number Placeholder 5"/>
          <p:cNvSpPr>
            <a:spLocks noGrp="1"/>
          </p:cNvSpPr>
          <p:nvPr>
            <p:ph type="sldNum" sz="quarter" idx="18"/>
          </p:nvPr>
        </p:nvSpPr>
        <p:spPr>
          <a:xfrm>
            <a:off x="8612098" y="4997413"/>
            <a:ext cx="512852" cy="147682"/>
          </a:xfrm>
          <a:prstGeom prst="rect">
            <a:avLst/>
          </a:prstGeom>
        </p:spPr>
        <p:txBody>
          <a:bodyPr lIns="91436" tIns="45718" rIns="91436" bIns="45718"/>
          <a:lstStyle>
            <a:lvl1pPr>
              <a:defRPr/>
            </a:lvl1pPr>
          </a:lstStyle>
          <a:p>
            <a:pPr>
              <a:defRPr/>
            </a:pPr>
            <a:fld id="{E6742D26-DA2C-4A3C-B74B-EC9CAE5C0F98}" type="slidenum">
              <a:rPr altLang="en-US"/>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showMasterSp="0" userDrawn="1">
  <p:cSld name="5_标题幻灯片">
    <p:spTree>
      <p:nvGrpSpPr>
        <p:cNvPr id="1" name=""/>
        <p:cNvGrpSpPr/>
        <p:nvPr/>
      </p:nvGrpSpPr>
      <p:grpSpPr>
        <a:xfrm>
          <a:off x="0" y="0"/>
          <a:ext cx="0" cy="0"/>
          <a:chOff x="0" y="0"/>
          <a:chExt cx="0" cy="0"/>
        </a:xfrm>
      </p:grpSpPr>
      <p:pic>
        <p:nvPicPr>
          <p:cNvPr id="3" name="图片 11" descr="21-02.png"/>
          <p:cNvPicPr>
            <a:picLocks noChangeAspect="1" noChangeArrowheads="1"/>
          </p:cNvPicPr>
          <p:nvPr userDrawn="1"/>
        </p:nvPicPr>
        <p:blipFill>
          <a:blip r:embed="rId2">
            <a:extLst>
              <a:ext uri="{28A0092B-C50C-407E-A947-70E740481C1C}">
                <a14:useLocalDpi xmlns:a14="http://schemas.microsoft.com/office/drawing/2010/main" val="0"/>
              </a:ext>
            </a:extLst>
          </a:blip>
          <a:srcRect b="7085"/>
          <a:stretch>
            <a:fillRect/>
          </a:stretch>
        </p:blipFill>
        <p:spPr bwMode="auto">
          <a:xfrm>
            <a:off x="5725521" y="3750839"/>
            <a:ext cx="3420069" cy="139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4" descr="未标题-1副本.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49696" y="4694099"/>
            <a:ext cx="1871987" cy="2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标题 1"/>
          <p:cNvSpPr>
            <a:spLocks noGrp="1"/>
          </p:cNvSpPr>
          <p:nvPr>
            <p:ph type="ctrTitle"/>
          </p:nvPr>
        </p:nvSpPr>
        <p:spPr>
          <a:xfrm>
            <a:off x="760172" y="1924278"/>
            <a:ext cx="7773750" cy="1102859"/>
          </a:xfrm>
          <a:prstGeom prst="rect">
            <a:avLst/>
          </a:prstGeom>
        </p:spPr>
        <p:txBody>
          <a:bodyPr lIns="91436" tIns="45718" rIns="91436" bIns="45718">
            <a:normAutofit/>
          </a:bodyPr>
          <a:lstStyle>
            <a:lvl1pPr algn="ctr">
              <a:defRPr sz="6000" b="1">
                <a:solidFill>
                  <a:srgbClr val="C00000"/>
                </a:solidFill>
                <a:latin typeface="微软雅黑" panose="020B0503020204020204" pitchFamily="34" charset="-122"/>
                <a:ea typeface="微软雅黑" panose="020B0503020204020204" pitchFamily="34" charset="-122"/>
              </a:defRPr>
            </a:lvl1pPr>
          </a:lstStyle>
          <a:p>
            <a:endParaRPr lang="zh-CN" altLang="en-US"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378117"/>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Date Placeholder 3"/>
          <p:cNvSpPr>
            <a:spLocks noGrp="1"/>
          </p:cNvSpPr>
          <p:nvPr>
            <p:ph type="dt" sz="half" idx="10"/>
          </p:nvPr>
        </p:nvSpPr>
        <p:spPr>
          <a:xfrm>
            <a:off x="7233906" y="4997411"/>
            <a:ext cx="844697" cy="147682"/>
          </a:xfrm>
          <a:prstGeom prst="rect">
            <a:avLst/>
          </a:prstGeom>
        </p:spPr>
        <p:txBody>
          <a:bodyPr lIns="91436" tIns="45718" rIns="91436" bIns="45718"/>
          <a:lstStyle>
            <a:lvl1pPr>
              <a:defRPr/>
            </a:lvl1pPr>
          </a:lstStyle>
          <a:p>
            <a:pPr>
              <a:defRPr/>
            </a:pPr>
            <a:endParaRPr lang="zh-CN" altLang="en-US" dirty="0"/>
          </a:p>
        </p:txBody>
      </p:sp>
      <p:sp>
        <p:nvSpPr>
          <p:cNvPr id="4" name="Footer Placeholder 4"/>
          <p:cNvSpPr>
            <a:spLocks noGrp="1"/>
          </p:cNvSpPr>
          <p:nvPr>
            <p:ph type="ftr" sz="quarter" idx="11"/>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5" name="Slide Number Placeholder 5"/>
          <p:cNvSpPr>
            <a:spLocks noGrp="1"/>
          </p:cNvSpPr>
          <p:nvPr>
            <p:ph type="sldNum" sz="quarter" idx="12"/>
          </p:nvPr>
        </p:nvSpPr>
        <p:spPr>
          <a:xfrm>
            <a:off x="8612098" y="4997411"/>
            <a:ext cx="512852" cy="147682"/>
          </a:xfrm>
          <a:prstGeom prst="rect">
            <a:avLst/>
          </a:prstGeom>
        </p:spPr>
        <p:txBody>
          <a:bodyPr lIns="91436" tIns="45718" rIns="91436" bIns="45718"/>
          <a:lstStyle>
            <a:lvl1pPr>
              <a:defRPr/>
            </a:lvl1pPr>
          </a:lstStyle>
          <a:p>
            <a:pPr>
              <a:defRPr/>
            </a:pPr>
            <a:fld id="{47CF49C1-6A37-4F1F-B85D-BE145C78EA49}" type="slidenum">
              <a:rPr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第一节">
    <p:spTree>
      <p:nvGrpSpPr>
        <p:cNvPr id="1" name=""/>
        <p:cNvGrpSpPr/>
        <p:nvPr/>
      </p:nvGrpSpPr>
      <p:grpSpPr>
        <a:xfrm>
          <a:off x="0" y="0"/>
          <a:ext cx="0" cy="0"/>
          <a:chOff x="0" y="0"/>
          <a:chExt cx="0" cy="0"/>
        </a:xfrm>
      </p:grpSpPr>
      <p:sp>
        <p:nvSpPr>
          <p:cNvPr id="2" name="矩形 1"/>
          <p:cNvSpPr/>
          <p:nvPr userDrawn="1"/>
        </p:nvSpPr>
        <p:spPr>
          <a:xfrm>
            <a:off x="2286000" y="2094697"/>
            <a:ext cx="4572000" cy="3085460"/>
          </a:xfrm>
          <a:prstGeom prst="rect">
            <a:avLst/>
          </a:prstGeom>
        </p:spPr>
        <p:txBody>
          <a:bodyPr>
            <a:spAutoFit/>
          </a:bodyPr>
          <a:lstStyle/>
          <a:p>
            <a:r>
              <a:rPr kumimoji="0" lang="zh-CN" altLang="en-US" sz="1400" b="0" i="0" u="none" strike="noStrike" kern="1200" cap="none" spc="0" normalizeH="0" baseline="0" noProof="0" dirty="0">
                <a:ln>
                  <a:noFill/>
                </a:ln>
                <a:effectLst/>
                <a:uLnTx/>
                <a:uFillTx/>
                <a:latin typeface="微软雅黑" panose="020B0503020204020204" pitchFamily="34" charset="-122"/>
                <a:ea typeface="+mn-ea"/>
                <a:cs typeface="微软雅黑" panose="020B0503020204020204" pitchFamily="34" charset="-122"/>
              </a:rPr>
              <a:t>融媒体是指广播、电视、报刊等与基于互联网的新兴媒体有效结合，借助于多样化的传播渠 道和形式，将新闻资讯等广泛传播给受众，实现资源通融、内容兼融、宣传互融的新型媒体。融媒体是指广播、电视、报刊等与基于互联网的新兴媒体有效结合，借助于多样化的传播渠 道和形式，将新闻资讯等广泛传播给受众，实现资源通融、内容兼融、宣传互融的新型媒体。融媒体是指广播、电视、报刊等与基于互联网的新兴媒体有效结合，借助于多样化的传播渠 道和形式，将新闻资讯等广泛传播给受众，实现资源通融、内容兼融、宣传互融的新型媒体。融媒体是指广播、电视、报刊等与基于互联网的新兴媒体有效结合，借助于多样化的传播渠 道和形式，将新闻资讯等广泛传播给受众，实现资源通融、内容兼融、宣传互融的新型媒体。</a:t>
            </a:r>
            <a:endParaRPr lang="zh-CN" altLang="en-US" dirty="0"/>
          </a:p>
        </p:txBody>
      </p:sp>
      <p:pic>
        <p:nvPicPr>
          <p:cNvPr id="3" name="图片 2"/>
          <p:cNvPicPr>
            <a:picLocks noChangeAspect="1"/>
          </p:cNvPicPr>
          <p:nvPr userDrawn="1"/>
        </p:nvPicPr>
        <p:blipFill>
          <a:blip r:embed="rId2" cstate="email"/>
          <a:stretch>
            <a:fillRect/>
          </a:stretch>
        </p:blipFill>
        <p:spPr>
          <a:xfrm>
            <a:off x="0" y="1"/>
            <a:ext cx="9141528" cy="514508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405125"/>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42965" y="700400"/>
            <a:ext cx="2430115" cy="4131088"/>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2877596" y="716729"/>
            <a:ext cx="6039355" cy="4131088"/>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5" name="Date Placeholder 3"/>
          <p:cNvSpPr>
            <a:spLocks noGrp="1"/>
          </p:cNvSpPr>
          <p:nvPr>
            <p:ph type="dt" sz="half" idx="14"/>
          </p:nvPr>
        </p:nvSpPr>
        <p:spPr>
          <a:xfrm>
            <a:off x="7233906" y="4997411"/>
            <a:ext cx="844697" cy="147682"/>
          </a:xfrm>
          <a:prstGeom prst="rect">
            <a:avLst/>
          </a:prstGeom>
        </p:spPr>
        <p:txBody>
          <a:bodyPr lIns="91436" tIns="45718" rIns="91436" bIns="45718"/>
          <a:lstStyle>
            <a:lvl1pPr>
              <a:defRPr/>
            </a:lvl1pPr>
          </a:lstStyle>
          <a:p>
            <a:pPr>
              <a:defRPr/>
            </a:pPr>
            <a:endParaRPr lang="zh-CN" altLang="en-US" dirty="0"/>
          </a:p>
        </p:txBody>
      </p:sp>
      <p:sp>
        <p:nvSpPr>
          <p:cNvPr id="6" name="Footer Placeholder 4"/>
          <p:cNvSpPr>
            <a:spLocks noGrp="1"/>
          </p:cNvSpPr>
          <p:nvPr>
            <p:ph type="ftr" sz="quarter" idx="15"/>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8" name="Slide Number Placeholder 5"/>
          <p:cNvSpPr>
            <a:spLocks noGrp="1"/>
          </p:cNvSpPr>
          <p:nvPr>
            <p:ph type="sldNum" sz="quarter" idx="16"/>
          </p:nvPr>
        </p:nvSpPr>
        <p:spPr>
          <a:xfrm>
            <a:off x="8612098" y="4997411"/>
            <a:ext cx="512852" cy="147682"/>
          </a:xfrm>
          <a:prstGeom prst="rect">
            <a:avLst/>
          </a:prstGeom>
        </p:spPr>
        <p:txBody>
          <a:bodyPr lIns="91436" tIns="45718" rIns="91436" bIns="45718"/>
          <a:lstStyle>
            <a:lvl1pPr>
              <a:defRPr/>
            </a:lvl1pPr>
          </a:lstStyle>
          <a:p>
            <a:pPr>
              <a:defRPr/>
            </a:pPr>
            <a:fld id="{1C06EF72-BCD6-4552-B060-9CA692FC947F}" type="slidenum">
              <a:rPr altLang="en-US"/>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378117"/>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42960" y="753740"/>
            <a:ext cx="2754478" cy="4057270"/>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3338140" y="753736"/>
            <a:ext cx="5589046" cy="1853495"/>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9" name="Content Placeholder 2"/>
          <p:cNvSpPr>
            <a:spLocks noGrp="1"/>
          </p:cNvSpPr>
          <p:nvPr>
            <p:ph idx="15"/>
          </p:nvPr>
        </p:nvSpPr>
        <p:spPr>
          <a:xfrm>
            <a:off x="3344677" y="2733814"/>
            <a:ext cx="5596164" cy="2098991"/>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6" name="Date Placeholder 3"/>
          <p:cNvSpPr>
            <a:spLocks noGrp="1"/>
          </p:cNvSpPr>
          <p:nvPr>
            <p:ph type="dt" sz="half" idx="16"/>
          </p:nvPr>
        </p:nvSpPr>
        <p:spPr>
          <a:xfrm>
            <a:off x="7233906" y="4997411"/>
            <a:ext cx="844697" cy="147682"/>
          </a:xfrm>
          <a:prstGeom prst="rect">
            <a:avLst/>
          </a:prstGeom>
        </p:spPr>
        <p:txBody>
          <a:bodyPr lIns="91436" tIns="45718" rIns="91436" bIns="45718"/>
          <a:lstStyle>
            <a:lvl1pPr>
              <a:defRPr/>
            </a:lvl1pPr>
          </a:lstStyle>
          <a:p>
            <a:pPr>
              <a:defRPr/>
            </a:pPr>
            <a:endParaRPr lang="zh-CN" altLang="en-US" dirty="0"/>
          </a:p>
        </p:txBody>
      </p:sp>
      <p:sp>
        <p:nvSpPr>
          <p:cNvPr id="8" name="Footer Placeholder 4"/>
          <p:cNvSpPr>
            <a:spLocks noGrp="1"/>
          </p:cNvSpPr>
          <p:nvPr>
            <p:ph type="ftr" sz="quarter" idx="17"/>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10" name="Slide Number Placeholder 5"/>
          <p:cNvSpPr>
            <a:spLocks noGrp="1"/>
          </p:cNvSpPr>
          <p:nvPr>
            <p:ph type="sldNum" sz="quarter" idx="18"/>
          </p:nvPr>
        </p:nvSpPr>
        <p:spPr>
          <a:xfrm>
            <a:off x="8612098" y="4997411"/>
            <a:ext cx="512852" cy="147682"/>
          </a:xfrm>
          <a:prstGeom prst="rect">
            <a:avLst/>
          </a:prstGeom>
        </p:spPr>
        <p:txBody>
          <a:bodyPr lIns="91436" tIns="45718" rIns="91436" bIns="45718"/>
          <a:lstStyle>
            <a:lvl1pPr>
              <a:defRPr/>
            </a:lvl1pPr>
          </a:lstStyle>
          <a:p>
            <a:pPr>
              <a:defRPr/>
            </a:pPr>
            <a:fld id="{B12C4B8F-4BBB-471F-9280-16A7CFCB2055}" type="slidenum">
              <a:rPr altLang="en-US"/>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9" name="Content Placeholder 2"/>
          <p:cNvSpPr>
            <a:spLocks noGrp="1"/>
          </p:cNvSpPr>
          <p:nvPr>
            <p:ph idx="15"/>
          </p:nvPr>
        </p:nvSpPr>
        <p:spPr>
          <a:xfrm>
            <a:off x="3035508" y="712779"/>
            <a:ext cx="2754478" cy="4159284"/>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10" name="Content Placeholder 2"/>
          <p:cNvSpPr>
            <a:spLocks noGrp="1"/>
          </p:cNvSpPr>
          <p:nvPr>
            <p:ph idx="16"/>
          </p:nvPr>
        </p:nvSpPr>
        <p:spPr>
          <a:xfrm>
            <a:off x="6052420" y="712779"/>
            <a:ext cx="2754478" cy="4159284"/>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2" name="Title 1"/>
          <p:cNvSpPr>
            <a:spLocks noGrp="1"/>
          </p:cNvSpPr>
          <p:nvPr>
            <p:ph type="title"/>
          </p:nvPr>
        </p:nvSpPr>
        <p:spPr>
          <a:xfrm>
            <a:off x="342962" y="173133"/>
            <a:ext cx="8466202" cy="405125"/>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42965" y="712779"/>
            <a:ext cx="2430115" cy="4159284"/>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6" name="Date Placeholder 3"/>
          <p:cNvSpPr>
            <a:spLocks noGrp="1"/>
          </p:cNvSpPr>
          <p:nvPr>
            <p:ph type="dt" sz="half" idx="17"/>
          </p:nvPr>
        </p:nvSpPr>
        <p:spPr>
          <a:xfrm>
            <a:off x="7233906" y="4997411"/>
            <a:ext cx="844697" cy="147682"/>
          </a:xfrm>
          <a:prstGeom prst="rect">
            <a:avLst/>
          </a:prstGeom>
        </p:spPr>
        <p:txBody>
          <a:bodyPr lIns="91436" tIns="45718" rIns="91436" bIns="45718"/>
          <a:lstStyle>
            <a:lvl1pPr>
              <a:defRPr/>
            </a:lvl1pPr>
          </a:lstStyle>
          <a:p>
            <a:pPr>
              <a:defRPr/>
            </a:pPr>
            <a:endParaRPr lang="zh-CN" altLang="en-US" dirty="0"/>
          </a:p>
        </p:txBody>
      </p:sp>
      <p:sp>
        <p:nvSpPr>
          <p:cNvPr id="7" name="Footer Placeholder 4"/>
          <p:cNvSpPr>
            <a:spLocks noGrp="1"/>
          </p:cNvSpPr>
          <p:nvPr>
            <p:ph type="ftr" sz="quarter" idx="18"/>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8" name="Slide Number Placeholder 5"/>
          <p:cNvSpPr>
            <a:spLocks noGrp="1"/>
          </p:cNvSpPr>
          <p:nvPr>
            <p:ph type="sldNum" sz="quarter" idx="19"/>
          </p:nvPr>
        </p:nvSpPr>
        <p:spPr>
          <a:xfrm>
            <a:off x="8612098" y="4997411"/>
            <a:ext cx="512852" cy="147682"/>
          </a:xfrm>
          <a:prstGeom prst="rect">
            <a:avLst/>
          </a:prstGeom>
        </p:spPr>
        <p:txBody>
          <a:bodyPr lIns="91436" tIns="45718" rIns="91436" bIns="45718"/>
          <a:lstStyle>
            <a:lvl1pPr>
              <a:defRPr/>
            </a:lvl1pPr>
          </a:lstStyle>
          <a:p>
            <a:pPr>
              <a:defRPr/>
            </a:pPr>
            <a:fld id="{839DEDBE-27DC-4B83-8F2F-C26F8DE7150E}" type="slidenum">
              <a:rPr altLang="en-US"/>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405125"/>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42960" y="729801"/>
            <a:ext cx="2754478" cy="4057270"/>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3207784" y="729798"/>
            <a:ext cx="2743385" cy="2025625"/>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8" name="Content Placeholder 2"/>
          <p:cNvSpPr>
            <a:spLocks noGrp="1"/>
          </p:cNvSpPr>
          <p:nvPr>
            <p:ph idx="14"/>
          </p:nvPr>
        </p:nvSpPr>
        <p:spPr>
          <a:xfrm>
            <a:off x="6084453" y="729798"/>
            <a:ext cx="2743385" cy="2025625"/>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9" name="Content Placeholder 2"/>
          <p:cNvSpPr>
            <a:spLocks noGrp="1"/>
          </p:cNvSpPr>
          <p:nvPr>
            <p:ph idx="15"/>
          </p:nvPr>
        </p:nvSpPr>
        <p:spPr>
          <a:xfrm>
            <a:off x="3221818" y="2850531"/>
            <a:ext cx="2736475" cy="2025625"/>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10" name="Content Placeholder 2"/>
          <p:cNvSpPr>
            <a:spLocks noGrp="1"/>
          </p:cNvSpPr>
          <p:nvPr>
            <p:ph idx="16"/>
          </p:nvPr>
        </p:nvSpPr>
        <p:spPr>
          <a:xfrm>
            <a:off x="6043889" y="2850531"/>
            <a:ext cx="2736475" cy="2025625"/>
          </a:xfrm>
          <a:prstGeom prst="rect">
            <a:avLst/>
          </a:prstGeom>
        </p:spPr>
        <p:txBody>
          <a:bodyPr lIns="91436" tIns="45718" rIns="91436" bIns="45718"/>
          <a:lstStyle>
            <a:lvl1pPr marL="182880" indent="-182880">
              <a:buFont typeface="Arial" panose="020B0604020202020204" pitchFamily="34" charset="0"/>
              <a:buChar char="•"/>
              <a:defRPr b="0">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b="0">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11" name="Date Placeholder 3"/>
          <p:cNvSpPr>
            <a:spLocks noGrp="1"/>
          </p:cNvSpPr>
          <p:nvPr>
            <p:ph type="dt" sz="half" idx="17"/>
          </p:nvPr>
        </p:nvSpPr>
        <p:spPr>
          <a:xfrm>
            <a:off x="7233906" y="4997411"/>
            <a:ext cx="844697" cy="147682"/>
          </a:xfrm>
          <a:prstGeom prst="rect">
            <a:avLst/>
          </a:prstGeom>
        </p:spPr>
        <p:txBody>
          <a:bodyPr lIns="91436" tIns="45718" rIns="91436" bIns="45718"/>
          <a:lstStyle>
            <a:lvl1pPr>
              <a:defRPr/>
            </a:lvl1pPr>
          </a:lstStyle>
          <a:p>
            <a:pPr>
              <a:defRPr/>
            </a:pPr>
            <a:endParaRPr lang="zh-CN" altLang="en-US"/>
          </a:p>
        </p:txBody>
      </p:sp>
      <p:sp>
        <p:nvSpPr>
          <p:cNvPr id="12" name="Footer Placeholder 4"/>
          <p:cNvSpPr>
            <a:spLocks noGrp="1"/>
          </p:cNvSpPr>
          <p:nvPr>
            <p:ph type="ftr" sz="quarter" idx="18"/>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13" name="Slide Number Placeholder 5"/>
          <p:cNvSpPr>
            <a:spLocks noGrp="1"/>
          </p:cNvSpPr>
          <p:nvPr>
            <p:ph type="sldNum" sz="quarter" idx="19"/>
          </p:nvPr>
        </p:nvSpPr>
        <p:spPr>
          <a:xfrm>
            <a:off x="8612098" y="4997411"/>
            <a:ext cx="512852" cy="147682"/>
          </a:xfrm>
          <a:prstGeom prst="rect">
            <a:avLst/>
          </a:prstGeom>
        </p:spPr>
        <p:txBody>
          <a:bodyPr lIns="91436" tIns="45718" rIns="91436" bIns="45718"/>
          <a:lstStyle>
            <a:lvl1pPr>
              <a:defRPr sz="1125"/>
            </a:lvl1pPr>
          </a:lstStyle>
          <a:p>
            <a:pPr>
              <a:defRPr/>
            </a:pPr>
            <a:fld id="{EDE61B73-FE54-4639-8FA4-7CB7DF544183}" type="slidenum">
              <a:rPr altLang="en-US"/>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378117"/>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42962" y="774215"/>
            <a:ext cx="8466202" cy="1969834"/>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349494" y="2809406"/>
            <a:ext cx="8466202" cy="1969834"/>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5" name="Date Placeholder 3"/>
          <p:cNvSpPr>
            <a:spLocks noGrp="1"/>
          </p:cNvSpPr>
          <p:nvPr>
            <p:ph type="dt" sz="half" idx="14"/>
          </p:nvPr>
        </p:nvSpPr>
        <p:spPr>
          <a:xfrm>
            <a:off x="7233906" y="4997411"/>
            <a:ext cx="844697" cy="147682"/>
          </a:xfrm>
          <a:prstGeom prst="rect">
            <a:avLst/>
          </a:prstGeom>
        </p:spPr>
        <p:txBody>
          <a:bodyPr lIns="91436" tIns="45718" rIns="91436" bIns="45718"/>
          <a:lstStyle>
            <a:lvl1pPr>
              <a:defRPr/>
            </a:lvl1pPr>
          </a:lstStyle>
          <a:p>
            <a:pPr>
              <a:defRPr/>
            </a:pPr>
            <a:endParaRPr lang="zh-CN" altLang="en-US" dirty="0"/>
          </a:p>
        </p:txBody>
      </p:sp>
      <p:sp>
        <p:nvSpPr>
          <p:cNvPr id="6" name="Footer Placeholder 4"/>
          <p:cNvSpPr>
            <a:spLocks noGrp="1"/>
          </p:cNvSpPr>
          <p:nvPr>
            <p:ph type="ftr" sz="quarter" idx="15"/>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8" name="Slide Number Placeholder 5"/>
          <p:cNvSpPr>
            <a:spLocks noGrp="1"/>
          </p:cNvSpPr>
          <p:nvPr>
            <p:ph type="sldNum" sz="quarter" idx="16"/>
          </p:nvPr>
        </p:nvSpPr>
        <p:spPr>
          <a:xfrm>
            <a:off x="8612098" y="4997411"/>
            <a:ext cx="512852" cy="147682"/>
          </a:xfrm>
          <a:prstGeom prst="rect">
            <a:avLst/>
          </a:prstGeom>
        </p:spPr>
        <p:txBody>
          <a:bodyPr lIns="91436" tIns="45718" rIns="91436" bIns="45718"/>
          <a:lstStyle>
            <a:lvl1pPr>
              <a:defRPr/>
            </a:lvl1pPr>
          </a:lstStyle>
          <a:p>
            <a:pPr>
              <a:defRPr/>
            </a:pPr>
            <a:fld id="{76A3CABF-3DE6-4C79-A1F7-C306D1EECE55}" type="slidenum">
              <a:rPr altLang="en-US"/>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405125"/>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72359" y="790554"/>
            <a:ext cx="4144913" cy="405727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4611995" y="790554"/>
            <a:ext cx="4144913" cy="405727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5" name="Date Placeholder 3"/>
          <p:cNvSpPr>
            <a:spLocks noGrp="1"/>
          </p:cNvSpPr>
          <p:nvPr>
            <p:ph type="dt" sz="half" idx="14"/>
          </p:nvPr>
        </p:nvSpPr>
        <p:spPr>
          <a:xfrm>
            <a:off x="7233906" y="4997411"/>
            <a:ext cx="844697" cy="147682"/>
          </a:xfrm>
          <a:prstGeom prst="rect">
            <a:avLst/>
          </a:prstGeom>
        </p:spPr>
        <p:txBody>
          <a:bodyPr lIns="91436" tIns="45718" rIns="91436" bIns="45718"/>
          <a:lstStyle>
            <a:lvl1pPr>
              <a:defRPr/>
            </a:lvl1pPr>
          </a:lstStyle>
          <a:p>
            <a:pPr>
              <a:defRPr/>
            </a:pPr>
            <a:endParaRPr lang="zh-CN" altLang="en-US" dirty="0"/>
          </a:p>
        </p:txBody>
      </p:sp>
      <p:sp>
        <p:nvSpPr>
          <p:cNvPr id="6" name="Footer Placeholder 4"/>
          <p:cNvSpPr>
            <a:spLocks noGrp="1"/>
          </p:cNvSpPr>
          <p:nvPr>
            <p:ph type="ftr" sz="quarter" idx="15"/>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8" name="Slide Number Placeholder 5"/>
          <p:cNvSpPr>
            <a:spLocks noGrp="1"/>
          </p:cNvSpPr>
          <p:nvPr>
            <p:ph type="sldNum" sz="quarter" idx="16"/>
          </p:nvPr>
        </p:nvSpPr>
        <p:spPr>
          <a:xfrm>
            <a:off x="8612098" y="4997411"/>
            <a:ext cx="512852" cy="147682"/>
          </a:xfrm>
          <a:prstGeom prst="rect">
            <a:avLst/>
          </a:prstGeom>
        </p:spPr>
        <p:txBody>
          <a:bodyPr lIns="91436" tIns="45718" rIns="91436" bIns="45718"/>
          <a:lstStyle>
            <a:lvl1pPr>
              <a:defRPr/>
            </a:lvl1pPr>
          </a:lstStyle>
          <a:p>
            <a:pPr>
              <a:defRPr/>
            </a:pPr>
            <a:fld id="{E110D61A-8017-49FF-AA08-C3F59777FF4A}" type="slidenum">
              <a:rPr altLang="en-US"/>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42962" y="173133"/>
            <a:ext cx="8466202" cy="405125"/>
          </a:xfrm>
          <a:prstGeom prst="rect">
            <a:avLst/>
          </a:prstGeom>
        </p:spPr>
        <p:txBody>
          <a:bodyPr lIns="91436" tIns="45718" rIns="91436" bIns="45718">
            <a:normAutofit/>
          </a:bodyPr>
          <a:lstStyle>
            <a:lvl1pPr>
              <a:defRPr sz="2775">
                <a:solidFill>
                  <a:schemeClr val="tx2">
                    <a:lumMod val="50000"/>
                  </a:schemeClr>
                </a:solidFill>
              </a:defRPr>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372359" y="790548"/>
            <a:ext cx="4144913" cy="198290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7" name="Content Placeholder 2"/>
          <p:cNvSpPr>
            <a:spLocks noGrp="1"/>
          </p:cNvSpPr>
          <p:nvPr>
            <p:ph idx="13"/>
          </p:nvPr>
        </p:nvSpPr>
        <p:spPr>
          <a:xfrm>
            <a:off x="4611995" y="790548"/>
            <a:ext cx="4144913" cy="198290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8" name="Content Placeholder 2"/>
          <p:cNvSpPr>
            <a:spLocks noGrp="1"/>
          </p:cNvSpPr>
          <p:nvPr>
            <p:ph idx="14"/>
          </p:nvPr>
        </p:nvSpPr>
        <p:spPr>
          <a:xfrm>
            <a:off x="369091" y="2835538"/>
            <a:ext cx="4144913" cy="198290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9" name="Content Placeholder 2"/>
          <p:cNvSpPr>
            <a:spLocks noGrp="1"/>
          </p:cNvSpPr>
          <p:nvPr>
            <p:ph idx="15"/>
          </p:nvPr>
        </p:nvSpPr>
        <p:spPr>
          <a:xfrm>
            <a:off x="4608727" y="2835538"/>
            <a:ext cx="4144913" cy="1982900"/>
          </a:xfrm>
          <a:prstGeom prst="rect">
            <a:avLst/>
          </a:prstGeom>
        </p:spPr>
        <p:txBody>
          <a:bodyPr lIns="91436" tIns="45718" rIns="91436" bIns="45718"/>
          <a:lstStyle>
            <a:lvl1pPr marL="182880" indent="-182880">
              <a:buFont typeface="Arial" panose="020B0604020202020204" pitchFamily="34" charset="0"/>
              <a:buChar char="•"/>
              <a:defRPr>
                <a:latin typeface="华文楷体" panose="02010600040101010101" pitchFamily="2" charset="-122"/>
                <a:ea typeface="华文楷体" panose="02010600040101010101" pitchFamily="2" charset="-122"/>
              </a:defRPr>
            </a:lvl1pPr>
            <a:lvl2pPr marL="535305"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2pPr>
            <a:lvl3pPr marL="901700" indent="-182880">
              <a:buFont typeface="华文楷体" panose="02010600040101010101" pitchFamily="2" charset="-122"/>
              <a:buChar char="-"/>
              <a:defRPr>
                <a:latin typeface="华文楷体" panose="02010600040101010101" pitchFamily="2" charset="-122"/>
                <a:ea typeface="华文楷体" panose="02010600040101010101" pitchFamily="2" charset="-122"/>
              </a:defRPr>
            </a:lvl3pPr>
            <a:lvl4pPr>
              <a:defRPr>
                <a:latin typeface="华文楷体" panose="02010600040101010101" pitchFamily="2" charset="-122"/>
                <a:ea typeface="华文楷体" panose="02010600040101010101" pitchFamily="2" charset="-122"/>
              </a:defRPr>
            </a:lvl4pPr>
            <a:lvl5pPr>
              <a:defRPr>
                <a:latin typeface="华文楷体" panose="02010600040101010101" pitchFamily="2" charset="-122"/>
                <a:ea typeface="华文楷体" panose="02010600040101010101" pitchFamily="2" charset="-122"/>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p:txBody>
      </p:sp>
      <p:sp>
        <p:nvSpPr>
          <p:cNvPr id="10" name="Date Placeholder 3"/>
          <p:cNvSpPr>
            <a:spLocks noGrp="1"/>
          </p:cNvSpPr>
          <p:nvPr>
            <p:ph type="dt" sz="half" idx="16"/>
          </p:nvPr>
        </p:nvSpPr>
        <p:spPr>
          <a:xfrm>
            <a:off x="7233906" y="4997411"/>
            <a:ext cx="844697" cy="147682"/>
          </a:xfrm>
          <a:prstGeom prst="rect">
            <a:avLst/>
          </a:prstGeom>
        </p:spPr>
        <p:txBody>
          <a:bodyPr lIns="91436" tIns="45718" rIns="91436" bIns="45718"/>
          <a:lstStyle>
            <a:lvl1pPr>
              <a:defRPr/>
            </a:lvl1pPr>
          </a:lstStyle>
          <a:p>
            <a:pPr>
              <a:defRPr/>
            </a:pPr>
            <a:endParaRPr lang="zh-CN" altLang="en-US" dirty="0"/>
          </a:p>
        </p:txBody>
      </p:sp>
      <p:sp>
        <p:nvSpPr>
          <p:cNvPr id="11" name="Footer Placeholder 4"/>
          <p:cNvSpPr>
            <a:spLocks noGrp="1"/>
          </p:cNvSpPr>
          <p:nvPr>
            <p:ph type="ftr" sz="quarter" idx="17"/>
          </p:nvPr>
        </p:nvSpPr>
        <p:spPr>
          <a:xfrm>
            <a:off x="322322" y="5006938"/>
            <a:ext cx="6703589" cy="138154"/>
          </a:xfrm>
          <a:prstGeom prst="rect">
            <a:avLst/>
          </a:prstGeom>
        </p:spPr>
        <p:txBody>
          <a:bodyPr lIns="91436" tIns="45718" rIns="91436" bIns="45718"/>
          <a:lstStyle>
            <a:lvl1pPr>
              <a:defRPr/>
            </a:lvl1pPr>
          </a:lstStyle>
          <a:p>
            <a:pPr>
              <a:defRPr/>
            </a:pPr>
            <a:endParaRPr lang="zh-CN" altLang="en-US"/>
          </a:p>
        </p:txBody>
      </p:sp>
      <p:sp>
        <p:nvSpPr>
          <p:cNvPr id="12" name="Slide Number Placeholder 5"/>
          <p:cNvSpPr>
            <a:spLocks noGrp="1"/>
          </p:cNvSpPr>
          <p:nvPr>
            <p:ph type="sldNum" sz="quarter" idx="18"/>
          </p:nvPr>
        </p:nvSpPr>
        <p:spPr>
          <a:xfrm>
            <a:off x="8612098" y="4997411"/>
            <a:ext cx="512852" cy="147682"/>
          </a:xfrm>
          <a:prstGeom prst="rect">
            <a:avLst/>
          </a:prstGeom>
        </p:spPr>
        <p:txBody>
          <a:bodyPr lIns="91436" tIns="45718" rIns="91436" bIns="45718"/>
          <a:lstStyle>
            <a:lvl1pPr>
              <a:defRPr/>
            </a:lvl1pPr>
          </a:lstStyle>
          <a:p>
            <a:pPr>
              <a:defRPr/>
            </a:pPr>
            <a:fld id="{E6742D26-DA2C-4A3C-B74B-EC9CAE5C0F98}" type="slidenum">
              <a:rPr altLang="en-US"/>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Picture 5"/>
          <p:cNvPicPr>
            <a:picLocks noChangeAspect="1" noChangeArrowheads="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0644"/>
            <a:ext cx="9145588" cy="516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3"/>
          <p:cNvPicPr/>
          <p:nvPr userDrawn="1"/>
        </p:nvPicPr>
        <p:blipFill>
          <a:blip r:embed="rId3" cstate="print"/>
          <a:srcRect/>
          <a:stretch>
            <a:fillRect/>
          </a:stretch>
        </p:blipFill>
        <p:spPr bwMode="auto">
          <a:xfrm>
            <a:off x="208003" y="633616"/>
            <a:ext cx="8713713" cy="36524"/>
          </a:xfrm>
          <a:prstGeom prst="rect">
            <a:avLst/>
          </a:prstGeom>
          <a:noFill/>
          <a:ln w="9525">
            <a:noFill/>
            <a:miter lim="800000"/>
            <a:headEnd/>
            <a:tailEnd/>
          </a:ln>
        </p:spPr>
      </p:pic>
      <p:sp>
        <p:nvSpPr>
          <p:cNvPr id="8" name="标题 1"/>
          <p:cNvSpPr>
            <a:spLocks noGrp="1"/>
          </p:cNvSpPr>
          <p:nvPr>
            <p:ph type="title"/>
          </p:nvPr>
        </p:nvSpPr>
        <p:spPr>
          <a:xfrm>
            <a:off x="208000" y="104375"/>
            <a:ext cx="7888070" cy="369328"/>
          </a:xfrm>
          <a:prstGeom prst="rect">
            <a:avLst/>
          </a:prstGeom>
          <a:noFill/>
          <a:ln w="9525">
            <a:noFill/>
            <a:miter lim="800000"/>
          </a:ln>
        </p:spPr>
        <p:txBody>
          <a:bodyPr lIns="91436" tIns="45718" rIns="91436" bIns="45718">
            <a:spAutoFit/>
          </a:bodyPr>
          <a:lstStyle>
            <a:lvl1pPr algn="ctr">
              <a:defRPr lang="zh-CN" altLang="en-US" sz="1800" b="1" dirty="0">
                <a:solidFill>
                  <a:srgbClr val="FF0000"/>
                </a:solidFill>
                <a:latin typeface="+mn-ea"/>
                <a:ea typeface="+mn-ea"/>
                <a:cs typeface="+mn-cs"/>
              </a:defRPr>
            </a:lvl1pPr>
          </a:lstStyle>
          <a:p>
            <a:pPr lvl="0" algn="l" defTabSz="514350" hangingPunct="1">
              <a:buClrTx/>
              <a:buFont typeface="Arial" panose="020B0604020202020204" pitchFamily="34" charset="0"/>
              <a:buNone/>
            </a:pPr>
            <a:endParaRPr lang="zh-CN" altLang="en-US" dirty="0"/>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4518" y="-176087"/>
            <a:ext cx="1413078" cy="907318"/>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759" y="4768735"/>
            <a:ext cx="2057757" cy="273928"/>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3029476" y="4768735"/>
            <a:ext cx="3086636" cy="273928"/>
          </a:xfrm>
        </p:spPr>
        <p:txBody>
          <a:bodyPr/>
          <a:lstStyle/>
          <a:p>
            <a:endParaRPr lang="zh-CN" altLang="en-US"/>
          </a:p>
        </p:txBody>
      </p:sp>
      <p:sp>
        <p:nvSpPr>
          <p:cNvPr id="4" name="灯片编号占位符 3"/>
          <p:cNvSpPr>
            <a:spLocks noGrp="1"/>
          </p:cNvSpPr>
          <p:nvPr>
            <p:ph type="sldNum" sz="quarter" idx="12"/>
          </p:nvPr>
        </p:nvSpPr>
        <p:spPr>
          <a:xfrm>
            <a:off x="6459072" y="4768735"/>
            <a:ext cx="2057757" cy="273928"/>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4" name="图片 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421" y="557390"/>
            <a:ext cx="8713713" cy="3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占位符 22"/>
          <p:cNvSpPr>
            <a:spLocks noGrp="1"/>
          </p:cNvSpPr>
          <p:nvPr>
            <p:ph type="body" sz="quarter" idx="10"/>
          </p:nvPr>
        </p:nvSpPr>
        <p:spPr>
          <a:xfrm>
            <a:off x="341935" y="123620"/>
            <a:ext cx="6535430" cy="432724"/>
          </a:xfrm>
          <a:prstGeom prst="rect">
            <a:avLst/>
          </a:prstGeom>
        </p:spPr>
        <p:txBody>
          <a:bodyPr lIns="91436" tIns="45718" rIns="91436" bIns="45718" anchor="ctr" anchorCtr="0"/>
          <a:lstStyle>
            <a:lvl1pPr marL="0" indent="0" algn="l">
              <a:buNone/>
              <a:defRPr sz="2400" b="1"/>
            </a:lvl1pPr>
          </a:lstStyle>
          <a:p>
            <a:pPr lvl="0"/>
            <a:r>
              <a:rPr lang="zh-CN" altLang="en-US" dirty="0"/>
              <a:t>单击此处编辑母版文本样式</a:t>
            </a:r>
            <a:endParaRPr lang="zh-CN" altLang="en-US" dirty="0"/>
          </a:p>
        </p:txBody>
      </p:sp>
      <p:sp>
        <p:nvSpPr>
          <p:cNvPr id="12" name="内容占位符 2"/>
          <p:cNvSpPr>
            <a:spLocks noGrp="1"/>
          </p:cNvSpPr>
          <p:nvPr>
            <p:ph idx="1"/>
          </p:nvPr>
        </p:nvSpPr>
        <p:spPr>
          <a:xfrm>
            <a:off x="457283" y="789796"/>
            <a:ext cx="3611371" cy="4051701"/>
          </a:xfrm>
          <a:prstGeom prst="rect">
            <a:avLst/>
          </a:prstGeom>
        </p:spPr>
        <p:txBody>
          <a:bodyPr lIns="91436" tIns="45718" rIns="91436" bIns="45718"/>
          <a:lstStyle>
            <a:lvl1pPr>
              <a:defRPr sz="2025"/>
            </a:lvl1pPr>
            <a:lvl2pPr>
              <a:defRPr sz="1800"/>
            </a:lvl2pPr>
            <a:lvl3pPr>
              <a:defRPr sz="1575"/>
            </a:lvl3pPr>
            <a:lvl4pPr>
              <a:defRPr sz="1425"/>
            </a:lvl4pPr>
            <a:lvl5pPr>
              <a:defRPr sz="1425"/>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772994" y="1611485"/>
            <a:ext cx="2072046" cy="1362363"/>
          </a:xfrm>
          <a:custGeom>
            <a:avLst/>
            <a:gdLst>
              <a:gd name="connsiteX0" fmla="*/ 454009 w 2762345"/>
              <a:gd name="connsiteY0" fmla="*/ 0 h 1816035"/>
              <a:gd name="connsiteX1" fmla="*/ 2762345 w 2762345"/>
              <a:gd name="connsiteY1" fmla="*/ 0 h 1816035"/>
              <a:gd name="connsiteX2" fmla="*/ 2308336 w 2762345"/>
              <a:gd name="connsiteY2" fmla="*/ 1816035 h 1816035"/>
              <a:gd name="connsiteX3" fmla="*/ 0 w 2762345"/>
              <a:gd name="connsiteY3" fmla="*/ 1816035 h 1816035"/>
            </a:gdLst>
            <a:ahLst/>
            <a:cxnLst>
              <a:cxn ang="0">
                <a:pos x="connsiteX0" y="connsiteY0"/>
              </a:cxn>
              <a:cxn ang="0">
                <a:pos x="connsiteX1" y="connsiteY1"/>
              </a:cxn>
              <a:cxn ang="0">
                <a:pos x="connsiteX2" y="connsiteY2"/>
              </a:cxn>
              <a:cxn ang="0">
                <a:pos x="connsiteX3" y="connsiteY3"/>
              </a:cxn>
            </a:cxnLst>
            <a:rect l="l" t="t" r="r" b="b"/>
            <a:pathLst>
              <a:path w="2762345" h="1816035">
                <a:moveTo>
                  <a:pt x="454009" y="0"/>
                </a:moveTo>
                <a:lnTo>
                  <a:pt x="2762345" y="0"/>
                </a:lnTo>
                <a:lnTo>
                  <a:pt x="2308336" y="1816035"/>
                </a:lnTo>
                <a:lnTo>
                  <a:pt x="0" y="1816035"/>
                </a:lnTo>
                <a:close/>
              </a:path>
            </a:pathLst>
          </a:custGeom>
        </p:spPr>
        <p:txBody>
          <a:bodyPr wrap="square">
            <a:noAutofit/>
          </a:bodyPr>
          <a:lstStyle/>
          <a:p>
            <a:pPr fontAlgn="auto"/>
            <a:endParaRPr lang="zh-CN" altLang="en-US" strike="noStrike" noProof="1"/>
          </a:p>
        </p:txBody>
      </p:sp>
      <p:sp>
        <p:nvSpPr>
          <p:cNvPr id="13" name="图片占位符 12"/>
          <p:cNvSpPr>
            <a:spLocks noGrp="1"/>
          </p:cNvSpPr>
          <p:nvPr>
            <p:ph type="pic" sz="quarter" idx="11"/>
          </p:nvPr>
        </p:nvSpPr>
        <p:spPr>
          <a:xfrm>
            <a:off x="2615406" y="1611485"/>
            <a:ext cx="2072046" cy="1362363"/>
          </a:xfrm>
          <a:custGeom>
            <a:avLst/>
            <a:gdLst>
              <a:gd name="connsiteX0" fmla="*/ 454009 w 2762345"/>
              <a:gd name="connsiteY0" fmla="*/ 0 h 1816035"/>
              <a:gd name="connsiteX1" fmla="*/ 2762345 w 2762345"/>
              <a:gd name="connsiteY1" fmla="*/ 0 h 1816035"/>
              <a:gd name="connsiteX2" fmla="*/ 2308336 w 2762345"/>
              <a:gd name="connsiteY2" fmla="*/ 1816035 h 1816035"/>
              <a:gd name="connsiteX3" fmla="*/ 0 w 2762345"/>
              <a:gd name="connsiteY3" fmla="*/ 1816035 h 1816035"/>
            </a:gdLst>
            <a:ahLst/>
            <a:cxnLst>
              <a:cxn ang="0">
                <a:pos x="connsiteX0" y="connsiteY0"/>
              </a:cxn>
              <a:cxn ang="0">
                <a:pos x="connsiteX1" y="connsiteY1"/>
              </a:cxn>
              <a:cxn ang="0">
                <a:pos x="connsiteX2" y="connsiteY2"/>
              </a:cxn>
              <a:cxn ang="0">
                <a:pos x="connsiteX3" y="connsiteY3"/>
              </a:cxn>
            </a:cxnLst>
            <a:rect l="l" t="t" r="r" b="b"/>
            <a:pathLst>
              <a:path w="2762345" h="1816035">
                <a:moveTo>
                  <a:pt x="454009" y="0"/>
                </a:moveTo>
                <a:lnTo>
                  <a:pt x="2762345" y="0"/>
                </a:lnTo>
                <a:lnTo>
                  <a:pt x="2308336" y="1816035"/>
                </a:lnTo>
                <a:lnTo>
                  <a:pt x="0" y="1816035"/>
                </a:lnTo>
                <a:close/>
              </a:path>
            </a:pathLst>
          </a:custGeom>
        </p:spPr>
        <p:txBody>
          <a:bodyPr wrap="square">
            <a:noAutofit/>
          </a:bodyPr>
          <a:lstStyle/>
          <a:p>
            <a:pPr fontAlgn="auto"/>
            <a:endParaRPr lang="zh-CN" altLang="en-US" strike="noStrike" noProof="1"/>
          </a:p>
        </p:txBody>
      </p:sp>
      <p:sp>
        <p:nvSpPr>
          <p:cNvPr id="14" name="图片占位符 13"/>
          <p:cNvSpPr>
            <a:spLocks noGrp="1"/>
          </p:cNvSpPr>
          <p:nvPr>
            <p:ph type="pic" sz="quarter" idx="12"/>
          </p:nvPr>
        </p:nvSpPr>
        <p:spPr>
          <a:xfrm>
            <a:off x="4457818" y="1611485"/>
            <a:ext cx="2072046" cy="1362363"/>
          </a:xfrm>
          <a:custGeom>
            <a:avLst/>
            <a:gdLst>
              <a:gd name="connsiteX0" fmla="*/ 454009 w 2762345"/>
              <a:gd name="connsiteY0" fmla="*/ 0 h 1816035"/>
              <a:gd name="connsiteX1" fmla="*/ 2762345 w 2762345"/>
              <a:gd name="connsiteY1" fmla="*/ 0 h 1816035"/>
              <a:gd name="connsiteX2" fmla="*/ 2308336 w 2762345"/>
              <a:gd name="connsiteY2" fmla="*/ 1816035 h 1816035"/>
              <a:gd name="connsiteX3" fmla="*/ 0 w 2762345"/>
              <a:gd name="connsiteY3" fmla="*/ 1816035 h 1816035"/>
            </a:gdLst>
            <a:ahLst/>
            <a:cxnLst>
              <a:cxn ang="0">
                <a:pos x="connsiteX0" y="connsiteY0"/>
              </a:cxn>
              <a:cxn ang="0">
                <a:pos x="connsiteX1" y="connsiteY1"/>
              </a:cxn>
              <a:cxn ang="0">
                <a:pos x="connsiteX2" y="connsiteY2"/>
              </a:cxn>
              <a:cxn ang="0">
                <a:pos x="connsiteX3" y="connsiteY3"/>
              </a:cxn>
            </a:cxnLst>
            <a:rect l="l" t="t" r="r" b="b"/>
            <a:pathLst>
              <a:path w="2762345" h="1816035">
                <a:moveTo>
                  <a:pt x="454009" y="0"/>
                </a:moveTo>
                <a:lnTo>
                  <a:pt x="2762345" y="0"/>
                </a:lnTo>
                <a:lnTo>
                  <a:pt x="2308336" y="1816035"/>
                </a:lnTo>
                <a:lnTo>
                  <a:pt x="0" y="1816035"/>
                </a:lnTo>
                <a:close/>
              </a:path>
            </a:pathLst>
          </a:custGeom>
        </p:spPr>
        <p:txBody>
          <a:bodyPr wrap="square">
            <a:noAutofit/>
          </a:bodyPr>
          <a:lstStyle/>
          <a:p>
            <a:pPr fontAlgn="auto"/>
            <a:endParaRPr lang="zh-CN" altLang="en-US" strike="noStrike" noProof="1"/>
          </a:p>
        </p:txBody>
      </p:sp>
      <p:sp>
        <p:nvSpPr>
          <p:cNvPr id="15" name="图片占位符 14"/>
          <p:cNvSpPr>
            <a:spLocks noGrp="1"/>
          </p:cNvSpPr>
          <p:nvPr>
            <p:ph type="pic" sz="quarter" idx="13"/>
          </p:nvPr>
        </p:nvSpPr>
        <p:spPr>
          <a:xfrm>
            <a:off x="6300231" y="1611485"/>
            <a:ext cx="2072046" cy="1362363"/>
          </a:xfrm>
          <a:custGeom>
            <a:avLst/>
            <a:gdLst>
              <a:gd name="connsiteX0" fmla="*/ 454009 w 2762345"/>
              <a:gd name="connsiteY0" fmla="*/ 0 h 1816035"/>
              <a:gd name="connsiteX1" fmla="*/ 2762345 w 2762345"/>
              <a:gd name="connsiteY1" fmla="*/ 0 h 1816035"/>
              <a:gd name="connsiteX2" fmla="*/ 2308336 w 2762345"/>
              <a:gd name="connsiteY2" fmla="*/ 1816035 h 1816035"/>
              <a:gd name="connsiteX3" fmla="*/ 0 w 2762345"/>
              <a:gd name="connsiteY3" fmla="*/ 1816035 h 1816035"/>
            </a:gdLst>
            <a:ahLst/>
            <a:cxnLst>
              <a:cxn ang="0">
                <a:pos x="connsiteX0" y="connsiteY0"/>
              </a:cxn>
              <a:cxn ang="0">
                <a:pos x="connsiteX1" y="connsiteY1"/>
              </a:cxn>
              <a:cxn ang="0">
                <a:pos x="connsiteX2" y="connsiteY2"/>
              </a:cxn>
              <a:cxn ang="0">
                <a:pos x="connsiteX3" y="connsiteY3"/>
              </a:cxn>
            </a:cxnLst>
            <a:rect l="l" t="t" r="r" b="b"/>
            <a:pathLst>
              <a:path w="2762345" h="1816035">
                <a:moveTo>
                  <a:pt x="454009" y="0"/>
                </a:moveTo>
                <a:lnTo>
                  <a:pt x="2762345" y="0"/>
                </a:lnTo>
                <a:lnTo>
                  <a:pt x="2308336" y="1816035"/>
                </a:lnTo>
                <a:lnTo>
                  <a:pt x="0" y="1816035"/>
                </a:lnTo>
                <a:close/>
              </a:path>
            </a:pathLst>
          </a:custGeom>
        </p:spPr>
        <p:txBody>
          <a:bodyPr wrap="square">
            <a:noAutofit/>
          </a:bodyPr>
          <a:lstStyle/>
          <a:p>
            <a:pPr fontAlgn="auto"/>
            <a:endParaRPr lang="zh-CN" altLang="en-US" strike="noStrike" noProof="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11" descr="21-02.png"/>
          <p:cNvPicPr>
            <a:picLocks noChangeAspect="1"/>
          </p:cNvPicPr>
          <p:nvPr userDrawn="1"/>
        </p:nvPicPr>
        <p:blipFill>
          <a:blip r:embed="rId2">
            <a:extLst>
              <a:ext uri="{28A0092B-C50C-407E-A947-70E740481C1C}">
                <a14:useLocalDpi xmlns:a14="http://schemas.microsoft.com/office/drawing/2010/main" val="0"/>
              </a:ext>
            </a:extLst>
          </a:blip>
          <a:srcRect t="7085"/>
          <a:stretch>
            <a:fillRect/>
          </a:stretch>
        </p:blipFill>
        <p:spPr bwMode="auto">
          <a:xfrm>
            <a:off x="5220606" y="3"/>
            <a:ext cx="3924982" cy="173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占位符 22"/>
          <p:cNvSpPr>
            <a:spLocks noGrp="1"/>
          </p:cNvSpPr>
          <p:nvPr>
            <p:ph type="body" sz="quarter" idx="10"/>
          </p:nvPr>
        </p:nvSpPr>
        <p:spPr>
          <a:xfrm>
            <a:off x="918067" y="2067801"/>
            <a:ext cx="7309459" cy="936914"/>
          </a:xfrm>
          <a:prstGeom prst="rect">
            <a:avLst/>
          </a:prstGeom>
        </p:spPr>
        <p:txBody>
          <a:bodyPr lIns="91436" tIns="45718" rIns="91436" bIns="45718"/>
          <a:lstStyle>
            <a:lvl1pPr marL="0" indent="0" algn="ctr">
              <a:buNone/>
              <a:defRPr sz="4425" b="1"/>
            </a:lvl1pPr>
          </a:lstStyle>
          <a:p>
            <a:pPr lvl="0"/>
            <a:r>
              <a:rPr lang="zh-CN" altLang="en-US" dirty="0"/>
              <a:t>单击此处编辑母版文本样式</a:t>
            </a:r>
            <a:endParaRPr lang="zh-CN" altLang="en-US" dirty="0"/>
          </a:p>
        </p:txBody>
      </p:sp>
      <p:sp>
        <p:nvSpPr>
          <p:cNvPr id="28" name="文本占位符 27"/>
          <p:cNvSpPr>
            <a:spLocks noGrp="1"/>
          </p:cNvSpPr>
          <p:nvPr>
            <p:ph type="body" sz="quarter" idx="12"/>
          </p:nvPr>
        </p:nvSpPr>
        <p:spPr>
          <a:xfrm>
            <a:off x="2268236" y="3004710"/>
            <a:ext cx="4609121" cy="360918"/>
          </a:xfrm>
          <a:prstGeom prst="rect">
            <a:avLst/>
          </a:prstGeom>
        </p:spPr>
        <p:txBody>
          <a:bodyPr lIns="91436" tIns="45718" rIns="91436" bIns="45718" anchor="ctr"/>
          <a:lstStyle>
            <a:lvl1pPr marL="0" indent="0" algn="ctr">
              <a:buNone/>
              <a:defRPr sz="1800">
                <a:solidFill>
                  <a:schemeClr val="tx1">
                    <a:lumMod val="50000"/>
                    <a:lumOff val="50000"/>
                  </a:schemeClr>
                </a:solidFill>
              </a:defRPr>
            </a:lvl1pPr>
            <a:lvl2pPr>
              <a:defRPr sz="2400"/>
            </a:lvl2pPr>
            <a:lvl3pPr>
              <a:defRPr sz="2025"/>
            </a:lvl3pPr>
            <a:lvl4pPr>
              <a:defRPr sz="1800"/>
            </a:lvl4pPr>
            <a:lvl5pPr>
              <a:defRPr sz="1800"/>
            </a:lvl5pPr>
          </a:lstStyle>
          <a:p>
            <a:pPr lvl="0"/>
            <a:r>
              <a:rPr lang="zh-CN" altLang="en-US" dirty="0"/>
              <a:t>单击此处编辑母版文本样式</a:t>
            </a:r>
            <a:endParaRPr lang="zh-CN" altLang="en-US" dirty="0"/>
          </a:p>
        </p:txBody>
      </p:sp>
      <p:sp>
        <p:nvSpPr>
          <p:cNvPr id="29" name="文本占位符 27"/>
          <p:cNvSpPr>
            <a:spLocks noGrp="1"/>
          </p:cNvSpPr>
          <p:nvPr>
            <p:ph type="body" sz="quarter" idx="13"/>
          </p:nvPr>
        </p:nvSpPr>
        <p:spPr>
          <a:xfrm>
            <a:off x="2268236" y="4516502"/>
            <a:ext cx="4609121" cy="288891"/>
          </a:xfrm>
          <a:prstGeom prst="rect">
            <a:avLst/>
          </a:prstGeom>
        </p:spPr>
        <p:txBody>
          <a:bodyPr lIns="91436" tIns="45718" rIns="91436" bIns="45718" anchor="ctr"/>
          <a:lstStyle>
            <a:lvl1pPr marL="0" indent="0" algn="ctr">
              <a:buNone/>
              <a:defRPr sz="1200">
                <a:solidFill>
                  <a:schemeClr val="bg1">
                    <a:lumMod val="65000"/>
                  </a:schemeClr>
                </a:solidFill>
              </a:defRPr>
            </a:lvl1pPr>
            <a:lvl2pPr>
              <a:defRPr sz="2400"/>
            </a:lvl2pPr>
            <a:lvl3pPr>
              <a:defRPr sz="2025"/>
            </a:lvl3pPr>
            <a:lvl4pPr>
              <a:defRPr sz="1800"/>
            </a:lvl4pPr>
            <a:lvl5pPr>
              <a:defRPr sz="1800"/>
            </a:lvl5pPr>
          </a:lstStyle>
          <a:p>
            <a:pPr lvl="0"/>
            <a:r>
              <a:rPr lang="zh-CN" altLang="en-US" dirty="0"/>
              <a:t>单击此处编辑母版文本样式</a:t>
            </a:r>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图片 11" descr="21-02.png"/>
          <p:cNvPicPr>
            <a:picLocks noChangeAspect="1"/>
          </p:cNvPicPr>
          <p:nvPr userDrawn="1"/>
        </p:nvPicPr>
        <p:blipFill>
          <a:blip r:embed="rId2">
            <a:extLst>
              <a:ext uri="{28A0092B-C50C-407E-A947-70E740481C1C}">
                <a14:useLocalDpi xmlns:a14="http://schemas.microsoft.com/office/drawing/2010/main" val="0"/>
              </a:ext>
            </a:extLst>
          </a:blip>
          <a:srcRect b="7085"/>
          <a:stretch>
            <a:fillRect/>
          </a:stretch>
        </p:blipFill>
        <p:spPr bwMode="auto">
          <a:xfrm>
            <a:off x="6951286" y="4157364"/>
            <a:ext cx="2230825" cy="98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1877" y="557390"/>
            <a:ext cx="8281838" cy="3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descr="更快更智能_定稿-01.png"/>
          <p:cNvPicPr>
            <a:picLocks noChangeAspect="1"/>
          </p:cNvPicPr>
          <p:nvPr userDrawn="1"/>
        </p:nvPicPr>
        <p:blipFill>
          <a:blip r:embed="rId4">
            <a:extLst>
              <a:ext uri="{28A0092B-C50C-407E-A947-70E740481C1C}">
                <a14:useLocalDpi xmlns:a14="http://schemas.microsoft.com/office/drawing/2010/main" val="0"/>
              </a:ext>
            </a:extLst>
          </a:blip>
          <a:srcRect l="46208" t="32112" r="17368" b="30740"/>
          <a:stretch>
            <a:fillRect/>
          </a:stretch>
        </p:blipFill>
        <p:spPr bwMode="auto">
          <a:xfrm>
            <a:off x="7721357" y="4819553"/>
            <a:ext cx="1368663" cy="23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占位符 22"/>
          <p:cNvSpPr>
            <a:spLocks noGrp="1"/>
          </p:cNvSpPr>
          <p:nvPr>
            <p:ph type="body" sz="quarter" idx="10"/>
          </p:nvPr>
        </p:nvSpPr>
        <p:spPr>
          <a:xfrm>
            <a:off x="431878" y="123620"/>
            <a:ext cx="7165780" cy="432724"/>
          </a:xfrm>
          <a:prstGeom prst="rect">
            <a:avLst/>
          </a:prstGeom>
        </p:spPr>
        <p:txBody>
          <a:bodyPr lIns="91436" tIns="45718" rIns="91436" bIns="45718" anchor="ctr"/>
          <a:lstStyle>
            <a:lvl1pPr marL="0" indent="0" algn="l">
              <a:buNone/>
              <a:defRPr sz="2400" b="1"/>
            </a:lvl1pPr>
          </a:lstStyle>
          <a:p>
            <a:pPr lvl="0"/>
            <a:r>
              <a:rPr lang="zh-CN" altLang="en-US" dirty="0"/>
              <a:t>单击此处编辑母版文本样式</a:t>
            </a:r>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3"/>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873" y="606222"/>
            <a:ext cx="8642263" cy="4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250873" y="87502"/>
            <a:ext cx="6914664" cy="497905"/>
          </a:xfrm>
          <a:prstGeom prst="rect">
            <a:avLst/>
          </a:prstGeom>
        </p:spPr>
        <p:txBody>
          <a:bodyPr lIns="91436" tIns="45718" rIns="91436" bIns="45718">
            <a:noAutofit/>
          </a:bodyPr>
          <a:lstStyle>
            <a:lvl1pPr algn="l">
              <a:defRPr sz="1800" b="1">
                <a:solidFill>
                  <a:schemeClr val="tx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12" name="内容占位符 11"/>
          <p:cNvSpPr>
            <a:spLocks noGrp="1"/>
          </p:cNvSpPr>
          <p:nvPr>
            <p:ph sz="quarter" idx="11"/>
          </p:nvPr>
        </p:nvSpPr>
        <p:spPr>
          <a:xfrm>
            <a:off x="1978472" y="1384045"/>
            <a:ext cx="5187064" cy="2539066"/>
          </a:xfrm>
          <a:prstGeom prst="rect">
            <a:avLst/>
          </a:prstGeom>
        </p:spPr>
        <p:txBody>
          <a:bodyPr lIns="91436" tIns="45718" rIns="91436" bIns="45718"/>
          <a:lstStyle>
            <a:lvl1pPr marL="137160" indent="-137160">
              <a:lnSpc>
                <a:spcPct val="150000"/>
              </a:lnSpc>
              <a:spcBef>
                <a:spcPts val="450"/>
              </a:spcBef>
              <a:defRPr sz="1500" b="1">
                <a:latin typeface="微软雅黑" panose="020B0503020204020204" pitchFamily="34" charset="-122"/>
                <a:ea typeface="微软雅黑" panose="020B0503020204020204" pitchFamily="34" charset="-122"/>
              </a:defRPr>
            </a:lvl1pPr>
            <a:lvl2pPr marL="339725" indent="-138430">
              <a:lnSpc>
                <a:spcPct val="150000"/>
              </a:lnSpc>
              <a:spcBef>
                <a:spcPts val="450"/>
              </a:spcBef>
              <a:defRPr sz="1125">
                <a:latin typeface="微软雅黑" panose="020B0503020204020204" pitchFamily="34" charset="-122"/>
                <a:ea typeface="微软雅黑" panose="020B0503020204020204" pitchFamily="34" charset="-122"/>
              </a:defRPr>
            </a:lvl2pPr>
            <a:lvl3pPr marL="467995" indent="-128905">
              <a:lnSpc>
                <a:spcPct val="150000"/>
              </a:lnSpc>
              <a:spcBef>
                <a:spcPts val="450"/>
              </a:spcBef>
              <a:defRPr sz="900">
                <a:latin typeface="微软雅黑" panose="020B0503020204020204" pitchFamily="34" charset="-122"/>
                <a:ea typeface="微软雅黑" panose="020B0503020204020204" pitchFamily="34" charset="-122"/>
              </a:defRPr>
            </a:lvl3pPr>
            <a:lvl4pPr>
              <a:defRPr sz="1425">
                <a:latin typeface="微软雅黑" panose="020B0503020204020204" pitchFamily="34" charset="-122"/>
                <a:ea typeface="微软雅黑" panose="020B0503020204020204" pitchFamily="34" charset="-122"/>
              </a:defRPr>
            </a:lvl4pPr>
            <a:lvl5pPr>
              <a:defRPr sz="1425">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p:txBody>
      </p:sp>
      <p:cxnSp>
        <p:nvCxnSpPr>
          <p:cNvPr id="11" name="直接连接符 10"/>
          <p:cNvCxnSpPr/>
          <p:nvPr userDrawn="1"/>
        </p:nvCxnSpPr>
        <p:spPr>
          <a:xfrm>
            <a:off x="9185405" y="2766080"/>
            <a:ext cx="360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a:off x="-108538" y="2766080"/>
            <a:ext cx="360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a:off x="9185405" y="2086340"/>
            <a:ext cx="360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9185405" y="3544952"/>
            <a:ext cx="360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灯片编号占位符 4"/>
          <p:cNvSpPr>
            <a:spLocks noGrp="1"/>
          </p:cNvSpPr>
          <p:nvPr>
            <p:ph type="sldNum" sz="quarter" idx="12"/>
          </p:nvPr>
        </p:nvSpPr>
        <p:spPr>
          <a:xfrm>
            <a:off x="8739478" y="4941696"/>
            <a:ext cx="395355" cy="195324"/>
          </a:xfrm>
          <a:prstGeom prst="rect">
            <a:avLst/>
          </a:prstGeom>
        </p:spPr>
        <p:txBody>
          <a:bodyPr lIns="91436" tIns="45718" rIns="91436" bIns="45718"/>
          <a:lstStyle>
            <a:lvl1pPr>
              <a:defRPr b="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pPr defTabSz="685800">
              <a:defRPr/>
            </a:pPr>
            <a:fld id="{FD17C78C-B171-4B6F-A9B2-A5D496AFBFD7}" type="slidenum">
              <a:rPr lang="zh-CN" altLang="en-US" smtClean="0">
                <a:solidFill>
                  <a:srgbClr val="2E2224"/>
                </a:solidFill>
              </a:rPr>
            </a:fld>
            <a:endParaRPr lang="zh-CN" altLang="en-US" dirty="0">
              <a:solidFill>
                <a:srgbClr val="2E2224"/>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3" name="标题 1"/>
          <p:cNvSpPr>
            <a:spLocks noGrp="1"/>
          </p:cNvSpPr>
          <p:nvPr>
            <p:ph type="title"/>
          </p:nvPr>
        </p:nvSpPr>
        <p:spPr>
          <a:xfrm>
            <a:off x="212772" y="127233"/>
            <a:ext cx="7235933" cy="431480"/>
          </a:xfrm>
          <a:prstGeom prst="roundRect">
            <a:avLst>
              <a:gd name="adj" fmla="val 16667"/>
            </a:avLst>
          </a:prstGeom>
          <a:noFill/>
          <a:ln w="9525">
            <a:noFill/>
            <a:miter lim="800000"/>
          </a:ln>
        </p:spPr>
        <p:txBody>
          <a:bodyPr vert="horz" wrap="square" lIns="91392" tIns="45695" rIns="91392" bIns="45695" numCol="1" anchor="ctr" anchorCtr="0" compatLnSpc="1"/>
          <a:lstStyle>
            <a:lvl1pPr>
              <a:defRPr lang="zh-CN" altLang="en-US" sz="1800" dirty="0"/>
            </a:lvl1pPr>
          </a:lstStyle>
          <a:p>
            <a:pPr lvl="0"/>
            <a:r>
              <a:rPr lang="zh-CN" altLang="en-US" dirty="0"/>
              <a:t>单击此处编辑母版标题样式</a:t>
            </a:r>
            <a:endParaRPr lang="zh-CN" altLang="en-US" dirty="0"/>
          </a:p>
        </p:txBody>
      </p:sp>
      <p:sp>
        <p:nvSpPr>
          <p:cNvPr id="4" name="内容占位符 2"/>
          <p:cNvSpPr>
            <a:spLocks noGrp="1"/>
          </p:cNvSpPr>
          <p:nvPr>
            <p:ph idx="1"/>
          </p:nvPr>
        </p:nvSpPr>
        <p:spPr>
          <a:xfrm>
            <a:off x="285772" y="834788"/>
            <a:ext cx="8574049" cy="3774370"/>
          </a:xfrm>
          <a:prstGeom prst="rect">
            <a:avLst/>
          </a:prstGeom>
        </p:spPr>
        <p:txBody>
          <a:bodyPr lIns="91436" tIns="45718" rIns="91436" bIns="45718">
            <a:normAutofit/>
          </a:bodyPr>
          <a:lstStyle>
            <a:lvl1pPr marL="333375" indent="-333375" algn="just" rtl="0" eaLnBrk="0" fontAlgn="base" hangingPunct="0">
              <a:lnSpc>
                <a:spcPct val="150000"/>
              </a:lnSpc>
              <a:spcBef>
                <a:spcPts val="0"/>
              </a:spcBef>
              <a:spcAft>
                <a:spcPct val="0"/>
              </a:spcAft>
              <a:buClr>
                <a:srgbClr val="A4001E"/>
              </a:buClr>
              <a:buFontTx/>
              <a:buBlip>
                <a:blip r:embed="rId2"/>
              </a:buBlip>
              <a:defRPr lang="zh-CN" altLang="en-US" sz="2400" b="1" kern="1200" dirty="0" smtClean="0">
                <a:solidFill>
                  <a:schemeClr val="tx1"/>
                </a:solidFill>
                <a:latin typeface="微软雅黑" panose="020B0503020204020204" pitchFamily="34" charset="-122"/>
                <a:ea typeface="微软雅黑" panose="020B0503020204020204" pitchFamily="34" charset="-122"/>
                <a:cs typeface="+mn-cs"/>
              </a:defRPr>
            </a:lvl1pPr>
            <a:lvl2pPr>
              <a:lnSpc>
                <a:spcPct val="150000"/>
              </a:lnSpc>
              <a:spcBef>
                <a:spcPts val="0"/>
              </a:spcBef>
              <a:buClr>
                <a:srgbClr val="FF0000"/>
              </a:buClr>
              <a:defRPr sz="1800">
                <a:latin typeface="微软雅黑" panose="020B0503020204020204" pitchFamily="34" charset="-122"/>
                <a:ea typeface="微软雅黑" panose="020B0503020204020204" pitchFamily="34" charset="-122"/>
              </a:defRPr>
            </a:lvl2pPr>
            <a:lvl3pPr>
              <a:lnSpc>
                <a:spcPct val="150000"/>
              </a:lnSpc>
              <a:spcBef>
                <a:spcPts val="0"/>
              </a:spcBef>
              <a:buClr>
                <a:srgbClr val="FF0000"/>
              </a:buClr>
              <a:defRPr>
                <a:latin typeface="微软雅黑" panose="020B0503020204020204" pitchFamily="34" charset="-122"/>
                <a:ea typeface="微软雅黑" panose="020B0503020204020204" pitchFamily="34" charset="-122"/>
              </a:defRPr>
            </a:lvl3pPr>
            <a:lvl4pPr>
              <a:lnSpc>
                <a:spcPct val="150000"/>
              </a:lnSpc>
              <a:spcBef>
                <a:spcPts val="0"/>
              </a:spcBef>
              <a:buClr>
                <a:srgbClr val="FF0000"/>
              </a:buClr>
              <a:defRPr>
                <a:latin typeface="微软雅黑" panose="020B0503020204020204" pitchFamily="34" charset="-122"/>
                <a:ea typeface="微软雅黑" panose="020B0503020204020204" pitchFamily="34" charset="-122"/>
              </a:defRPr>
            </a:lvl4pPr>
            <a:lvl5pPr>
              <a:lnSpc>
                <a:spcPct val="150000"/>
              </a:lnSpc>
              <a:spcBef>
                <a:spcPts val="0"/>
              </a:spcBef>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199" y="842033"/>
            <a:ext cx="6859191" cy="1791253"/>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199" y="2702363"/>
            <a:ext cx="6859191"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DEDAB2D5-DD3D-41E7-98BE-861DBF5CD0D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D34B5A-868B-4F9C-80BA-0902E610B494}"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Free Blank">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28902" y="4769033"/>
            <a:ext cx="2057192" cy="273290"/>
          </a:xfrm>
        </p:spPr>
        <p:txBody>
          <a:bodyPr/>
          <a:lstStyle/>
          <a:p>
            <a:fld id="{22665CCF-6AF6-4ECE-997B-90D7D73A8E2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4"/>
          <p:cNvSpPr>
            <a:spLocks noGrp="1"/>
          </p:cNvSpPr>
          <p:nvPr>
            <p:ph type="ftr" sz="quarter" idx="11"/>
          </p:nvPr>
        </p:nvSpPr>
        <p:spPr>
          <a:xfrm>
            <a:off x="3029336" y="4769033"/>
            <a:ext cx="3086918" cy="273290"/>
          </a:xfrm>
        </p:spPr>
        <p:txBody>
          <a:bodyPr/>
          <a:lstStyle/>
          <a:p>
            <a:endParaRPr lang="zh-CN" altLang="en-US">
              <a:solidFill>
                <a:prstClr val="black">
                  <a:tint val="75000"/>
                </a:prstClr>
              </a:solidFill>
            </a:endParaRPr>
          </a:p>
        </p:txBody>
      </p:sp>
      <p:sp>
        <p:nvSpPr>
          <p:cNvPr id="4" name="灯片编号占位符 5"/>
          <p:cNvSpPr>
            <a:spLocks noGrp="1"/>
          </p:cNvSpPr>
          <p:nvPr>
            <p:ph type="sldNum" sz="quarter" idx="12"/>
          </p:nvPr>
        </p:nvSpPr>
        <p:spPr>
          <a:xfrm>
            <a:off x="6459497" y="4769033"/>
            <a:ext cx="2057192" cy="273290"/>
          </a:xfrm>
        </p:spPr>
        <p:txBody>
          <a:bodyPr/>
          <a:lstStyle/>
          <a:p>
            <a:fld id="{E2862E0A-CEDE-416C-A32F-15E661A2A36E}" type="slidenum">
              <a:rPr lang="zh-CN" altLang="en-US" smtClean="0">
                <a:solidFill>
                  <a:prstClr val="black">
                    <a:tint val="75000"/>
                  </a:prstClr>
                </a:solidFill>
              </a:rPr>
            </a:fld>
            <a:endParaRPr lang="zh-CN" altLang="en-US">
              <a:solidFill>
                <a:prstClr val="black">
                  <a:tint val="75000"/>
                </a:prstClr>
              </a:solidFill>
            </a:endParaRPr>
          </a:p>
        </p:txBody>
      </p:sp>
      <p:sp>
        <p:nvSpPr>
          <p:cNvPr id="5" name="灯片编号占位符 1"/>
          <p:cNvSpPr txBox="1"/>
          <p:nvPr userDrawn="1"/>
        </p:nvSpPr>
        <p:spPr>
          <a:xfrm>
            <a:off x="8751328" y="4942946"/>
            <a:ext cx="395606" cy="151077"/>
          </a:xfrm>
          <a:prstGeom prst="rect">
            <a:avLst/>
          </a:prstGeom>
          <a:solidFill>
            <a:srgbClr val="FF0000"/>
          </a:solidFill>
        </p:spPr>
        <p:txBody>
          <a:bodyPr vert="horz" lIns="65027" tIns="32514" rIns="65027" bIns="32514" rtlCol="0" anchor="ctr"/>
          <a:lstStyle>
            <a:defPPr>
              <a:defRPr lang="zh-CN"/>
            </a:defPPr>
            <a:lvl1pPr algn="r" rtl="0" fontAlgn="base">
              <a:spcBef>
                <a:spcPct val="0"/>
              </a:spcBef>
              <a:spcAft>
                <a:spcPct val="0"/>
              </a:spcAft>
              <a:defRPr sz="1200" kern="1200">
                <a:solidFill>
                  <a:schemeClr val="tx1">
                    <a:tint val="75000"/>
                  </a:schemeClr>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fld id="{CBD2DC0A-31CA-4DCB-899E-B2FAFD407397}" type="slidenum">
              <a:rPr lang="zh-CN" altLang="en-US" sz="1140" b="1" smtClean="0">
                <a:solidFill>
                  <a:schemeClr val="bg1"/>
                </a:solidFill>
              </a:rPr>
            </a:fld>
            <a:endParaRPr lang="zh-CN" altLang="en-US" sz="114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5423">
        <p:random/>
      </p:transition>
    </mc:Choice>
    <mc:Fallback>
      <p:transition spd="slow" advTm="5423">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第一节">
    <p:spTree>
      <p:nvGrpSpPr>
        <p:cNvPr id="1" name=""/>
        <p:cNvGrpSpPr/>
        <p:nvPr/>
      </p:nvGrpSpPr>
      <p:grpSpPr>
        <a:xfrm>
          <a:off x="0" y="0"/>
          <a:ext cx="0" cy="0"/>
          <a:chOff x="0" y="0"/>
          <a:chExt cx="0" cy="0"/>
        </a:xfrm>
      </p:grpSpPr>
      <p:sp>
        <p:nvSpPr>
          <p:cNvPr id="2" name="矩形 1"/>
          <p:cNvSpPr/>
          <p:nvPr userDrawn="1"/>
        </p:nvSpPr>
        <p:spPr>
          <a:xfrm>
            <a:off x="2286000" y="2094697"/>
            <a:ext cx="4572000" cy="3085460"/>
          </a:xfrm>
          <a:prstGeom prst="rect">
            <a:avLst/>
          </a:prstGeom>
        </p:spPr>
        <p:txBody>
          <a:bodyPr>
            <a:spAutoFit/>
          </a:bodyPr>
          <a:lstStyle/>
          <a:p>
            <a:r>
              <a:rPr kumimoji="0" lang="zh-CN" altLang="en-US" sz="1400" b="0" i="0" u="none" strike="noStrike" kern="1200" cap="none" spc="0" normalizeH="0" baseline="0" noProof="0" dirty="0">
                <a:ln>
                  <a:noFill/>
                </a:ln>
                <a:effectLst/>
                <a:uLnTx/>
                <a:uFillTx/>
                <a:latin typeface="微软雅黑" panose="020B0503020204020204" pitchFamily="34" charset="-122"/>
                <a:ea typeface="+mn-ea"/>
                <a:cs typeface="微软雅黑" panose="020B0503020204020204" pitchFamily="34" charset="-122"/>
              </a:rPr>
              <a:t>融媒体是指广播、电视、报刊等与基于互联网的新兴媒体有效结合，借助于多样化的传播渠 道和形式，将新闻资讯等广泛传播给受众，实现资源通融、内容兼融、宣传互融的新型媒体。融媒体是指广播、电视、报刊等与基于互联网的新兴媒体有效结合，借助于多样化的传播渠 道和形式，将新闻资讯等广泛传播给受众，实现资源通融、内容兼融、宣传互融的新型媒体。融媒体是指广播、电视、报刊等与基于互联网的新兴媒体有效结合，借助于多样化的传播渠 道和形式，将新闻资讯等广泛传播给受众，实现资源通融、内容兼融、宣传互融的新型媒体。融媒体是指广播、电视、报刊等与基于互联网的新兴媒体有效结合，借助于多样化的传播渠 道和形式，将新闻资讯等广泛传播给受众，实现资源通融、内容兼融、宣传互融的新型媒体。</a:t>
            </a:r>
            <a:endParaRPr lang="zh-CN" altLang="en-US" dirty="0"/>
          </a:p>
        </p:txBody>
      </p:sp>
      <p:pic>
        <p:nvPicPr>
          <p:cNvPr id="3" name="图片 2"/>
          <p:cNvPicPr>
            <a:picLocks noChangeAspect="1"/>
          </p:cNvPicPr>
          <p:nvPr userDrawn="1"/>
        </p:nvPicPr>
        <p:blipFill>
          <a:blip r:embed="rId2" cstate="email"/>
          <a:stretch>
            <a:fillRect/>
          </a:stretch>
        </p:blipFill>
        <p:spPr>
          <a:xfrm>
            <a:off x="0" y="1"/>
            <a:ext cx="9141528" cy="5145088"/>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199" y="842032"/>
            <a:ext cx="6859191" cy="1791253"/>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199" y="2702362"/>
            <a:ext cx="6859191"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5135"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DEDAB2D5-DD3D-41E7-98BE-861DBF5CD0D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D34B5A-868B-4F9C-80BA-0902E610B494}"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Free Blank">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28902" y="4769033"/>
            <a:ext cx="2057192" cy="273290"/>
          </a:xfrm>
        </p:spPr>
        <p:txBody>
          <a:bodyPr/>
          <a:lstStyle/>
          <a:p>
            <a:fld id="{22665CCF-6AF6-4ECE-997B-90D7D73A8E24}"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4"/>
          <p:cNvSpPr>
            <a:spLocks noGrp="1"/>
          </p:cNvSpPr>
          <p:nvPr>
            <p:ph type="ftr" sz="quarter" idx="11"/>
          </p:nvPr>
        </p:nvSpPr>
        <p:spPr>
          <a:xfrm>
            <a:off x="3029336" y="4769033"/>
            <a:ext cx="3086918" cy="273290"/>
          </a:xfrm>
        </p:spPr>
        <p:txBody>
          <a:bodyPr/>
          <a:lstStyle/>
          <a:p>
            <a:endParaRPr lang="zh-CN" altLang="en-US">
              <a:solidFill>
                <a:prstClr val="black">
                  <a:tint val="75000"/>
                </a:prstClr>
              </a:solidFill>
            </a:endParaRPr>
          </a:p>
        </p:txBody>
      </p:sp>
      <p:sp>
        <p:nvSpPr>
          <p:cNvPr id="4" name="灯片编号占位符 5"/>
          <p:cNvSpPr>
            <a:spLocks noGrp="1"/>
          </p:cNvSpPr>
          <p:nvPr>
            <p:ph type="sldNum" sz="quarter" idx="12"/>
          </p:nvPr>
        </p:nvSpPr>
        <p:spPr>
          <a:xfrm>
            <a:off x="6459497" y="4769033"/>
            <a:ext cx="2057192" cy="273290"/>
          </a:xfrm>
        </p:spPr>
        <p:txBody>
          <a:bodyPr/>
          <a:lstStyle/>
          <a:p>
            <a:fld id="{E2862E0A-CEDE-416C-A32F-15E661A2A36E}" type="slidenum">
              <a:rPr lang="zh-CN" altLang="en-US" smtClean="0">
                <a:solidFill>
                  <a:prstClr val="black">
                    <a:tint val="75000"/>
                  </a:prstClr>
                </a:solidFill>
              </a:rPr>
            </a:fld>
            <a:endParaRPr lang="zh-CN" altLang="en-US">
              <a:solidFill>
                <a:prstClr val="black">
                  <a:tint val="75000"/>
                </a:prstClr>
              </a:solidFill>
            </a:endParaRPr>
          </a:p>
        </p:txBody>
      </p:sp>
      <p:sp>
        <p:nvSpPr>
          <p:cNvPr id="5" name="灯片编号占位符 1"/>
          <p:cNvSpPr txBox="1"/>
          <p:nvPr userDrawn="1"/>
        </p:nvSpPr>
        <p:spPr>
          <a:xfrm>
            <a:off x="8751328" y="4942945"/>
            <a:ext cx="395606" cy="151077"/>
          </a:xfrm>
          <a:prstGeom prst="rect">
            <a:avLst/>
          </a:prstGeom>
          <a:solidFill>
            <a:srgbClr val="FF0000"/>
          </a:solidFill>
        </p:spPr>
        <p:txBody>
          <a:bodyPr vert="horz" lIns="65035" tIns="32518" rIns="65035" bIns="32518" rtlCol="0" anchor="ctr"/>
          <a:lstStyle>
            <a:defPPr>
              <a:defRPr lang="zh-CN"/>
            </a:defPPr>
            <a:lvl1pPr algn="r" rtl="0" fontAlgn="base">
              <a:spcBef>
                <a:spcPct val="0"/>
              </a:spcBef>
              <a:spcAft>
                <a:spcPct val="0"/>
              </a:spcAft>
              <a:defRPr sz="1200" kern="1200">
                <a:solidFill>
                  <a:schemeClr val="tx1">
                    <a:tint val="75000"/>
                  </a:schemeClr>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fld id="{CBD2DC0A-31CA-4DCB-899E-B2FAFD407397}" type="slidenum">
              <a:rPr lang="zh-CN" altLang="en-US" sz="1140" b="1" smtClean="0">
                <a:solidFill>
                  <a:schemeClr val="bg1"/>
                </a:solidFill>
              </a:rPr>
            </a:fld>
            <a:endParaRPr lang="zh-CN" altLang="en-US" sz="114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5423">
        <p:random/>
      </p:transition>
    </mc:Choice>
    <mc:Fallback>
      <p:transition spd="slow" advTm="5423">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405AFB2-C2D7-4318-92A2-90679C4F3906}"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72187C-2F5F-4C1F-8958-10DFCA3B3FA0}" type="slidenum">
              <a:rPr lang="zh-CN" altLang="en-US" smtClean="0"/>
            </a:fld>
            <a:endParaRPr lang="zh-CN" altLang="en-US"/>
          </a:p>
        </p:txBody>
      </p:sp>
      <p:sp>
        <p:nvSpPr>
          <p:cNvPr id="8" name="Shape 19"/>
          <p:cNvSpPr/>
          <p:nvPr userDrawn="1"/>
        </p:nvSpPr>
        <p:spPr>
          <a:xfrm>
            <a:off x="0" y="700464"/>
            <a:ext cx="9145270" cy="44302"/>
          </a:xfrm>
          <a:custGeom>
            <a:avLst/>
            <a:gdLst/>
            <a:ahLst/>
            <a:cxnLst/>
            <a:rect l="0" t="0" r="0" b="0"/>
            <a:pathLst>
              <a:path w="9143238" h="26922">
                <a:moveTo>
                  <a:pt x="9143238" y="26922"/>
                </a:moveTo>
                <a:lnTo>
                  <a:pt x="0" y="0"/>
                </a:lnTo>
              </a:path>
            </a:pathLst>
          </a:custGeom>
          <a:ln w="28956" cap="flat">
            <a:round/>
          </a:ln>
        </p:spPr>
        <p:style>
          <a:lnRef idx="1">
            <a:srgbClr val="800000"/>
          </a:lnRef>
          <a:fillRef idx="0">
            <a:srgbClr val="000000">
              <a:alpha val="0"/>
            </a:srgbClr>
          </a:fillRef>
          <a:effectRef idx="0">
            <a:scrgbClr r="0" g="0" b="0"/>
          </a:effectRef>
          <a:fontRef idx="none"/>
        </p:style>
        <p:txBody>
          <a:bodyPr/>
          <a:lstStyle/>
          <a:p>
            <a:endParaRPr lang="zh-CN" altLang="en-US" sz="1050"/>
          </a:p>
        </p:txBody>
      </p:sp>
      <p:sp>
        <p:nvSpPr>
          <p:cNvPr id="14" name="矩形 13"/>
          <p:cNvSpPr/>
          <p:nvPr userDrawn="1"/>
        </p:nvSpPr>
        <p:spPr>
          <a:xfrm>
            <a:off x="0" y="658253"/>
            <a:ext cx="9145270" cy="207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74" y="1282620"/>
            <a:ext cx="7887795" cy="2140081"/>
          </a:xfrm>
        </p:spPr>
        <p:txBody>
          <a:bodyPr anchor="b">
            <a:normAutofit/>
          </a:bodyPr>
          <a:lstStyle>
            <a:lvl1pPr>
              <a:defRPr sz="3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974" y="3442947"/>
            <a:ext cx="7887795" cy="1125418"/>
          </a:xfrm>
        </p:spPr>
        <p:txBody>
          <a:bodyPr>
            <a:normAutofit/>
          </a:bodyPr>
          <a:lstStyle>
            <a:lvl1pPr marL="0" indent="0">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5E66B35D-33E8-4579-A120-39DC00BDCCA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AEB1E7-AE80-44D9-A6AB-6605C746C9D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0001" r="9999"/>
          <a:stretch>
            <a:fillRect/>
          </a:stretch>
        </p:blipFill>
        <p:spPr>
          <a:xfrm>
            <a:off x="-1" y="1"/>
            <a:ext cx="9145271" cy="5144770"/>
          </a:xfrm>
          <a:prstGeom prst="rect">
            <a:avLst/>
          </a:prstGeom>
        </p:spPr>
      </p:pic>
      <p:sp>
        <p:nvSpPr>
          <p:cNvPr id="2" name="标题 1"/>
          <p:cNvSpPr>
            <a:spLocks noGrp="1"/>
          </p:cNvSpPr>
          <p:nvPr>
            <p:ph type="title"/>
          </p:nvPr>
        </p:nvSpPr>
        <p:spPr>
          <a:xfrm>
            <a:off x="1914147" y="1970782"/>
            <a:ext cx="5316978" cy="907193"/>
          </a:xfrm>
        </p:spPr>
        <p:txBody>
          <a:bodyPr>
            <a:noAutofit/>
          </a:bodyPr>
          <a:lstStyle>
            <a:lvl1pPr algn="ctr">
              <a:defRPr sz="4500">
                <a:solidFill>
                  <a:schemeClr val="bg1"/>
                </a:solidFill>
                <a:effectLst>
                  <a:outerShdw blurRad="38100" dist="38100" dir="2700000" algn="tl">
                    <a:srgbClr val="000000">
                      <a:alpha val="43137"/>
                    </a:srgbClr>
                  </a:outerShdw>
                </a:effectLst>
              </a:defRPr>
            </a:lvl1pPr>
          </a:lstStyle>
          <a:p>
            <a:r>
              <a:rPr lang="zh-CN" altLang="en-US"/>
              <a:t>单击此处编辑母版标题样式</a:t>
            </a:r>
            <a:endParaRPr lang="zh-CN" altLang="en-US"/>
          </a:p>
        </p:txBody>
      </p:sp>
      <p:cxnSp>
        <p:nvCxnSpPr>
          <p:cNvPr id="10" name="直接连接符 9"/>
          <p:cNvCxnSpPr/>
          <p:nvPr userDrawn="1"/>
        </p:nvCxnSpPr>
        <p:spPr>
          <a:xfrm>
            <a:off x="2917204" y="1707187"/>
            <a:ext cx="3310863" cy="0"/>
          </a:xfrm>
          <a:prstGeom prst="line">
            <a:avLst/>
          </a:prstGeom>
          <a:ln w="12700">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直接连接符 10"/>
          <p:cNvCxnSpPr/>
          <p:nvPr userDrawn="1"/>
        </p:nvCxnSpPr>
        <p:spPr>
          <a:xfrm>
            <a:off x="2917204" y="3007777"/>
            <a:ext cx="3310863" cy="0"/>
          </a:xfrm>
          <a:prstGeom prst="line">
            <a:avLst/>
          </a:prstGeom>
          <a:ln w="12700">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000"/>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E66B35D-33E8-4579-A120-39DC00BDCCA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AEB1E7-AE80-44D9-A6AB-6605C746C9D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0001" r="9999"/>
          <a:stretch>
            <a:fillRect/>
          </a:stretch>
        </p:blipFill>
        <p:spPr>
          <a:xfrm>
            <a:off x="-1" y="1"/>
            <a:ext cx="9145271" cy="5144770"/>
          </a:xfrm>
          <a:prstGeom prst="rect">
            <a:avLst/>
          </a:prstGeom>
        </p:spPr>
      </p:pic>
      <p:sp>
        <p:nvSpPr>
          <p:cNvPr id="2" name="标题 1"/>
          <p:cNvSpPr>
            <a:spLocks noGrp="1"/>
          </p:cNvSpPr>
          <p:nvPr>
            <p:ph type="title"/>
          </p:nvPr>
        </p:nvSpPr>
        <p:spPr>
          <a:xfrm>
            <a:off x="1914147" y="22629"/>
            <a:ext cx="5316978" cy="907193"/>
          </a:xfrm>
        </p:spPr>
        <p:txBody>
          <a:bodyPr>
            <a:noAutofit/>
          </a:bodyPr>
          <a:lstStyle>
            <a:lvl1pPr algn="ctr">
              <a:defRPr sz="3300">
                <a:solidFill>
                  <a:schemeClr val="bg1"/>
                </a:solidFill>
                <a:effectLst>
                  <a:outerShdw blurRad="38100" dist="38100" dir="2700000" algn="tl">
                    <a:srgbClr val="000000">
                      <a:alpha val="43137"/>
                    </a:srgbClr>
                  </a:outerShdw>
                </a:effectLst>
              </a:defRPr>
            </a:lvl1p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3.png"/><Relationship Id="rId10" Type="http://schemas.openxmlformats.org/officeDocument/2006/relationships/image" Target="../media/image1.jpe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3.png"/><Relationship Id="rId3"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5" Type="http://schemas.openxmlformats.org/officeDocument/2006/relationships/theme" Target="../theme/theme4.xml"/><Relationship Id="rId34" Type="http://schemas.openxmlformats.org/officeDocument/2006/relationships/image" Target="../media/image15.png"/><Relationship Id="rId33" Type="http://schemas.openxmlformats.org/officeDocument/2006/relationships/slideLayout" Target="../slideLayouts/slideLayout46.xml"/><Relationship Id="rId32" Type="http://schemas.openxmlformats.org/officeDocument/2006/relationships/slideLayout" Target="../slideLayouts/slideLayout45.xml"/><Relationship Id="rId31" Type="http://schemas.openxmlformats.org/officeDocument/2006/relationships/slideLayout" Target="../slideLayouts/slideLayout44.xml"/><Relationship Id="rId30" Type="http://schemas.openxmlformats.org/officeDocument/2006/relationships/slideLayout" Target="../slideLayouts/slideLayout43.xml"/><Relationship Id="rId3" Type="http://schemas.openxmlformats.org/officeDocument/2006/relationships/slideLayout" Target="../slideLayouts/slideLayout16.xml"/><Relationship Id="rId29" Type="http://schemas.openxmlformats.org/officeDocument/2006/relationships/slideLayout" Target="../slideLayouts/slideLayout42.xml"/><Relationship Id="rId28" Type="http://schemas.openxmlformats.org/officeDocument/2006/relationships/slideLayout" Target="../slideLayouts/slideLayout41.xml"/><Relationship Id="rId27" Type="http://schemas.openxmlformats.org/officeDocument/2006/relationships/slideLayout" Target="../slideLayouts/slideLayout40.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0" Type="http://schemas.openxmlformats.org/officeDocument/2006/relationships/slideLayout" Target="../slideLayouts/slideLayout33.xml"/><Relationship Id="rId2" Type="http://schemas.openxmlformats.org/officeDocument/2006/relationships/slideLayout" Target="../slideLayouts/slideLayout15.xml"/><Relationship Id="rId19" Type="http://schemas.openxmlformats.org/officeDocument/2006/relationships/slideLayout" Target="../slideLayouts/slideLayout32.xml"/><Relationship Id="rId18" Type="http://schemas.openxmlformats.org/officeDocument/2006/relationships/slideLayout" Target="../slideLayouts/slideLayout31.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16.jpeg"/><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3043376" y="2417862"/>
            <a:ext cx="4621229" cy="1815882"/>
          </a:xfrm>
          <a:prstGeom prst="rect">
            <a:avLst/>
          </a:prstGeom>
        </p:spPr>
        <p:txBody>
          <a:bodyPr wrap="square">
            <a:spAutoFit/>
          </a:bodyPr>
          <a:lstStyle/>
          <a:p>
            <a:r>
              <a:rPr lang="zh-CN" altLang="en-US" dirty="0"/>
              <a:t>抖音营抖音营销策划产品推广整体策划方案抖音营销策划产品推抖音营销策划产品推广整体策划方案抖音营销策划产品推广整体策划方案抖音营销策划产品推广整体策划方案抖音营销策划产品推广整体策划方案抖音营销策划产品推广整体策划方案抖音营销策划产品推广整体策划方案抖音营销策划产品推广整体策划方案抖音营销策划产品推广整体策划方案广整体策划方案抖音营销策划产品推广整体策划方案销策划产品推广整体策划方案</a:t>
            </a:r>
            <a:endParaRPr lang="zh-CN" altLang="en-US" dirty="0"/>
          </a:p>
        </p:txBody>
      </p:sp>
      <p:pic>
        <p:nvPicPr>
          <p:cNvPr id="8" name="图片 7"/>
          <p:cNvPicPr>
            <a:picLocks noChangeAspect="1"/>
          </p:cNvPicPr>
          <p:nvPr userDrawn="1"/>
        </p:nvPicPr>
        <p:blipFill>
          <a:blip r:embed="rId10" cstate="email"/>
          <a:stretch>
            <a:fillRect/>
          </a:stretch>
        </p:blipFill>
        <p:spPr>
          <a:xfrm>
            <a:off x="0" y="1"/>
            <a:ext cx="9141528" cy="5145088"/>
          </a:xfrm>
          <a:prstGeom prst="rect">
            <a:avLst/>
          </a:prstGeom>
        </p:spPr>
      </p:pic>
      <p:sp>
        <p:nvSpPr>
          <p:cNvPr id="2" name="标题占位符 1"/>
          <p:cNvSpPr>
            <a:spLocks noGrp="1"/>
          </p:cNvSpPr>
          <p:nvPr>
            <p:ph type="title"/>
          </p:nvPr>
        </p:nvSpPr>
        <p:spPr>
          <a:xfrm>
            <a:off x="628901" y="274420"/>
            <a:ext cx="7887787" cy="99378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901" y="1369841"/>
            <a:ext cx="7887787" cy="326480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901" y="4769032"/>
            <a:ext cx="2057193" cy="273290"/>
          </a:xfrm>
          <a:prstGeom prst="rect">
            <a:avLst/>
          </a:prstGeom>
        </p:spPr>
        <p:txBody>
          <a:bodyPr vert="horz" lIns="91440" tIns="45720" rIns="91440" bIns="45720" rtlCol="0" anchor="ctr"/>
          <a:lstStyle>
            <a:lvl1pPr algn="l">
              <a:defRPr sz="855">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3029336" y="4769032"/>
            <a:ext cx="3086918" cy="273290"/>
          </a:xfrm>
          <a:prstGeom prst="rect">
            <a:avLst/>
          </a:prstGeom>
        </p:spPr>
        <p:txBody>
          <a:bodyPr vert="horz" lIns="91440" tIns="45720" rIns="91440" bIns="45720" rtlCol="0" anchor="ctr"/>
          <a:lstStyle>
            <a:lvl1pPr algn="ctr">
              <a:defRPr sz="85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91440" tIns="45720" rIns="91440" bIns="45720" rtlCol="0" anchor="ctr"/>
          <a:lstStyle>
            <a:lvl1pPr algn="r">
              <a:defRPr sz="855">
                <a:solidFill>
                  <a:schemeClr val="tx1">
                    <a:tint val="75000"/>
                  </a:schemeClr>
                </a:solidFill>
              </a:defRPr>
            </a:lvl1pPr>
          </a:lstStyle>
          <a:p>
            <a:fld id="{118D5ACA-62CA-46DB-AD6B-12EDD6D51A23}" type="slidenum">
              <a:rPr lang="zh-CN" altLang="en-US" smtClean="0"/>
            </a:fld>
            <a:endParaRPr lang="zh-CN" altLang="en-US"/>
          </a:p>
        </p:txBody>
      </p:sp>
      <p:pic>
        <p:nvPicPr>
          <p:cNvPr id="9" name="图片 8"/>
          <p:cNvPicPr>
            <a:picLocks noChangeAspect="1"/>
          </p:cNvPicPr>
          <p:nvPr userDrawn="1"/>
        </p:nvPicPr>
        <p:blipFill>
          <a:blip r:embed="rId11" cstate="email">
            <a:clrChange>
              <a:clrFrom>
                <a:srgbClr val="FFFFFF"/>
              </a:clrFrom>
              <a:clrTo>
                <a:srgbClr val="FFFFFF">
                  <a:alpha val="0"/>
                </a:srgbClr>
              </a:clrTo>
            </a:clrChange>
          </a:blip>
          <a:stretch>
            <a:fillRect/>
          </a:stretch>
        </p:blipFill>
        <p:spPr>
          <a:xfrm>
            <a:off x="8384241" y="1"/>
            <a:ext cx="757287" cy="664693"/>
          </a:xfrm>
          <a:prstGeom prst="rect">
            <a:avLst/>
          </a:prstGeom>
        </p:spPr>
      </p:pic>
      <p:sp>
        <p:nvSpPr>
          <p:cNvPr id="12" name="矩形 11"/>
          <p:cNvSpPr/>
          <p:nvPr userDrawn="1"/>
        </p:nvSpPr>
        <p:spPr>
          <a:xfrm>
            <a:off x="0" y="21503"/>
            <a:ext cx="902812" cy="307777"/>
          </a:xfrm>
          <a:prstGeom prst="rect">
            <a:avLst/>
          </a:prstGeom>
        </p:spPr>
        <p:txBody>
          <a:bodyPr wrap="none">
            <a:spAutoFit/>
          </a:bodyPr>
          <a:lstStyle/>
          <a:p>
            <a:pPr algn="ctr" defTabSz="650240" fontAlgn="base">
              <a:spcAft>
                <a:spcPct val="0"/>
              </a:spcAft>
              <a:buNone/>
            </a:pPr>
            <a:r>
              <a:rPr lang="zh-CN" altLang="en-US" sz="1400" b="1" dirty="0">
                <a:solidFill>
                  <a:srgbClr val="FAFAFA"/>
                </a:solidFill>
                <a:cs typeface="Arial" panose="020B0604020202020204" pitchFamily="34" charset="0"/>
              </a:rPr>
              <a:t>睿利而行</a:t>
            </a:r>
            <a:endParaRPr lang="en-US" altLang="zh-CN" sz="1400" b="1" dirty="0">
              <a:solidFill>
                <a:srgbClr val="FAFAFA"/>
              </a:solidFill>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650240" rtl="0" eaLnBrk="1" latinLnBrk="0" hangingPunct="1">
        <a:lnSpc>
          <a:spcPct val="90000"/>
        </a:lnSpc>
        <a:spcBef>
          <a:spcPct val="0"/>
        </a:spcBef>
        <a:buNone/>
        <a:defRPr sz="313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199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5"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2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6pPr>
      <a:lvl7pPr marL="211328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7pPr>
      <a:lvl8pPr marL="243840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8pPr>
      <a:lvl9pPr marL="2764155"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40" rtl="0" eaLnBrk="1" latinLnBrk="0" hangingPunct="1">
        <a:defRPr sz="1280" kern="1200">
          <a:solidFill>
            <a:schemeClr val="tx1"/>
          </a:solidFill>
          <a:latin typeface="+mn-lt"/>
          <a:ea typeface="+mn-ea"/>
          <a:cs typeface="+mn-cs"/>
        </a:defRPr>
      </a:lvl1pPr>
      <a:lvl2pPr marL="325120" algn="l" defTabSz="650240" rtl="0" eaLnBrk="1" latinLnBrk="0" hangingPunct="1">
        <a:defRPr sz="1280" kern="1200">
          <a:solidFill>
            <a:schemeClr val="tx1"/>
          </a:solidFill>
          <a:latin typeface="+mn-lt"/>
          <a:ea typeface="+mn-ea"/>
          <a:cs typeface="+mn-cs"/>
        </a:defRPr>
      </a:lvl2pPr>
      <a:lvl3pPr marL="650240" algn="l" defTabSz="650240" rtl="0" eaLnBrk="1" latinLnBrk="0" hangingPunct="1">
        <a:defRPr sz="1280" kern="1200">
          <a:solidFill>
            <a:schemeClr val="tx1"/>
          </a:solidFill>
          <a:latin typeface="+mn-lt"/>
          <a:ea typeface="+mn-ea"/>
          <a:cs typeface="+mn-cs"/>
        </a:defRPr>
      </a:lvl3pPr>
      <a:lvl4pPr marL="975360" algn="l" defTabSz="650240" rtl="0" eaLnBrk="1" latinLnBrk="0" hangingPunct="1">
        <a:defRPr sz="1280" kern="1200">
          <a:solidFill>
            <a:schemeClr val="tx1"/>
          </a:solidFill>
          <a:latin typeface="+mn-lt"/>
          <a:ea typeface="+mn-ea"/>
          <a:cs typeface="+mn-cs"/>
        </a:defRPr>
      </a:lvl4pPr>
      <a:lvl5pPr marL="1300480" algn="l" defTabSz="650240" rtl="0" eaLnBrk="1" latinLnBrk="0" hangingPunct="1">
        <a:defRPr sz="1280" kern="1200">
          <a:solidFill>
            <a:schemeClr val="tx1"/>
          </a:solidFill>
          <a:latin typeface="+mn-lt"/>
          <a:ea typeface="+mn-ea"/>
          <a:cs typeface="+mn-cs"/>
        </a:defRPr>
      </a:lvl5pPr>
      <a:lvl6pPr marL="1625600" algn="l" defTabSz="650240" rtl="0" eaLnBrk="1" latinLnBrk="0" hangingPunct="1">
        <a:defRPr sz="1280" kern="1200">
          <a:solidFill>
            <a:schemeClr val="tx1"/>
          </a:solidFill>
          <a:latin typeface="+mn-lt"/>
          <a:ea typeface="+mn-ea"/>
          <a:cs typeface="+mn-cs"/>
        </a:defRPr>
      </a:lvl6pPr>
      <a:lvl7pPr marL="1950720" algn="l" defTabSz="650240" rtl="0" eaLnBrk="1" latinLnBrk="0" hangingPunct="1">
        <a:defRPr sz="1280" kern="1200">
          <a:solidFill>
            <a:schemeClr val="tx1"/>
          </a:solidFill>
          <a:latin typeface="+mn-lt"/>
          <a:ea typeface="+mn-ea"/>
          <a:cs typeface="+mn-cs"/>
        </a:defRPr>
      </a:lvl7pPr>
      <a:lvl8pPr marL="2275840" algn="l" defTabSz="650240" rtl="0" eaLnBrk="1" latinLnBrk="0" hangingPunct="1">
        <a:defRPr sz="1280" kern="1200">
          <a:solidFill>
            <a:schemeClr val="tx1"/>
          </a:solidFill>
          <a:latin typeface="+mn-lt"/>
          <a:ea typeface="+mn-ea"/>
          <a:cs typeface="+mn-cs"/>
        </a:defRPr>
      </a:lvl8pPr>
      <a:lvl9pPr marL="2601595" algn="l" defTabSz="650240" rtl="0" eaLnBrk="1" latinLnBrk="0" hangingPunct="1">
        <a:defRPr sz="12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3043376" y="2417862"/>
            <a:ext cx="4621229" cy="1815882"/>
          </a:xfrm>
          <a:prstGeom prst="rect">
            <a:avLst/>
          </a:prstGeom>
        </p:spPr>
        <p:txBody>
          <a:bodyPr wrap="square">
            <a:spAutoFit/>
          </a:bodyPr>
          <a:lstStyle/>
          <a:p>
            <a:r>
              <a:rPr lang="zh-CN" altLang="en-US" dirty="0"/>
              <a:t>抖音营抖音营销策划产品推广整体策划方案抖音营销策划产品推抖音营销策划产品推广整体策划方案抖音营销策划产品推广整体策划方案抖音营销策划产品推广整体策划方案抖音营销策划产品推广整体策划方案抖音营销策划产品推广整体策划方案抖音营销策划产品推广整体策划方案抖音营销策划产品推广整体策划方案抖音营销策划产品推广整体策划方案广整体策划方案抖音营销策划产品推广整体策划方案销策划产品推广整体策划方案</a:t>
            </a:r>
            <a:endParaRPr lang="zh-CN" altLang="en-US" dirty="0"/>
          </a:p>
        </p:txBody>
      </p:sp>
      <p:pic>
        <p:nvPicPr>
          <p:cNvPr id="8" name="图片 7"/>
          <p:cNvPicPr>
            <a:picLocks noChangeAspect="1"/>
          </p:cNvPicPr>
          <p:nvPr userDrawn="1"/>
        </p:nvPicPr>
        <p:blipFill>
          <a:blip r:embed="rId3" cstate="email"/>
          <a:stretch>
            <a:fillRect/>
          </a:stretch>
        </p:blipFill>
        <p:spPr>
          <a:xfrm>
            <a:off x="0" y="1"/>
            <a:ext cx="9141528" cy="5145088"/>
          </a:xfrm>
          <a:prstGeom prst="rect">
            <a:avLst/>
          </a:prstGeom>
        </p:spPr>
      </p:pic>
      <p:sp>
        <p:nvSpPr>
          <p:cNvPr id="2" name="标题占位符 1"/>
          <p:cNvSpPr>
            <a:spLocks noGrp="1"/>
          </p:cNvSpPr>
          <p:nvPr>
            <p:ph type="title"/>
          </p:nvPr>
        </p:nvSpPr>
        <p:spPr>
          <a:xfrm>
            <a:off x="628901" y="274420"/>
            <a:ext cx="7887787" cy="99378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901" y="1369841"/>
            <a:ext cx="7887787" cy="326480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901" y="4769032"/>
            <a:ext cx="2057193" cy="273290"/>
          </a:xfrm>
          <a:prstGeom prst="rect">
            <a:avLst/>
          </a:prstGeom>
        </p:spPr>
        <p:txBody>
          <a:bodyPr vert="horz" lIns="91440" tIns="45720" rIns="91440" bIns="45720" rtlCol="0" anchor="ctr"/>
          <a:lstStyle>
            <a:lvl1pPr algn="l">
              <a:defRPr sz="855">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3029336" y="4769032"/>
            <a:ext cx="3086918" cy="273290"/>
          </a:xfrm>
          <a:prstGeom prst="rect">
            <a:avLst/>
          </a:prstGeom>
        </p:spPr>
        <p:txBody>
          <a:bodyPr vert="horz" lIns="91440" tIns="45720" rIns="91440" bIns="45720" rtlCol="0" anchor="ctr"/>
          <a:lstStyle>
            <a:lvl1pPr algn="ctr">
              <a:defRPr sz="85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91440" tIns="45720" rIns="91440" bIns="45720" rtlCol="0" anchor="ctr"/>
          <a:lstStyle>
            <a:lvl1pPr algn="r">
              <a:defRPr sz="855">
                <a:solidFill>
                  <a:schemeClr val="tx1">
                    <a:tint val="75000"/>
                  </a:schemeClr>
                </a:solidFill>
              </a:defRPr>
            </a:lvl1pPr>
          </a:lstStyle>
          <a:p>
            <a:fld id="{118D5ACA-62CA-46DB-AD6B-12EDD6D51A23}" type="slidenum">
              <a:rPr lang="zh-CN" altLang="en-US" smtClean="0"/>
            </a:fld>
            <a:endParaRPr lang="zh-CN" altLang="en-US"/>
          </a:p>
        </p:txBody>
      </p:sp>
      <p:pic>
        <p:nvPicPr>
          <p:cNvPr id="9" name="图片 8"/>
          <p:cNvPicPr>
            <a:picLocks noChangeAspect="1"/>
          </p:cNvPicPr>
          <p:nvPr userDrawn="1"/>
        </p:nvPicPr>
        <p:blipFill>
          <a:blip r:embed="rId4" cstate="email">
            <a:clrChange>
              <a:clrFrom>
                <a:srgbClr val="FFFFFF"/>
              </a:clrFrom>
              <a:clrTo>
                <a:srgbClr val="FFFFFF">
                  <a:alpha val="0"/>
                </a:srgbClr>
              </a:clrTo>
            </a:clrChange>
          </a:blip>
          <a:stretch>
            <a:fillRect/>
          </a:stretch>
        </p:blipFill>
        <p:spPr>
          <a:xfrm>
            <a:off x="8384241" y="1"/>
            <a:ext cx="757287" cy="664693"/>
          </a:xfrm>
          <a:prstGeom prst="rect">
            <a:avLst/>
          </a:prstGeom>
        </p:spPr>
      </p:pic>
      <p:sp>
        <p:nvSpPr>
          <p:cNvPr id="10" name="矩形 9"/>
          <p:cNvSpPr/>
          <p:nvPr userDrawn="1"/>
        </p:nvSpPr>
        <p:spPr>
          <a:xfrm>
            <a:off x="402970" y="4837312"/>
            <a:ext cx="2935419" cy="261610"/>
          </a:xfrm>
          <a:prstGeom prst="rect">
            <a:avLst/>
          </a:prstGeom>
        </p:spPr>
        <p:txBody>
          <a:bodyPr wrap="none">
            <a:spAutoFit/>
          </a:bodyPr>
          <a:lstStyle/>
          <a:p>
            <a:pPr algn="ctr" defTabSz="650240" fontAlgn="base">
              <a:spcAft>
                <a:spcPct val="0"/>
              </a:spcAft>
              <a:buNone/>
            </a:pPr>
            <a:r>
              <a:rPr lang="zh-CN" altLang="en-US" sz="1100" b="1" dirty="0">
                <a:solidFill>
                  <a:srgbClr val="E4E4E4"/>
                </a:solidFill>
                <a:cs typeface="Arial" panose="020B0604020202020204" pitchFamily="34" charset="0"/>
              </a:rPr>
              <a:t>大数据</a:t>
            </a:r>
            <a:r>
              <a:rPr lang="en-US" altLang="zh-CN" sz="1100" b="1" dirty="0">
                <a:solidFill>
                  <a:srgbClr val="E4E4E4"/>
                </a:solidFill>
                <a:cs typeface="Arial" panose="020B0604020202020204" pitchFamily="34" charset="0"/>
              </a:rPr>
              <a:t>+</a:t>
            </a:r>
            <a:r>
              <a:rPr lang="zh-CN" altLang="en-US" sz="1100" b="1" dirty="0">
                <a:solidFill>
                  <a:srgbClr val="E4E4E4"/>
                </a:solidFill>
                <a:cs typeface="Arial" panose="020B0604020202020204" pitchFamily="34" charset="0"/>
              </a:rPr>
              <a:t>智慧校园可视化管理云平台建设方案</a:t>
            </a:r>
            <a:endParaRPr lang="en-US" altLang="zh-CN" sz="1100" b="1" dirty="0">
              <a:solidFill>
                <a:srgbClr val="E4E4E4"/>
              </a:solidFill>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Lst>
  <p:txStyles>
    <p:titleStyle>
      <a:lvl1pPr algn="l" defTabSz="650240" rtl="0" eaLnBrk="1" latinLnBrk="0" hangingPunct="1">
        <a:lnSpc>
          <a:spcPct val="90000"/>
        </a:lnSpc>
        <a:spcBef>
          <a:spcPct val="0"/>
        </a:spcBef>
        <a:buNone/>
        <a:defRPr sz="313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199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5"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2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6pPr>
      <a:lvl7pPr marL="211328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7pPr>
      <a:lvl8pPr marL="243840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8pPr>
      <a:lvl9pPr marL="2764155"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40" rtl="0" eaLnBrk="1" latinLnBrk="0" hangingPunct="1">
        <a:defRPr sz="1280" kern="1200">
          <a:solidFill>
            <a:schemeClr val="tx1"/>
          </a:solidFill>
          <a:latin typeface="+mn-lt"/>
          <a:ea typeface="+mn-ea"/>
          <a:cs typeface="+mn-cs"/>
        </a:defRPr>
      </a:lvl1pPr>
      <a:lvl2pPr marL="325120" algn="l" defTabSz="650240" rtl="0" eaLnBrk="1" latinLnBrk="0" hangingPunct="1">
        <a:defRPr sz="1280" kern="1200">
          <a:solidFill>
            <a:schemeClr val="tx1"/>
          </a:solidFill>
          <a:latin typeface="+mn-lt"/>
          <a:ea typeface="+mn-ea"/>
          <a:cs typeface="+mn-cs"/>
        </a:defRPr>
      </a:lvl2pPr>
      <a:lvl3pPr marL="650240" algn="l" defTabSz="650240" rtl="0" eaLnBrk="1" latinLnBrk="0" hangingPunct="1">
        <a:defRPr sz="1280" kern="1200">
          <a:solidFill>
            <a:schemeClr val="tx1"/>
          </a:solidFill>
          <a:latin typeface="+mn-lt"/>
          <a:ea typeface="+mn-ea"/>
          <a:cs typeface="+mn-cs"/>
        </a:defRPr>
      </a:lvl3pPr>
      <a:lvl4pPr marL="975360" algn="l" defTabSz="650240" rtl="0" eaLnBrk="1" latinLnBrk="0" hangingPunct="1">
        <a:defRPr sz="1280" kern="1200">
          <a:solidFill>
            <a:schemeClr val="tx1"/>
          </a:solidFill>
          <a:latin typeface="+mn-lt"/>
          <a:ea typeface="+mn-ea"/>
          <a:cs typeface="+mn-cs"/>
        </a:defRPr>
      </a:lvl4pPr>
      <a:lvl5pPr marL="1300480" algn="l" defTabSz="650240" rtl="0" eaLnBrk="1" latinLnBrk="0" hangingPunct="1">
        <a:defRPr sz="1280" kern="1200">
          <a:solidFill>
            <a:schemeClr val="tx1"/>
          </a:solidFill>
          <a:latin typeface="+mn-lt"/>
          <a:ea typeface="+mn-ea"/>
          <a:cs typeface="+mn-cs"/>
        </a:defRPr>
      </a:lvl5pPr>
      <a:lvl6pPr marL="1625600" algn="l" defTabSz="650240" rtl="0" eaLnBrk="1" latinLnBrk="0" hangingPunct="1">
        <a:defRPr sz="1280" kern="1200">
          <a:solidFill>
            <a:schemeClr val="tx1"/>
          </a:solidFill>
          <a:latin typeface="+mn-lt"/>
          <a:ea typeface="+mn-ea"/>
          <a:cs typeface="+mn-cs"/>
        </a:defRPr>
      </a:lvl6pPr>
      <a:lvl7pPr marL="1950720" algn="l" defTabSz="650240" rtl="0" eaLnBrk="1" latinLnBrk="0" hangingPunct="1">
        <a:defRPr sz="1280" kern="1200">
          <a:solidFill>
            <a:schemeClr val="tx1"/>
          </a:solidFill>
          <a:latin typeface="+mn-lt"/>
          <a:ea typeface="+mn-ea"/>
          <a:cs typeface="+mn-cs"/>
        </a:defRPr>
      </a:lvl7pPr>
      <a:lvl8pPr marL="2275840" algn="l" defTabSz="650240" rtl="0" eaLnBrk="1" latinLnBrk="0" hangingPunct="1">
        <a:defRPr sz="1280" kern="1200">
          <a:solidFill>
            <a:schemeClr val="tx1"/>
          </a:solidFill>
          <a:latin typeface="+mn-lt"/>
          <a:ea typeface="+mn-ea"/>
          <a:cs typeface="+mn-cs"/>
        </a:defRPr>
      </a:lvl8pPr>
      <a:lvl9pPr marL="2601595" algn="l" defTabSz="650240" rtl="0" eaLnBrk="1" latinLnBrk="0" hangingPunct="1">
        <a:defRPr sz="12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1"/>
          <p:cNvSpPr>
            <a:spLocks noChangeArrowheads="1"/>
          </p:cNvSpPr>
          <p:nvPr userDrawn="1"/>
        </p:nvSpPr>
        <p:spPr bwMode="auto">
          <a:xfrm>
            <a:off x="226820" y="999529"/>
            <a:ext cx="8080752" cy="2606479"/>
          </a:xfrm>
          <a:prstGeom prst="rect">
            <a:avLst/>
          </a:prstGeom>
          <a:noFill/>
          <a:ln w="9525">
            <a:solidFill>
              <a:srgbClr val="FF0000"/>
            </a:solidFill>
            <a:prstDash val="sysDash"/>
            <a:miter lim="800000"/>
          </a:ln>
          <a:extLst>
            <a:ext uri="{909E8E84-426E-40DD-AFC4-6F175D3DCCD1}">
              <a14:hiddenFill xmlns:a14="http://schemas.microsoft.com/office/drawing/2010/main">
                <a:solidFill>
                  <a:srgbClr val="FFFFFF"/>
                </a:solidFill>
              </a14:hiddenFill>
            </a:ext>
          </a:extLst>
        </p:spPr>
        <p:txBody>
          <a:bodyPr wrap="square" lIns="68578" tIns="34288" rIns="68578" bIns="34288">
            <a:spAutoFit/>
          </a:bodyPr>
          <a:lstStyle/>
          <a:p>
            <a:pPr marL="0" marR="0" lvl="0" indent="325120" algn="just" defTabSz="913765" rtl="0" eaLnBrk="1" fontAlgn="auto" latinLnBrk="0" hangingPunct="1">
              <a:lnSpc>
                <a:spcPct val="150000"/>
              </a:lnSpc>
              <a:spcBef>
                <a:spcPts val="0"/>
              </a:spcBef>
              <a:spcAft>
                <a:spcPts val="0"/>
              </a:spcAft>
              <a:buClrTx/>
              <a:buSzTx/>
              <a:buFontTx/>
              <a:buNone/>
              <a:defRPr/>
            </a:pPr>
            <a:r>
              <a:rPr lang="zh-CN" altLang="en-US" sz="1100" dirty="0">
                <a:solidFill>
                  <a:srgbClr val="080808"/>
                </a:solidFill>
                <a:latin typeface="微软雅黑" panose="020B0503020204020204" pitchFamily="34" charset="-122"/>
                <a:ea typeface="微软雅黑" panose="020B0503020204020204" pitchFamily="34" charset="-122"/>
              </a:rPr>
              <a:t>智慧校园</a:t>
            </a:r>
            <a:r>
              <a:rPr lang="zh-CN" altLang="en-US" sz="1100" baseline="0" dirty="0">
                <a:solidFill>
                  <a:srgbClr val="080808"/>
                </a:solidFill>
                <a:latin typeface="微软雅黑" panose="020B0503020204020204" pitchFamily="34" charset="-122"/>
                <a:ea typeface="微软雅黑" panose="020B0503020204020204" pitchFamily="34" charset="-122"/>
              </a:rPr>
              <a:t> 智慧校园云平台 智慧校园大数据 智慧校园</a:t>
            </a:r>
            <a:r>
              <a:rPr lang="en-US" altLang="zh-CN" sz="1100" baseline="0" dirty="0">
                <a:solidFill>
                  <a:srgbClr val="080808"/>
                </a:solidFill>
                <a:latin typeface="微软雅黑" panose="020B0503020204020204" pitchFamily="34" charset="-122"/>
                <a:ea typeface="微软雅黑" panose="020B0503020204020204" pitchFamily="34" charset="-122"/>
              </a:rPr>
              <a:t>AI</a:t>
            </a:r>
            <a:r>
              <a:rPr lang="zh-CN" altLang="en-US" sz="1100" baseline="0" dirty="0">
                <a:solidFill>
                  <a:srgbClr val="080808"/>
                </a:solidFill>
                <a:latin typeface="微软雅黑" panose="020B0503020204020204" pitchFamily="34" charset="-122"/>
                <a:ea typeface="微软雅黑" panose="020B0503020204020204" pitchFamily="34" charset="-122"/>
              </a:rPr>
              <a:t>应用 智慧校园整体解决方案</a:t>
            </a:r>
            <a:r>
              <a:rPr lang="zh-CN" altLang="en-US" sz="1100" dirty="0">
                <a:solidFill>
                  <a:srgbClr val="080808"/>
                </a:solidFill>
                <a:latin typeface="微软雅黑" panose="020B0503020204020204" pitchFamily="34" charset="-122"/>
                <a:ea typeface="微软雅黑" panose="020B0503020204020204" pitchFamily="34" charset="-122"/>
              </a:rPr>
              <a:t>智慧校园</a:t>
            </a:r>
            <a:r>
              <a:rPr lang="zh-CN" altLang="en-US" sz="1100" baseline="0" dirty="0">
                <a:solidFill>
                  <a:srgbClr val="080808"/>
                </a:solidFill>
                <a:latin typeface="微软雅黑" panose="020B0503020204020204" pitchFamily="34" charset="-122"/>
                <a:ea typeface="微软雅黑" panose="020B0503020204020204" pitchFamily="34" charset="-122"/>
              </a:rPr>
              <a:t> 智慧校园云平台 智慧校园大数据 智慧校园</a:t>
            </a:r>
            <a:r>
              <a:rPr lang="en-US" altLang="zh-CN" sz="1100" baseline="0" dirty="0">
                <a:solidFill>
                  <a:srgbClr val="080808"/>
                </a:solidFill>
                <a:latin typeface="微软雅黑" panose="020B0503020204020204" pitchFamily="34" charset="-122"/>
                <a:ea typeface="微软雅黑" panose="020B0503020204020204" pitchFamily="34" charset="-122"/>
              </a:rPr>
              <a:t>AI</a:t>
            </a:r>
            <a:r>
              <a:rPr lang="zh-CN" altLang="en-US" sz="1100" baseline="0" dirty="0">
                <a:solidFill>
                  <a:srgbClr val="080808"/>
                </a:solidFill>
                <a:latin typeface="微软雅黑" panose="020B0503020204020204" pitchFamily="34" charset="-122"/>
                <a:ea typeface="微软雅黑" panose="020B0503020204020204" pitchFamily="34" charset="-122"/>
              </a:rPr>
              <a:t>应用 智慧校园整体解决方案</a:t>
            </a:r>
            <a:r>
              <a:rPr lang="zh-CN" altLang="en-US" sz="1100" dirty="0">
                <a:solidFill>
                  <a:srgbClr val="080808"/>
                </a:solidFill>
                <a:latin typeface="微软雅黑" panose="020B0503020204020204" pitchFamily="34" charset="-122"/>
                <a:ea typeface="微软雅黑" panose="020B0503020204020204" pitchFamily="34" charset="-122"/>
              </a:rPr>
              <a:t>智慧校园</a:t>
            </a:r>
            <a:r>
              <a:rPr lang="zh-CN" altLang="en-US" sz="1100" baseline="0" dirty="0">
                <a:solidFill>
                  <a:srgbClr val="080808"/>
                </a:solidFill>
                <a:latin typeface="微软雅黑" panose="020B0503020204020204" pitchFamily="34" charset="-122"/>
                <a:ea typeface="微软雅黑" panose="020B0503020204020204" pitchFamily="34" charset="-122"/>
              </a:rPr>
              <a:t> 智慧校园云平台 智慧校园大数据 智慧校园</a:t>
            </a:r>
            <a:r>
              <a:rPr lang="en-US" altLang="zh-CN" sz="1100" baseline="0" dirty="0">
                <a:solidFill>
                  <a:srgbClr val="080808"/>
                </a:solidFill>
                <a:latin typeface="微软雅黑" panose="020B0503020204020204" pitchFamily="34" charset="-122"/>
                <a:ea typeface="微软雅黑" panose="020B0503020204020204" pitchFamily="34" charset="-122"/>
              </a:rPr>
              <a:t>AI</a:t>
            </a:r>
            <a:r>
              <a:rPr lang="zh-CN" altLang="en-US" sz="1100" baseline="0" dirty="0">
                <a:solidFill>
                  <a:srgbClr val="080808"/>
                </a:solidFill>
                <a:latin typeface="微软雅黑" panose="020B0503020204020204" pitchFamily="34" charset="-122"/>
                <a:ea typeface="微软雅黑" panose="020B0503020204020204" pitchFamily="34" charset="-122"/>
              </a:rPr>
              <a:t>应用 智慧校园整体解决方案</a:t>
            </a:r>
            <a:endParaRPr lang="zh-CN" altLang="en-US" sz="1100" dirty="0">
              <a:solidFill>
                <a:srgbClr val="080808"/>
              </a:solidFill>
              <a:latin typeface="微软雅黑" panose="020B0503020204020204" pitchFamily="34" charset="-122"/>
              <a:ea typeface="微软雅黑" panose="020B0503020204020204" pitchFamily="34" charset="-122"/>
            </a:endParaRPr>
          </a:p>
          <a:p>
            <a:pPr marL="0" marR="0" lvl="0" indent="325120" algn="just" defTabSz="913765" rtl="0" eaLnBrk="1" fontAlgn="auto" latinLnBrk="0" hangingPunct="1">
              <a:lnSpc>
                <a:spcPct val="150000"/>
              </a:lnSpc>
              <a:spcBef>
                <a:spcPts val="0"/>
              </a:spcBef>
              <a:spcAft>
                <a:spcPts val="0"/>
              </a:spcAft>
              <a:buClrTx/>
              <a:buSzTx/>
              <a:buFontTx/>
              <a:buNone/>
              <a:defRPr/>
            </a:pPr>
            <a:r>
              <a:rPr lang="zh-CN" altLang="en-US" sz="1100" dirty="0">
                <a:solidFill>
                  <a:srgbClr val="080808"/>
                </a:solidFill>
                <a:latin typeface="微软雅黑" panose="020B0503020204020204" pitchFamily="34" charset="-122"/>
                <a:ea typeface="微软雅黑" panose="020B0503020204020204" pitchFamily="34" charset="-122"/>
              </a:rPr>
              <a:t>智慧校园</a:t>
            </a:r>
            <a:r>
              <a:rPr lang="zh-CN" altLang="en-US" sz="1100" baseline="0" dirty="0">
                <a:solidFill>
                  <a:srgbClr val="080808"/>
                </a:solidFill>
                <a:latin typeface="微软雅黑" panose="020B0503020204020204" pitchFamily="34" charset="-122"/>
                <a:ea typeface="微软雅黑" panose="020B0503020204020204" pitchFamily="34" charset="-122"/>
              </a:rPr>
              <a:t> 智慧校园云平台 智慧校园大数据 智慧校园</a:t>
            </a:r>
            <a:r>
              <a:rPr lang="en-US" altLang="zh-CN" sz="1100" baseline="0" dirty="0">
                <a:solidFill>
                  <a:srgbClr val="080808"/>
                </a:solidFill>
                <a:latin typeface="微软雅黑" panose="020B0503020204020204" pitchFamily="34" charset="-122"/>
                <a:ea typeface="微软雅黑" panose="020B0503020204020204" pitchFamily="34" charset="-122"/>
              </a:rPr>
              <a:t>AI</a:t>
            </a:r>
            <a:r>
              <a:rPr lang="zh-CN" altLang="en-US" sz="1100" baseline="0" dirty="0">
                <a:solidFill>
                  <a:srgbClr val="080808"/>
                </a:solidFill>
                <a:latin typeface="微软雅黑" panose="020B0503020204020204" pitchFamily="34" charset="-122"/>
                <a:ea typeface="微软雅黑" panose="020B0503020204020204" pitchFamily="34" charset="-122"/>
              </a:rPr>
              <a:t>应用 智慧校园整体解决方案</a:t>
            </a:r>
            <a:endParaRPr lang="zh-CN" altLang="en-US" sz="1100" dirty="0">
              <a:solidFill>
                <a:srgbClr val="080808"/>
              </a:solidFill>
              <a:latin typeface="微软雅黑" panose="020B0503020204020204" pitchFamily="34" charset="-122"/>
              <a:ea typeface="微软雅黑" panose="020B0503020204020204" pitchFamily="34" charset="-122"/>
            </a:endParaRPr>
          </a:p>
          <a:p>
            <a:pPr marL="0" marR="0" lvl="0" indent="325120" algn="just" defTabSz="913765" rtl="0" eaLnBrk="1" fontAlgn="auto" latinLnBrk="0" hangingPunct="1">
              <a:lnSpc>
                <a:spcPct val="150000"/>
              </a:lnSpc>
              <a:spcBef>
                <a:spcPts val="0"/>
              </a:spcBef>
              <a:spcAft>
                <a:spcPts val="0"/>
              </a:spcAft>
              <a:buClrTx/>
              <a:buSzTx/>
              <a:buFontTx/>
              <a:buNone/>
              <a:defRPr/>
            </a:pPr>
            <a:r>
              <a:rPr lang="zh-CN" altLang="en-US" sz="1100" dirty="0">
                <a:solidFill>
                  <a:srgbClr val="080808"/>
                </a:solidFill>
                <a:latin typeface="微软雅黑" panose="020B0503020204020204" pitchFamily="34" charset="-122"/>
                <a:ea typeface="微软雅黑" panose="020B0503020204020204" pitchFamily="34" charset="-122"/>
              </a:rPr>
              <a:t>智慧校园</a:t>
            </a:r>
            <a:r>
              <a:rPr lang="zh-CN" altLang="en-US" sz="1100" baseline="0" dirty="0">
                <a:solidFill>
                  <a:srgbClr val="080808"/>
                </a:solidFill>
                <a:latin typeface="微软雅黑" panose="020B0503020204020204" pitchFamily="34" charset="-122"/>
                <a:ea typeface="微软雅黑" panose="020B0503020204020204" pitchFamily="34" charset="-122"/>
              </a:rPr>
              <a:t> 智慧校园云平台 智慧校园大数据 智慧校园</a:t>
            </a:r>
            <a:r>
              <a:rPr lang="en-US" altLang="zh-CN" sz="1100" baseline="0" dirty="0">
                <a:solidFill>
                  <a:srgbClr val="080808"/>
                </a:solidFill>
                <a:latin typeface="微软雅黑" panose="020B0503020204020204" pitchFamily="34" charset="-122"/>
                <a:ea typeface="微软雅黑" panose="020B0503020204020204" pitchFamily="34" charset="-122"/>
              </a:rPr>
              <a:t>AI</a:t>
            </a:r>
            <a:r>
              <a:rPr lang="zh-CN" altLang="en-US" sz="1100" baseline="0" dirty="0">
                <a:solidFill>
                  <a:srgbClr val="080808"/>
                </a:solidFill>
                <a:latin typeface="微软雅黑" panose="020B0503020204020204" pitchFamily="34" charset="-122"/>
                <a:ea typeface="微软雅黑" panose="020B0503020204020204" pitchFamily="34" charset="-122"/>
              </a:rPr>
              <a:t>应用 智慧校园整体解决方案</a:t>
            </a:r>
            <a:endParaRPr lang="zh-CN" altLang="en-US" sz="1100" dirty="0">
              <a:solidFill>
                <a:srgbClr val="080808"/>
              </a:solidFill>
              <a:latin typeface="微软雅黑" panose="020B0503020204020204" pitchFamily="34" charset="-122"/>
              <a:ea typeface="微软雅黑" panose="020B0503020204020204" pitchFamily="34" charset="-122"/>
            </a:endParaRPr>
          </a:p>
          <a:p>
            <a:pPr marL="0" marR="0" lvl="0" indent="325120" algn="just" defTabSz="913765" rtl="0" eaLnBrk="1" fontAlgn="auto" latinLnBrk="0" hangingPunct="1">
              <a:lnSpc>
                <a:spcPct val="150000"/>
              </a:lnSpc>
              <a:spcBef>
                <a:spcPts val="0"/>
              </a:spcBef>
              <a:spcAft>
                <a:spcPts val="0"/>
              </a:spcAft>
              <a:buClrTx/>
              <a:buSzTx/>
              <a:buFontTx/>
              <a:buNone/>
              <a:defRPr/>
            </a:pPr>
            <a:r>
              <a:rPr lang="zh-CN" altLang="en-US" sz="1100" dirty="0">
                <a:solidFill>
                  <a:srgbClr val="080808"/>
                </a:solidFill>
                <a:latin typeface="微软雅黑" panose="020B0503020204020204" pitchFamily="34" charset="-122"/>
                <a:ea typeface="微软雅黑" panose="020B0503020204020204" pitchFamily="34" charset="-122"/>
              </a:rPr>
              <a:t>智慧校园</a:t>
            </a:r>
            <a:r>
              <a:rPr lang="zh-CN" altLang="en-US" sz="1100" baseline="0" dirty="0">
                <a:solidFill>
                  <a:srgbClr val="080808"/>
                </a:solidFill>
                <a:latin typeface="微软雅黑" panose="020B0503020204020204" pitchFamily="34" charset="-122"/>
                <a:ea typeface="微软雅黑" panose="020B0503020204020204" pitchFamily="34" charset="-122"/>
              </a:rPr>
              <a:t> 智慧校园云平台 智慧校园大数据 智慧校园</a:t>
            </a:r>
            <a:r>
              <a:rPr lang="en-US" altLang="zh-CN" sz="1100" baseline="0" dirty="0">
                <a:solidFill>
                  <a:srgbClr val="080808"/>
                </a:solidFill>
                <a:latin typeface="微软雅黑" panose="020B0503020204020204" pitchFamily="34" charset="-122"/>
                <a:ea typeface="微软雅黑" panose="020B0503020204020204" pitchFamily="34" charset="-122"/>
              </a:rPr>
              <a:t>AI</a:t>
            </a:r>
            <a:r>
              <a:rPr lang="zh-CN" altLang="en-US" sz="1100" baseline="0" dirty="0">
                <a:solidFill>
                  <a:srgbClr val="080808"/>
                </a:solidFill>
                <a:latin typeface="微软雅黑" panose="020B0503020204020204" pitchFamily="34" charset="-122"/>
                <a:ea typeface="微软雅黑" panose="020B0503020204020204" pitchFamily="34" charset="-122"/>
              </a:rPr>
              <a:t>应用 智慧校园整体解决方案</a:t>
            </a:r>
            <a:endParaRPr lang="zh-CN" altLang="en-US" sz="1100" dirty="0">
              <a:solidFill>
                <a:srgbClr val="080808"/>
              </a:solidFill>
              <a:latin typeface="微软雅黑" panose="020B0503020204020204" pitchFamily="34" charset="-122"/>
              <a:ea typeface="微软雅黑" panose="020B0503020204020204" pitchFamily="34" charset="-122"/>
            </a:endParaRPr>
          </a:p>
          <a:p>
            <a:pPr marL="0" marR="0" lvl="0" indent="325120" algn="just" defTabSz="913765" rtl="0" eaLnBrk="1" fontAlgn="auto" latinLnBrk="0" hangingPunct="1">
              <a:lnSpc>
                <a:spcPct val="150000"/>
              </a:lnSpc>
              <a:spcBef>
                <a:spcPts val="0"/>
              </a:spcBef>
              <a:spcAft>
                <a:spcPts val="0"/>
              </a:spcAft>
              <a:buClrTx/>
              <a:buSzTx/>
              <a:buFontTx/>
              <a:buNone/>
              <a:defRPr/>
            </a:pPr>
            <a:r>
              <a:rPr lang="zh-CN" altLang="en-US" sz="1100" dirty="0">
                <a:solidFill>
                  <a:srgbClr val="080808"/>
                </a:solidFill>
                <a:latin typeface="微软雅黑" panose="020B0503020204020204" pitchFamily="34" charset="-122"/>
                <a:ea typeface="微软雅黑" panose="020B0503020204020204" pitchFamily="34" charset="-122"/>
              </a:rPr>
              <a:t>智慧校园</a:t>
            </a:r>
            <a:r>
              <a:rPr lang="zh-CN" altLang="en-US" sz="1100" baseline="0" dirty="0">
                <a:solidFill>
                  <a:srgbClr val="080808"/>
                </a:solidFill>
                <a:latin typeface="微软雅黑" panose="020B0503020204020204" pitchFamily="34" charset="-122"/>
                <a:ea typeface="微软雅黑" panose="020B0503020204020204" pitchFamily="34" charset="-122"/>
              </a:rPr>
              <a:t> 智慧校园云平台 智慧校园大数据 智慧校园</a:t>
            </a:r>
            <a:r>
              <a:rPr lang="en-US" altLang="zh-CN" sz="1100" baseline="0" dirty="0">
                <a:solidFill>
                  <a:srgbClr val="080808"/>
                </a:solidFill>
                <a:latin typeface="微软雅黑" panose="020B0503020204020204" pitchFamily="34" charset="-122"/>
                <a:ea typeface="微软雅黑" panose="020B0503020204020204" pitchFamily="34" charset="-122"/>
              </a:rPr>
              <a:t>AI</a:t>
            </a:r>
            <a:r>
              <a:rPr lang="zh-CN" altLang="en-US" sz="1100" baseline="0" dirty="0">
                <a:solidFill>
                  <a:srgbClr val="080808"/>
                </a:solidFill>
                <a:latin typeface="微软雅黑" panose="020B0503020204020204" pitchFamily="34" charset="-122"/>
                <a:ea typeface="微软雅黑" panose="020B0503020204020204" pitchFamily="34" charset="-122"/>
              </a:rPr>
              <a:t>应用 智慧校园整体解决方案</a:t>
            </a:r>
            <a:endParaRPr lang="zh-CN" altLang="en-US" sz="1100" dirty="0">
              <a:solidFill>
                <a:srgbClr val="080808"/>
              </a:solidFill>
              <a:latin typeface="微软雅黑" panose="020B0503020204020204" pitchFamily="34" charset="-122"/>
              <a:ea typeface="微软雅黑" panose="020B0503020204020204" pitchFamily="34" charset="-122"/>
            </a:endParaRPr>
          </a:p>
          <a:p>
            <a:pPr marL="0" marR="0" lvl="0" indent="325120" algn="just" defTabSz="913765" rtl="0" eaLnBrk="1" fontAlgn="auto" latinLnBrk="0" hangingPunct="1">
              <a:lnSpc>
                <a:spcPct val="150000"/>
              </a:lnSpc>
              <a:spcBef>
                <a:spcPts val="0"/>
              </a:spcBef>
              <a:spcAft>
                <a:spcPts val="0"/>
              </a:spcAft>
              <a:buClrTx/>
              <a:buSzTx/>
              <a:buFontTx/>
              <a:buNone/>
              <a:defRPr/>
            </a:pPr>
            <a:r>
              <a:rPr lang="zh-CN" altLang="en-US" sz="1100" dirty="0">
                <a:solidFill>
                  <a:srgbClr val="080808"/>
                </a:solidFill>
                <a:latin typeface="微软雅黑" panose="020B0503020204020204" pitchFamily="34" charset="-122"/>
                <a:ea typeface="微软雅黑" panose="020B0503020204020204" pitchFamily="34" charset="-122"/>
              </a:rPr>
              <a:t>智慧校园</a:t>
            </a:r>
            <a:r>
              <a:rPr lang="zh-CN" altLang="en-US" sz="1100" baseline="0" dirty="0">
                <a:solidFill>
                  <a:srgbClr val="080808"/>
                </a:solidFill>
                <a:latin typeface="微软雅黑" panose="020B0503020204020204" pitchFamily="34" charset="-122"/>
                <a:ea typeface="微软雅黑" panose="020B0503020204020204" pitchFamily="34" charset="-122"/>
              </a:rPr>
              <a:t> 智慧校园云平台 智慧校园大数据 智慧校园</a:t>
            </a:r>
            <a:r>
              <a:rPr lang="en-US" altLang="zh-CN" sz="1100" baseline="0" dirty="0">
                <a:solidFill>
                  <a:srgbClr val="080808"/>
                </a:solidFill>
                <a:latin typeface="微软雅黑" panose="020B0503020204020204" pitchFamily="34" charset="-122"/>
                <a:ea typeface="微软雅黑" panose="020B0503020204020204" pitchFamily="34" charset="-122"/>
              </a:rPr>
              <a:t>AI</a:t>
            </a:r>
            <a:r>
              <a:rPr lang="zh-CN" altLang="en-US" sz="1100" baseline="0" dirty="0">
                <a:solidFill>
                  <a:srgbClr val="080808"/>
                </a:solidFill>
                <a:latin typeface="微软雅黑" panose="020B0503020204020204" pitchFamily="34" charset="-122"/>
                <a:ea typeface="微软雅黑" panose="020B0503020204020204" pitchFamily="34" charset="-122"/>
              </a:rPr>
              <a:t>应用 智慧校园整体解决方案</a:t>
            </a:r>
            <a:endParaRPr lang="zh-CN" altLang="en-US" sz="1100" dirty="0">
              <a:solidFill>
                <a:srgbClr val="080808"/>
              </a:solidFill>
              <a:latin typeface="微软雅黑" panose="020B0503020204020204" pitchFamily="34" charset="-122"/>
              <a:ea typeface="微软雅黑" panose="020B0503020204020204" pitchFamily="34" charset="-122"/>
            </a:endParaRPr>
          </a:p>
          <a:p>
            <a:pPr marL="0" marR="0" lvl="0" indent="325120" algn="just" defTabSz="913765" rtl="0" eaLnBrk="1" fontAlgn="auto" latinLnBrk="0" hangingPunct="1">
              <a:lnSpc>
                <a:spcPct val="150000"/>
              </a:lnSpc>
              <a:spcBef>
                <a:spcPts val="0"/>
              </a:spcBef>
              <a:spcAft>
                <a:spcPts val="0"/>
              </a:spcAft>
              <a:buClrTx/>
              <a:buSzTx/>
              <a:buFontTx/>
              <a:buNone/>
              <a:defRPr/>
            </a:pPr>
            <a:r>
              <a:rPr lang="zh-CN" altLang="en-US" sz="1100" dirty="0">
                <a:solidFill>
                  <a:srgbClr val="080808"/>
                </a:solidFill>
                <a:latin typeface="微软雅黑" panose="020B0503020204020204" pitchFamily="34" charset="-122"/>
                <a:ea typeface="微软雅黑" panose="020B0503020204020204" pitchFamily="34" charset="-122"/>
              </a:rPr>
              <a:t>智慧校园</a:t>
            </a:r>
            <a:r>
              <a:rPr lang="zh-CN" altLang="en-US" sz="1100" baseline="0" dirty="0">
                <a:solidFill>
                  <a:srgbClr val="080808"/>
                </a:solidFill>
                <a:latin typeface="微软雅黑" panose="020B0503020204020204" pitchFamily="34" charset="-122"/>
                <a:ea typeface="微软雅黑" panose="020B0503020204020204" pitchFamily="34" charset="-122"/>
              </a:rPr>
              <a:t> 智慧校园云平台 智慧校园大数据 智慧校园</a:t>
            </a:r>
            <a:r>
              <a:rPr lang="en-US" altLang="zh-CN" sz="1100" baseline="0" dirty="0">
                <a:solidFill>
                  <a:srgbClr val="080808"/>
                </a:solidFill>
                <a:latin typeface="微软雅黑" panose="020B0503020204020204" pitchFamily="34" charset="-122"/>
                <a:ea typeface="微软雅黑" panose="020B0503020204020204" pitchFamily="34" charset="-122"/>
              </a:rPr>
              <a:t>AI</a:t>
            </a:r>
            <a:r>
              <a:rPr lang="zh-CN" altLang="en-US" sz="1100" baseline="0" dirty="0">
                <a:solidFill>
                  <a:srgbClr val="080808"/>
                </a:solidFill>
                <a:latin typeface="微软雅黑" panose="020B0503020204020204" pitchFamily="34" charset="-122"/>
                <a:ea typeface="微软雅黑" panose="020B0503020204020204" pitchFamily="34" charset="-122"/>
              </a:rPr>
              <a:t>应用 智慧校园整体解决方案</a:t>
            </a:r>
            <a:endParaRPr lang="zh-CN" altLang="en-US" sz="1100" dirty="0">
              <a:solidFill>
                <a:srgbClr val="080808"/>
              </a:solidFill>
              <a:latin typeface="微软雅黑" panose="020B0503020204020204" pitchFamily="34" charset="-122"/>
              <a:ea typeface="微软雅黑" panose="020B0503020204020204" pitchFamily="34" charset="-122"/>
            </a:endParaRPr>
          </a:p>
          <a:p>
            <a:pPr marL="0" marR="0" lvl="0" indent="325120" algn="just" defTabSz="913765" rtl="0" eaLnBrk="1" fontAlgn="auto" latinLnBrk="0" hangingPunct="1">
              <a:lnSpc>
                <a:spcPct val="150000"/>
              </a:lnSpc>
              <a:spcBef>
                <a:spcPts val="0"/>
              </a:spcBef>
              <a:spcAft>
                <a:spcPts val="0"/>
              </a:spcAft>
              <a:buClrTx/>
              <a:buSzTx/>
              <a:buFontTx/>
              <a:buNone/>
              <a:defRPr/>
            </a:pPr>
            <a:endParaRPr lang="zh-CN" altLang="en-US" sz="1100" dirty="0">
              <a:solidFill>
                <a:srgbClr val="080808"/>
              </a:solidFill>
              <a:latin typeface="微软雅黑" panose="020B0503020204020204" pitchFamily="34" charset="-122"/>
              <a:ea typeface="微软雅黑" panose="020B0503020204020204" pitchFamily="34" charset="-122"/>
            </a:endParaRPr>
          </a:p>
          <a:p>
            <a:pPr indent="325120" algn="just" defTabSz="913765">
              <a:lnSpc>
                <a:spcPct val="150000"/>
              </a:lnSpc>
              <a:defRPr/>
            </a:pPr>
            <a:endParaRPr lang="zh-CN" altLang="en-US" sz="1100" dirty="0">
              <a:solidFill>
                <a:srgbClr val="080808"/>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userDrawn="1"/>
        </p:nvPicPr>
        <p:blipFill>
          <a:blip r:embed="rId3" cstate="email"/>
          <a:stretch>
            <a:fillRect/>
          </a:stretch>
        </p:blipFill>
        <p:spPr>
          <a:xfrm>
            <a:off x="0" y="1"/>
            <a:ext cx="9141528" cy="5145088"/>
          </a:xfrm>
          <a:prstGeom prst="rect">
            <a:avLst/>
          </a:prstGeom>
        </p:spPr>
      </p:pic>
      <p:sp>
        <p:nvSpPr>
          <p:cNvPr id="2" name="矩形 1"/>
          <p:cNvSpPr/>
          <p:nvPr userDrawn="1"/>
        </p:nvSpPr>
        <p:spPr>
          <a:xfrm>
            <a:off x="6225978" y="1"/>
            <a:ext cx="3005951" cy="246221"/>
          </a:xfrm>
          <a:prstGeom prst="rect">
            <a:avLst/>
          </a:prstGeom>
        </p:spPr>
        <p:txBody>
          <a:bodyPr wrap="none">
            <a:spAutoFit/>
          </a:bodyPr>
          <a:lstStyle/>
          <a:p>
            <a:r>
              <a:rPr lang="zh-CN" altLang="en-US" sz="1000" b="1" dirty="0">
                <a:solidFill>
                  <a:schemeClr val="accent1"/>
                </a:solidFill>
              </a:rPr>
              <a:t>智慧校园大数据可视化综合管理平台整体解决方案</a:t>
            </a:r>
            <a:endParaRPr lang="zh-CN" altLang="en-US" sz="1000" b="1"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txStyles>
    <p:titleStyle>
      <a:lvl1pPr algn="l" defTabSz="650240" rtl="0" eaLnBrk="1" latinLnBrk="0" hangingPunct="1">
        <a:lnSpc>
          <a:spcPct val="90000"/>
        </a:lnSpc>
        <a:spcBef>
          <a:spcPct val="0"/>
        </a:spcBef>
        <a:buNone/>
        <a:defRPr sz="313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199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5"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2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6pPr>
      <a:lvl7pPr marL="211328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7pPr>
      <a:lvl8pPr marL="243840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8pPr>
      <a:lvl9pPr marL="2764155"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40" rtl="0" eaLnBrk="1" latinLnBrk="0" hangingPunct="1">
        <a:defRPr sz="1280" kern="1200">
          <a:solidFill>
            <a:schemeClr val="tx1"/>
          </a:solidFill>
          <a:latin typeface="+mn-lt"/>
          <a:ea typeface="+mn-ea"/>
          <a:cs typeface="+mn-cs"/>
        </a:defRPr>
      </a:lvl1pPr>
      <a:lvl2pPr marL="325120" algn="l" defTabSz="650240" rtl="0" eaLnBrk="1" latinLnBrk="0" hangingPunct="1">
        <a:defRPr sz="1280" kern="1200">
          <a:solidFill>
            <a:schemeClr val="tx1"/>
          </a:solidFill>
          <a:latin typeface="+mn-lt"/>
          <a:ea typeface="+mn-ea"/>
          <a:cs typeface="+mn-cs"/>
        </a:defRPr>
      </a:lvl2pPr>
      <a:lvl3pPr marL="650240" algn="l" defTabSz="650240" rtl="0" eaLnBrk="1" latinLnBrk="0" hangingPunct="1">
        <a:defRPr sz="1280" kern="1200">
          <a:solidFill>
            <a:schemeClr val="tx1"/>
          </a:solidFill>
          <a:latin typeface="+mn-lt"/>
          <a:ea typeface="+mn-ea"/>
          <a:cs typeface="+mn-cs"/>
        </a:defRPr>
      </a:lvl3pPr>
      <a:lvl4pPr marL="975360" algn="l" defTabSz="650240" rtl="0" eaLnBrk="1" latinLnBrk="0" hangingPunct="1">
        <a:defRPr sz="1280" kern="1200">
          <a:solidFill>
            <a:schemeClr val="tx1"/>
          </a:solidFill>
          <a:latin typeface="+mn-lt"/>
          <a:ea typeface="+mn-ea"/>
          <a:cs typeface="+mn-cs"/>
        </a:defRPr>
      </a:lvl4pPr>
      <a:lvl5pPr marL="1300480" algn="l" defTabSz="650240" rtl="0" eaLnBrk="1" latinLnBrk="0" hangingPunct="1">
        <a:defRPr sz="1280" kern="1200">
          <a:solidFill>
            <a:schemeClr val="tx1"/>
          </a:solidFill>
          <a:latin typeface="+mn-lt"/>
          <a:ea typeface="+mn-ea"/>
          <a:cs typeface="+mn-cs"/>
        </a:defRPr>
      </a:lvl5pPr>
      <a:lvl6pPr marL="1625600" algn="l" defTabSz="650240" rtl="0" eaLnBrk="1" latinLnBrk="0" hangingPunct="1">
        <a:defRPr sz="1280" kern="1200">
          <a:solidFill>
            <a:schemeClr val="tx1"/>
          </a:solidFill>
          <a:latin typeface="+mn-lt"/>
          <a:ea typeface="+mn-ea"/>
          <a:cs typeface="+mn-cs"/>
        </a:defRPr>
      </a:lvl6pPr>
      <a:lvl7pPr marL="1950720" algn="l" defTabSz="650240" rtl="0" eaLnBrk="1" latinLnBrk="0" hangingPunct="1">
        <a:defRPr sz="1280" kern="1200">
          <a:solidFill>
            <a:schemeClr val="tx1"/>
          </a:solidFill>
          <a:latin typeface="+mn-lt"/>
          <a:ea typeface="+mn-ea"/>
          <a:cs typeface="+mn-cs"/>
        </a:defRPr>
      </a:lvl7pPr>
      <a:lvl8pPr marL="2275840" algn="l" defTabSz="650240" rtl="0" eaLnBrk="1" latinLnBrk="0" hangingPunct="1">
        <a:defRPr sz="1280" kern="1200">
          <a:solidFill>
            <a:schemeClr val="tx1"/>
          </a:solidFill>
          <a:latin typeface="+mn-lt"/>
          <a:ea typeface="+mn-ea"/>
          <a:cs typeface="+mn-cs"/>
        </a:defRPr>
      </a:lvl8pPr>
      <a:lvl9pPr marL="2601595" algn="l" defTabSz="650240" rtl="0" eaLnBrk="1" latinLnBrk="0" hangingPunct="1">
        <a:defRPr sz="12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rotWithShape="0">
          <a:blip r:embed="rId34"/>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Lst>
  <p:hf hdr="0" ftr="0" dt="0"/>
  <p:txStyles>
    <p:titleStyle>
      <a:lvl1pPr marL="914400" indent="-914400" algn="ctr" rtl="0" eaLnBrk="0" fontAlgn="base" hangingPunct="0">
        <a:spcBef>
          <a:spcPct val="0"/>
        </a:spcBef>
        <a:spcAft>
          <a:spcPct val="0"/>
        </a:spcAft>
        <a:defRPr kumimoji="1" sz="4425" kern="1200">
          <a:solidFill>
            <a:schemeClr val="tx1"/>
          </a:solidFill>
          <a:latin typeface="+mj-lt"/>
          <a:ea typeface="+mj-ea"/>
          <a:cs typeface="微软雅黑" panose="020B0503020204020204" pitchFamily="34" charset="-122"/>
          <a:sym typeface="Calibri" panose="020F0502020204030204" pitchFamily="34" charset="0"/>
        </a:defRPr>
      </a:lvl1pPr>
      <a:lvl2pPr marL="914400" indent="-914400" algn="ctr" rtl="0" eaLnBrk="0" fontAlgn="base" hangingPunct="0">
        <a:spcBef>
          <a:spcPct val="0"/>
        </a:spcBef>
        <a:spcAft>
          <a:spcPct val="0"/>
        </a:spcAft>
        <a:defRPr kumimoji="1" sz="4425">
          <a:solidFill>
            <a:schemeClr val="tx1"/>
          </a:solidFill>
          <a:latin typeface="Arial Unicode MS" panose="020B0604020202020204" pitchFamily="34" charset="-122"/>
          <a:ea typeface="华文细黑" panose="02010600040101010101" pitchFamily="2" charset="-122"/>
          <a:cs typeface="微软雅黑" panose="020B0503020204020204" pitchFamily="34" charset="-122"/>
          <a:sym typeface="Calibri" panose="020F0502020204030204" pitchFamily="34" charset="0"/>
        </a:defRPr>
      </a:lvl2pPr>
      <a:lvl3pPr marL="914400" indent="-914400" algn="ctr" rtl="0" eaLnBrk="0" fontAlgn="base" hangingPunct="0">
        <a:spcBef>
          <a:spcPct val="0"/>
        </a:spcBef>
        <a:spcAft>
          <a:spcPct val="0"/>
        </a:spcAft>
        <a:defRPr kumimoji="1" sz="4425">
          <a:solidFill>
            <a:schemeClr val="tx1"/>
          </a:solidFill>
          <a:latin typeface="Arial Unicode MS" panose="020B0604020202020204" pitchFamily="34" charset="-122"/>
          <a:ea typeface="华文细黑" panose="02010600040101010101" pitchFamily="2" charset="-122"/>
          <a:cs typeface="微软雅黑" panose="020B0503020204020204" pitchFamily="34" charset="-122"/>
          <a:sym typeface="Calibri" panose="020F0502020204030204" pitchFamily="34" charset="0"/>
        </a:defRPr>
      </a:lvl3pPr>
      <a:lvl4pPr marL="914400" indent="-914400" algn="ctr" rtl="0" eaLnBrk="0" fontAlgn="base" hangingPunct="0">
        <a:spcBef>
          <a:spcPct val="0"/>
        </a:spcBef>
        <a:spcAft>
          <a:spcPct val="0"/>
        </a:spcAft>
        <a:defRPr kumimoji="1" sz="4425">
          <a:solidFill>
            <a:schemeClr val="tx1"/>
          </a:solidFill>
          <a:latin typeface="Arial Unicode MS" panose="020B0604020202020204" pitchFamily="34" charset="-122"/>
          <a:ea typeface="华文细黑" panose="02010600040101010101" pitchFamily="2" charset="-122"/>
          <a:cs typeface="微软雅黑" panose="020B0503020204020204" pitchFamily="34" charset="-122"/>
          <a:sym typeface="Calibri" panose="020F0502020204030204" pitchFamily="34" charset="0"/>
        </a:defRPr>
      </a:lvl4pPr>
      <a:lvl5pPr marL="914400" indent="-914400" algn="ctr" rtl="0" eaLnBrk="0" fontAlgn="base" hangingPunct="0">
        <a:spcBef>
          <a:spcPct val="0"/>
        </a:spcBef>
        <a:spcAft>
          <a:spcPct val="0"/>
        </a:spcAft>
        <a:defRPr kumimoji="1" sz="4425">
          <a:solidFill>
            <a:schemeClr val="tx1"/>
          </a:solidFill>
          <a:latin typeface="Arial Unicode MS" panose="020B0604020202020204" pitchFamily="34" charset="-122"/>
          <a:ea typeface="华文细黑" panose="02010600040101010101" pitchFamily="2" charset="-122"/>
          <a:cs typeface="微软雅黑" panose="020B0503020204020204" pitchFamily="34" charset="-122"/>
          <a:sym typeface="Calibri" panose="020F0502020204030204" pitchFamily="34" charset="0"/>
        </a:defRPr>
      </a:lvl5pPr>
      <a:lvl6pPr marL="1371600" indent="-914400" algn="ctr" rtl="0" fontAlgn="base">
        <a:spcBef>
          <a:spcPct val="0"/>
        </a:spcBef>
        <a:spcAft>
          <a:spcPct val="0"/>
        </a:spcAft>
        <a:defRPr sz="4425">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1828800" indent="-914400" algn="ctr" rtl="0" fontAlgn="base">
        <a:spcBef>
          <a:spcPct val="0"/>
        </a:spcBef>
        <a:spcAft>
          <a:spcPct val="0"/>
        </a:spcAft>
        <a:defRPr sz="4425">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2286000" indent="-914400" algn="ctr" rtl="0" fontAlgn="base">
        <a:spcBef>
          <a:spcPct val="0"/>
        </a:spcBef>
        <a:spcAft>
          <a:spcPct val="0"/>
        </a:spcAft>
        <a:defRPr sz="4425">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2743835" indent="-914400" algn="ctr" rtl="0" fontAlgn="base">
        <a:spcBef>
          <a:spcPct val="0"/>
        </a:spcBef>
        <a:spcAft>
          <a:spcPct val="0"/>
        </a:spcAft>
        <a:defRPr sz="4425">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25" kern="1200">
          <a:solidFill>
            <a:schemeClr val="tx1"/>
          </a:solidFill>
          <a:latin typeface="+mn-lt"/>
          <a:ea typeface="+mn-ea"/>
          <a:cs typeface="微软雅黑" panose="020B0503020204020204" pitchFamily="34" charset="-122"/>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umimoji="1" sz="2775" kern="1200">
          <a:solidFill>
            <a:schemeClr val="tx1"/>
          </a:solidFill>
          <a:latin typeface="+mn-lt"/>
          <a:ea typeface="+mn-ea"/>
          <a:cs typeface="微软雅黑" panose="020B0503020204020204" pitchFamily="34" charset="-122"/>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微软雅黑" panose="020B0503020204020204" pitchFamily="34" charset="-122"/>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umimoji="1" sz="2025" kern="1200">
          <a:solidFill>
            <a:schemeClr val="tx1"/>
          </a:solidFill>
          <a:latin typeface="+mn-lt"/>
          <a:ea typeface="+mn-ea"/>
          <a:cs typeface="微软雅黑" panose="020B0503020204020204" pitchFamily="34" charset="-122"/>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umimoji="1" sz="2025" kern="1200">
          <a:solidFill>
            <a:schemeClr val="tx1"/>
          </a:solidFill>
          <a:latin typeface="+mn-lt"/>
          <a:ea typeface="+mn-ea"/>
          <a:cs typeface="微软雅黑" panose="020B0503020204020204" pitchFamily="34" charset="-122"/>
          <a:sym typeface="Calibri" panose="020F0502020204030204" pitchFamily="34" charset="0"/>
        </a:defRPr>
      </a:lvl5pPr>
      <a:lvl6pPr marL="251523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835"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3043376" y="2417862"/>
            <a:ext cx="4621229" cy="1815882"/>
          </a:xfrm>
          <a:prstGeom prst="rect">
            <a:avLst/>
          </a:prstGeom>
        </p:spPr>
        <p:txBody>
          <a:bodyPr wrap="square">
            <a:spAutoFit/>
          </a:bodyPr>
          <a:lstStyle/>
          <a:p>
            <a:r>
              <a:rPr lang="zh-CN" altLang="en-US" dirty="0"/>
              <a:t>抖音营抖音营销策划产品推广整体策划方案抖音营销策划产品推抖音营销策划产品推广整体策划方案抖音营销策划产品推广整体策划方案抖音营销策划产品推广整体策划方案抖音营销策划产品推广整体策划方案抖音营销策划产品推广整体策划方案抖音营销策划产品推广整体策划方案抖音营销策划产品推广整体策划方案抖音营销策划产品推广整体策划方案广整体策划方案抖音营销策划产品推广整体策划方案销策划产品推广整体策划方案</a:t>
            </a:r>
            <a:endParaRPr lang="zh-CN" altLang="en-US" dirty="0"/>
          </a:p>
        </p:txBody>
      </p:sp>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434" y="-14587"/>
            <a:ext cx="9141528" cy="5145088"/>
          </a:xfrm>
          <a:prstGeom prst="rect">
            <a:avLst/>
          </a:prstGeom>
        </p:spPr>
      </p:pic>
      <p:sp>
        <p:nvSpPr>
          <p:cNvPr id="2" name="标题占位符 1"/>
          <p:cNvSpPr>
            <a:spLocks noGrp="1"/>
          </p:cNvSpPr>
          <p:nvPr>
            <p:ph type="title"/>
          </p:nvPr>
        </p:nvSpPr>
        <p:spPr>
          <a:xfrm>
            <a:off x="628901" y="274420"/>
            <a:ext cx="7887787" cy="99378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901" y="1369841"/>
            <a:ext cx="7887787" cy="326480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901" y="4769032"/>
            <a:ext cx="2057193" cy="273290"/>
          </a:xfrm>
          <a:prstGeom prst="rect">
            <a:avLst/>
          </a:prstGeom>
        </p:spPr>
        <p:txBody>
          <a:bodyPr vert="horz" lIns="91440" tIns="45720" rIns="91440" bIns="45720" rtlCol="0" anchor="ctr"/>
          <a:lstStyle>
            <a:lvl1pPr algn="l">
              <a:defRPr sz="855">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3029336" y="4769032"/>
            <a:ext cx="3086918" cy="273290"/>
          </a:xfrm>
          <a:prstGeom prst="rect">
            <a:avLst/>
          </a:prstGeom>
        </p:spPr>
        <p:txBody>
          <a:bodyPr vert="horz" lIns="91440" tIns="45720" rIns="91440" bIns="45720" rtlCol="0" anchor="ctr"/>
          <a:lstStyle>
            <a:lvl1pPr algn="ctr">
              <a:defRPr sz="85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9496" y="4769032"/>
            <a:ext cx="2057193" cy="273290"/>
          </a:xfrm>
          <a:prstGeom prst="rect">
            <a:avLst/>
          </a:prstGeom>
        </p:spPr>
        <p:txBody>
          <a:bodyPr vert="horz" lIns="91440" tIns="45720" rIns="91440" bIns="45720" rtlCol="0" anchor="ctr"/>
          <a:lstStyle>
            <a:lvl1pPr algn="r">
              <a:defRPr sz="855">
                <a:solidFill>
                  <a:schemeClr val="tx1">
                    <a:tint val="75000"/>
                  </a:schemeClr>
                </a:solidFill>
              </a:defRPr>
            </a:lvl1pPr>
          </a:lstStyle>
          <a:p>
            <a:fld id="{118D5ACA-62CA-46DB-AD6B-12EDD6D51A23}" type="slidenum">
              <a:rPr lang="zh-CN" altLang="en-US" smtClean="0"/>
            </a:fld>
            <a:endParaRPr lang="zh-CN" altLang="en-US"/>
          </a:p>
        </p:txBody>
      </p:sp>
      <p:sp>
        <p:nvSpPr>
          <p:cNvPr id="9" name="矩形 8"/>
          <p:cNvSpPr/>
          <p:nvPr userDrawn="1"/>
        </p:nvSpPr>
        <p:spPr>
          <a:xfrm>
            <a:off x="-66052" y="4978690"/>
            <a:ext cx="1723549" cy="215444"/>
          </a:xfrm>
          <a:prstGeom prst="rect">
            <a:avLst/>
          </a:prstGeom>
        </p:spPr>
        <p:txBody>
          <a:bodyPr wrap="none">
            <a:spAutoFit/>
          </a:bodyPr>
          <a:lstStyle/>
          <a:p>
            <a:pPr lvl="0" algn="ctr" defTabSz="685800">
              <a:defRPr/>
            </a:pPr>
            <a:r>
              <a:rPr lang="zh-CN" altLang="en-US" sz="800" b="1" dirty="0" smtClean="0">
                <a:solidFill>
                  <a:srgbClr val="F66C47"/>
                </a:solidFill>
                <a:latin typeface="微软雅黑" panose="020B0503020204020204" pitchFamily="34" charset="-122"/>
                <a:ea typeface="微软雅黑" panose="020B0503020204020204" pitchFamily="34" charset="-122"/>
              </a:rPr>
              <a:t>智慧城市大脑顶层设计及应用方案</a:t>
            </a:r>
            <a:endParaRPr kumimoji="0" lang="zh-CN" altLang="en-US" sz="800" b="1" i="0" u="none" strike="noStrike" kern="1200" cap="none" spc="0" normalizeH="0" baseline="0" noProof="0" dirty="0">
              <a:ln>
                <a:noFill/>
              </a:ln>
              <a:solidFill>
                <a:srgbClr val="F66C47"/>
              </a:solidFill>
              <a:effectLst/>
              <a:uLnTx/>
              <a:uFillTx/>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txStyles>
    <p:titleStyle>
      <a:lvl1pPr algn="l" defTabSz="650240" rtl="0" eaLnBrk="1" latinLnBrk="0" hangingPunct="1">
        <a:lnSpc>
          <a:spcPct val="90000"/>
        </a:lnSpc>
        <a:spcBef>
          <a:spcPct val="0"/>
        </a:spcBef>
        <a:buNone/>
        <a:defRPr sz="3130" kern="1200">
          <a:solidFill>
            <a:schemeClr val="tx1"/>
          </a:solidFill>
          <a:latin typeface="+mj-lt"/>
          <a:ea typeface="+mj-ea"/>
          <a:cs typeface="+mj-cs"/>
        </a:defRPr>
      </a:lvl1pPr>
    </p:titleStyle>
    <p:bodyStyle>
      <a:lvl1pPr marL="162560" indent="-162560" algn="l" defTabSz="650240" rtl="0" eaLnBrk="1" latinLnBrk="0" hangingPunct="1">
        <a:lnSpc>
          <a:spcPct val="90000"/>
        </a:lnSpc>
        <a:spcBef>
          <a:spcPts val="710"/>
        </a:spcBef>
        <a:buFont typeface="Arial" panose="020B0604020202020204" pitchFamily="34" charset="0"/>
        <a:buChar char="•"/>
        <a:defRPr sz="1990" kern="1200">
          <a:solidFill>
            <a:schemeClr val="tx1"/>
          </a:solidFill>
          <a:latin typeface="+mn-lt"/>
          <a:ea typeface="+mn-ea"/>
          <a:cs typeface="+mn-cs"/>
        </a:defRPr>
      </a:lvl1pPr>
      <a:lvl2pPr marL="487680" indent="-162560" algn="l" defTabSz="650240" rtl="0" eaLnBrk="1" latinLnBrk="0" hangingPunct="1">
        <a:lnSpc>
          <a:spcPct val="90000"/>
        </a:lnSpc>
        <a:spcBef>
          <a:spcPts val="355"/>
        </a:spcBef>
        <a:buFont typeface="Arial" panose="020B0604020202020204" pitchFamily="34" charset="0"/>
        <a:buChar char="•"/>
        <a:defRPr sz="1705" kern="1200">
          <a:solidFill>
            <a:schemeClr val="tx1"/>
          </a:solidFill>
          <a:latin typeface="+mn-lt"/>
          <a:ea typeface="+mn-ea"/>
          <a:cs typeface="+mn-cs"/>
        </a:defRPr>
      </a:lvl2pPr>
      <a:lvl3pPr marL="812800" indent="-162560" algn="l" defTabSz="650240" rtl="0" eaLnBrk="1" latinLnBrk="0" hangingPunct="1">
        <a:lnSpc>
          <a:spcPct val="90000"/>
        </a:lnSpc>
        <a:spcBef>
          <a:spcPts val="355"/>
        </a:spcBef>
        <a:buFont typeface="Arial" panose="020B0604020202020204" pitchFamily="34" charset="0"/>
        <a:buChar char="•"/>
        <a:defRPr sz="1420" kern="1200">
          <a:solidFill>
            <a:schemeClr val="tx1"/>
          </a:solidFill>
          <a:latin typeface="+mn-lt"/>
          <a:ea typeface="+mn-ea"/>
          <a:cs typeface="+mn-cs"/>
        </a:defRPr>
      </a:lvl3pPr>
      <a:lvl4pPr marL="113792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4pPr>
      <a:lvl5pPr marL="146304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5pPr>
      <a:lvl6pPr marL="178816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6pPr>
      <a:lvl7pPr marL="211328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7pPr>
      <a:lvl8pPr marL="2438400"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8pPr>
      <a:lvl9pPr marL="2764155" indent="-162560" algn="l" defTabSz="650240" rtl="0" eaLnBrk="1" latinLnBrk="0" hangingPunct="1">
        <a:lnSpc>
          <a:spcPct val="90000"/>
        </a:lnSpc>
        <a:spcBef>
          <a:spcPts val="355"/>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40" rtl="0" eaLnBrk="1" latinLnBrk="0" hangingPunct="1">
        <a:defRPr sz="1280" kern="1200">
          <a:solidFill>
            <a:schemeClr val="tx1"/>
          </a:solidFill>
          <a:latin typeface="+mn-lt"/>
          <a:ea typeface="+mn-ea"/>
          <a:cs typeface="+mn-cs"/>
        </a:defRPr>
      </a:lvl1pPr>
      <a:lvl2pPr marL="325120" algn="l" defTabSz="650240" rtl="0" eaLnBrk="1" latinLnBrk="0" hangingPunct="1">
        <a:defRPr sz="1280" kern="1200">
          <a:solidFill>
            <a:schemeClr val="tx1"/>
          </a:solidFill>
          <a:latin typeface="+mn-lt"/>
          <a:ea typeface="+mn-ea"/>
          <a:cs typeface="+mn-cs"/>
        </a:defRPr>
      </a:lvl2pPr>
      <a:lvl3pPr marL="650240" algn="l" defTabSz="650240" rtl="0" eaLnBrk="1" latinLnBrk="0" hangingPunct="1">
        <a:defRPr sz="1280" kern="1200">
          <a:solidFill>
            <a:schemeClr val="tx1"/>
          </a:solidFill>
          <a:latin typeface="+mn-lt"/>
          <a:ea typeface="+mn-ea"/>
          <a:cs typeface="+mn-cs"/>
        </a:defRPr>
      </a:lvl3pPr>
      <a:lvl4pPr marL="975360" algn="l" defTabSz="650240" rtl="0" eaLnBrk="1" latinLnBrk="0" hangingPunct="1">
        <a:defRPr sz="1280" kern="1200">
          <a:solidFill>
            <a:schemeClr val="tx1"/>
          </a:solidFill>
          <a:latin typeface="+mn-lt"/>
          <a:ea typeface="+mn-ea"/>
          <a:cs typeface="+mn-cs"/>
        </a:defRPr>
      </a:lvl4pPr>
      <a:lvl5pPr marL="1300480" algn="l" defTabSz="650240" rtl="0" eaLnBrk="1" latinLnBrk="0" hangingPunct="1">
        <a:defRPr sz="1280" kern="1200">
          <a:solidFill>
            <a:schemeClr val="tx1"/>
          </a:solidFill>
          <a:latin typeface="+mn-lt"/>
          <a:ea typeface="+mn-ea"/>
          <a:cs typeface="+mn-cs"/>
        </a:defRPr>
      </a:lvl5pPr>
      <a:lvl6pPr marL="1625600" algn="l" defTabSz="650240" rtl="0" eaLnBrk="1" latinLnBrk="0" hangingPunct="1">
        <a:defRPr sz="1280" kern="1200">
          <a:solidFill>
            <a:schemeClr val="tx1"/>
          </a:solidFill>
          <a:latin typeface="+mn-lt"/>
          <a:ea typeface="+mn-ea"/>
          <a:cs typeface="+mn-cs"/>
        </a:defRPr>
      </a:lvl6pPr>
      <a:lvl7pPr marL="1950720" algn="l" defTabSz="650240" rtl="0" eaLnBrk="1" latinLnBrk="0" hangingPunct="1">
        <a:defRPr sz="1280" kern="1200">
          <a:solidFill>
            <a:schemeClr val="tx1"/>
          </a:solidFill>
          <a:latin typeface="+mn-lt"/>
          <a:ea typeface="+mn-ea"/>
          <a:cs typeface="+mn-cs"/>
        </a:defRPr>
      </a:lvl7pPr>
      <a:lvl8pPr marL="2275840" algn="l" defTabSz="650240" rtl="0" eaLnBrk="1" latinLnBrk="0" hangingPunct="1">
        <a:defRPr sz="1280" kern="1200">
          <a:solidFill>
            <a:schemeClr val="tx1"/>
          </a:solidFill>
          <a:latin typeface="+mn-lt"/>
          <a:ea typeface="+mn-ea"/>
          <a:cs typeface="+mn-cs"/>
        </a:defRPr>
      </a:lvl8pPr>
      <a:lvl9pPr marL="2601595" algn="l" defTabSz="650240" rtl="0" eaLnBrk="1" latinLnBrk="0" hangingPunct="1">
        <a:defRPr sz="12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17.jpeg"/></Relationships>
</file>

<file path=ppt/slides/_rels/slide10.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37" Type="http://schemas.openxmlformats.org/officeDocument/2006/relationships/slideLayout" Target="../slideLayouts/slideLayout50.xml"/><Relationship Id="rId36" Type="http://schemas.openxmlformats.org/officeDocument/2006/relationships/image" Target="../media/image88.png"/><Relationship Id="rId35" Type="http://schemas.openxmlformats.org/officeDocument/2006/relationships/image" Target="../media/image87.png"/><Relationship Id="rId34" Type="http://schemas.openxmlformats.org/officeDocument/2006/relationships/image" Target="../media/image86.png"/><Relationship Id="rId33" Type="http://schemas.openxmlformats.org/officeDocument/2006/relationships/image" Target="../media/image85.png"/><Relationship Id="rId32" Type="http://schemas.openxmlformats.org/officeDocument/2006/relationships/image" Target="../media/image84.png"/><Relationship Id="rId31" Type="http://schemas.openxmlformats.org/officeDocument/2006/relationships/image" Target="../media/image83.png"/><Relationship Id="rId30" Type="http://schemas.openxmlformats.org/officeDocument/2006/relationships/image" Target="../media/image82.png"/><Relationship Id="rId3" Type="http://schemas.openxmlformats.org/officeDocument/2006/relationships/image" Target="../media/image55.png"/><Relationship Id="rId29" Type="http://schemas.openxmlformats.org/officeDocument/2006/relationships/image" Target="../media/image81.png"/><Relationship Id="rId28" Type="http://schemas.openxmlformats.org/officeDocument/2006/relationships/image" Target="../media/image80.png"/><Relationship Id="rId27" Type="http://schemas.openxmlformats.org/officeDocument/2006/relationships/image" Target="../media/image79.png"/><Relationship Id="rId26" Type="http://schemas.openxmlformats.org/officeDocument/2006/relationships/image" Target="../media/image78.png"/><Relationship Id="rId25" Type="http://schemas.openxmlformats.org/officeDocument/2006/relationships/image" Target="../media/image77.png"/><Relationship Id="rId24" Type="http://schemas.openxmlformats.org/officeDocument/2006/relationships/image" Target="../media/image76.png"/><Relationship Id="rId23" Type="http://schemas.openxmlformats.org/officeDocument/2006/relationships/image" Target="../media/image75.png"/><Relationship Id="rId22" Type="http://schemas.openxmlformats.org/officeDocument/2006/relationships/image" Target="../media/image74.png"/><Relationship Id="rId21" Type="http://schemas.openxmlformats.org/officeDocument/2006/relationships/image" Target="../media/image73.png"/><Relationship Id="rId20" Type="http://schemas.openxmlformats.org/officeDocument/2006/relationships/image" Target="../media/image72.png"/><Relationship Id="rId2" Type="http://schemas.openxmlformats.org/officeDocument/2006/relationships/image" Target="../media/image54.png"/><Relationship Id="rId19" Type="http://schemas.openxmlformats.org/officeDocument/2006/relationships/image" Target="../media/image71.png"/><Relationship Id="rId18" Type="http://schemas.openxmlformats.org/officeDocument/2006/relationships/image" Target="../media/image70.png"/><Relationship Id="rId17" Type="http://schemas.openxmlformats.org/officeDocument/2006/relationships/image" Target="../media/image69.png"/><Relationship Id="rId16" Type="http://schemas.openxmlformats.org/officeDocument/2006/relationships/image" Target="../media/image68.png"/><Relationship Id="rId15" Type="http://schemas.openxmlformats.org/officeDocument/2006/relationships/image" Target="../media/image67.png"/><Relationship Id="rId14" Type="http://schemas.openxmlformats.org/officeDocument/2006/relationships/image" Target="../media/image66.png"/><Relationship Id="rId13" Type="http://schemas.openxmlformats.org/officeDocument/2006/relationships/image" Target="../media/image65.png"/><Relationship Id="rId12" Type="http://schemas.openxmlformats.org/officeDocument/2006/relationships/image" Target="../media/image64.png"/><Relationship Id="rId11" Type="http://schemas.openxmlformats.org/officeDocument/2006/relationships/image" Target="../media/image63.png"/><Relationship Id="rId10" Type="http://schemas.openxmlformats.org/officeDocument/2006/relationships/image" Target="../media/image62.png"/><Relationship Id="rId1" Type="http://schemas.openxmlformats.org/officeDocument/2006/relationships/image" Target="../media/image53.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5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9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image" Target="../media/image96.jpeg"/></Relationships>
</file>

<file path=ppt/slides/_rels/slide14.xml.rels><?xml version="1.0" encoding="UTF-8" standalone="yes"?>
<Relationships xmlns="http://schemas.openxmlformats.org/package/2006/relationships"><Relationship Id="rId9" Type="http://schemas.openxmlformats.org/officeDocument/2006/relationships/image" Target="../media/image107.png"/><Relationship Id="rId8" Type="http://schemas.openxmlformats.org/officeDocument/2006/relationships/image" Target="../media/image106.png"/><Relationship Id="rId7" Type="http://schemas.openxmlformats.org/officeDocument/2006/relationships/image" Target="../media/image105.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101.jpeg"/><Relationship Id="rId26" Type="http://schemas.openxmlformats.org/officeDocument/2006/relationships/slideLayout" Target="../slideLayouts/slideLayout49.xml"/><Relationship Id="rId25" Type="http://schemas.openxmlformats.org/officeDocument/2006/relationships/image" Target="../media/image123.png"/><Relationship Id="rId24" Type="http://schemas.openxmlformats.org/officeDocument/2006/relationships/image" Target="../media/image122.png"/><Relationship Id="rId23" Type="http://schemas.openxmlformats.org/officeDocument/2006/relationships/image" Target="../media/image121.png"/><Relationship Id="rId22" Type="http://schemas.openxmlformats.org/officeDocument/2006/relationships/image" Target="../media/image120.png"/><Relationship Id="rId21" Type="http://schemas.openxmlformats.org/officeDocument/2006/relationships/image" Target="../media/image119.png"/><Relationship Id="rId20" Type="http://schemas.openxmlformats.org/officeDocument/2006/relationships/image" Target="../media/image118.png"/><Relationship Id="rId2" Type="http://schemas.openxmlformats.org/officeDocument/2006/relationships/image" Target="../media/image100.jpeg"/><Relationship Id="rId19" Type="http://schemas.openxmlformats.org/officeDocument/2006/relationships/image" Target="../media/image117.png"/><Relationship Id="rId18" Type="http://schemas.openxmlformats.org/officeDocument/2006/relationships/image" Target="../media/image116.png"/><Relationship Id="rId17" Type="http://schemas.openxmlformats.org/officeDocument/2006/relationships/image" Target="../media/image115.png"/><Relationship Id="rId16" Type="http://schemas.openxmlformats.org/officeDocument/2006/relationships/image" Target="../media/image114.png"/><Relationship Id="rId15" Type="http://schemas.openxmlformats.org/officeDocument/2006/relationships/image" Target="../media/image113.png"/><Relationship Id="rId14" Type="http://schemas.openxmlformats.org/officeDocument/2006/relationships/image" Target="../media/image112.png"/><Relationship Id="rId13" Type="http://schemas.openxmlformats.org/officeDocument/2006/relationships/image" Target="../media/image111.png"/><Relationship Id="rId12" Type="http://schemas.openxmlformats.org/officeDocument/2006/relationships/image" Target="../media/image110.png"/><Relationship Id="rId11" Type="http://schemas.openxmlformats.org/officeDocument/2006/relationships/image" Target="../media/image109.png"/><Relationship Id="rId10" Type="http://schemas.openxmlformats.org/officeDocument/2006/relationships/image" Target="../media/image108.png"/><Relationship Id="rId1" Type="http://schemas.openxmlformats.org/officeDocument/2006/relationships/image" Target="../media/image9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12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2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26.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50.xml"/><Relationship Id="rId5" Type="http://schemas.openxmlformats.org/officeDocument/2006/relationships/image" Target="../media/image131.png"/><Relationship Id="rId4" Type="http://schemas.openxmlformats.org/officeDocument/2006/relationships/image" Target="../media/image130.png"/><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image" Target="../media/image127.png"/></Relationships>
</file>

<file path=ppt/slides/_rels/slide19.xml.rels><?xml version="1.0" encoding="UTF-8" standalone="yes"?>
<Relationships xmlns="http://schemas.openxmlformats.org/package/2006/relationships"><Relationship Id="rId9" Type="http://schemas.openxmlformats.org/officeDocument/2006/relationships/image" Target="../media/image140.png"/><Relationship Id="rId8" Type="http://schemas.openxmlformats.org/officeDocument/2006/relationships/image" Target="../media/image139.png"/><Relationship Id="rId7" Type="http://schemas.openxmlformats.org/officeDocument/2006/relationships/image" Target="../media/image138.png"/><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3" Type="http://schemas.openxmlformats.org/officeDocument/2006/relationships/image" Target="../media/image134.png"/><Relationship Id="rId20" Type="http://schemas.openxmlformats.org/officeDocument/2006/relationships/slideLayout" Target="../slideLayouts/slideLayout50.xml"/><Relationship Id="rId2" Type="http://schemas.openxmlformats.org/officeDocument/2006/relationships/image" Target="../media/image133.png"/><Relationship Id="rId19" Type="http://schemas.openxmlformats.org/officeDocument/2006/relationships/image" Target="../media/image150.png"/><Relationship Id="rId18" Type="http://schemas.openxmlformats.org/officeDocument/2006/relationships/image" Target="../media/image149.png"/><Relationship Id="rId17" Type="http://schemas.openxmlformats.org/officeDocument/2006/relationships/image" Target="../media/image148.png"/><Relationship Id="rId16" Type="http://schemas.openxmlformats.org/officeDocument/2006/relationships/image" Target="../media/image147.png"/><Relationship Id="rId15" Type="http://schemas.openxmlformats.org/officeDocument/2006/relationships/image" Target="../media/image146.png"/><Relationship Id="rId14" Type="http://schemas.openxmlformats.org/officeDocument/2006/relationships/image" Target="../media/image145.png"/><Relationship Id="rId13" Type="http://schemas.openxmlformats.org/officeDocument/2006/relationships/image" Target="../media/image144.png"/><Relationship Id="rId12" Type="http://schemas.openxmlformats.org/officeDocument/2006/relationships/image" Target="../media/image143.png"/><Relationship Id="rId11" Type="http://schemas.openxmlformats.org/officeDocument/2006/relationships/image" Target="../media/image142.png"/><Relationship Id="rId10" Type="http://schemas.openxmlformats.org/officeDocument/2006/relationships/image" Target="../media/image141.png"/><Relationship Id="rId1" Type="http://schemas.openxmlformats.org/officeDocument/2006/relationships/image" Target="../media/image1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53.png"/><Relationship Id="rId1" Type="http://schemas.openxmlformats.org/officeDocument/2006/relationships/image" Target="../media/image152.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59.png"/><Relationship Id="rId1" Type="http://schemas.openxmlformats.org/officeDocument/2006/relationships/image" Target="../media/image15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6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6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6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63.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64.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6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67.png"/><Relationship Id="rId1" Type="http://schemas.openxmlformats.org/officeDocument/2006/relationships/image" Target="../media/image166.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6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69.png"/><Relationship Id="rId1" Type="http://schemas.openxmlformats.org/officeDocument/2006/relationships/tags" Target="../tags/tag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0.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7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7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73.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74.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75.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image" Target="../media/image176.GIF"/></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80.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8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83.png"/></Relationships>
</file>

<file path=ppt/slides/_rels/slide54.xml.rels><?xml version="1.0" encoding="UTF-8" standalone="yes"?>
<Relationships xmlns="http://schemas.openxmlformats.org/package/2006/relationships"><Relationship Id="rId9" Type="http://schemas.openxmlformats.org/officeDocument/2006/relationships/image" Target="../media/image192.png"/><Relationship Id="rId8" Type="http://schemas.openxmlformats.org/officeDocument/2006/relationships/image" Target="../media/image191.png"/><Relationship Id="rId7" Type="http://schemas.openxmlformats.org/officeDocument/2006/relationships/image" Target="../media/image190.png"/><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 Id="rId3" Type="http://schemas.openxmlformats.org/officeDocument/2006/relationships/image" Target="../media/image186.png"/><Relationship Id="rId25" Type="http://schemas.openxmlformats.org/officeDocument/2006/relationships/slideLayout" Target="../slideLayouts/slideLayout8.xml"/><Relationship Id="rId24" Type="http://schemas.openxmlformats.org/officeDocument/2006/relationships/image" Target="../media/image207.png"/><Relationship Id="rId23" Type="http://schemas.openxmlformats.org/officeDocument/2006/relationships/image" Target="../media/image206.png"/><Relationship Id="rId22" Type="http://schemas.openxmlformats.org/officeDocument/2006/relationships/image" Target="../media/image205.png"/><Relationship Id="rId21" Type="http://schemas.openxmlformats.org/officeDocument/2006/relationships/image" Target="../media/image204.png"/><Relationship Id="rId20" Type="http://schemas.openxmlformats.org/officeDocument/2006/relationships/image" Target="../media/image203.png"/><Relationship Id="rId2" Type="http://schemas.openxmlformats.org/officeDocument/2006/relationships/image" Target="../media/image185.png"/><Relationship Id="rId19" Type="http://schemas.openxmlformats.org/officeDocument/2006/relationships/image" Target="../media/image202.png"/><Relationship Id="rId18" Type="http://schemas.openxmlformats.org/officeDocument/2006/relationships/image" Target="../media/image201.png"/><Relationship Id="rId17" Type="http://schemas.openxmlformats.org/officeDocument/2006/relationships/image" Target="../media/image200.png"/><Relationship Id="rId16" Type="http://schemas.openxmlformats.org/officeDocument/2006/relationships/image" Target="../media/image199.png"/><Relationship Id="rId15" Type="http://schemas.openxmlformats.org/officeDocument/2006/relationships/image" Target="../media/image198.png"/><Relationship Id="rId14" Type="http://schemas.openxmlformats.org/officeDocument/2006/relationships/image" Target="../media/image197.png"/><Relationship Id="rId13" Type="http://schemas.openxmlformats.org/officeDocument/2006/relationships/image" Target="../media/image196.png"/><Relationship Id="rId12" Type="http://schemas.openxmlformats.org/officeDocument/2006/relationships/image" Target="../media/image195.png"/><Relationship Id="rId11" Type="http://schemas.openxmlformats.org/officeDocument/2006/relationships/image" Target="../media/image194.png"/><Relationship Id="rId10" Type="http://schemas.openxmlformats.org/officeDocument/2006/relationships/image" Target="../media/image193.png"/><Relationship Id="rId1" Type="http://schemas.openxmlformats.org/officeDocument/2006/relationships/image" Target="../media/image184.png"/></Relationships>
</file>

<file path=ppt/slides/_rels/slide55.xml.rels><?xml version="1.0" encoding="UTF-8" standalone="yes"?>
<Relationships xmlns="http://schemas.openxmlformats.org/package/2006/relationships"><Relationship Id="rId9" Type="http://schemas.openxmlformats.org/officeDocument/2006/relationships/image" Target="../media/image216.png"/><Relationship Id="rId8" Type="http://schemas.openxmlformats.org/officeDocument/2006/relationships/image" Target="../media/image215.png"/><Relationship Id="rId7" Type="http://schemas.openxmlformats.org/officeDocument/2006/relationships/image" Target="../media/image214.png"/><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jpeg"/><Relationship Id="rId3" Type="http://schemas.openxmlformats.org/officeDocument/2006/relationships/image" Target="../media/image210.jpeg"/><Relationship Id="rId2" Type="http://schemas.openxmlformats.org/officeDocument/2006/relationships/image" Target="../media/image209.jpeg"/><Relationship Id="rId13" Type="http://schemas.openxmlformats.org/officeDocument/2006/relationships/slideLayout" Target="../slideLayouts/slideLayout8.xml"/><Relationship Id="rId12" Type="http://schemas.openxmlformats.org/officeDocument/2006/relationships/image" Target="../media/image219.png"/><Relationship Id="rId11" Type="http://schemas.openxmlformats.org/officeDocument/2006/relationships/image" Target="../media/image218.png"/><Relationship Id="rId10" Type="http://schemas.openxmlformats.org/officeDocument/2006/relationships/image" Target="../media/image217.png"/><Relationship Id="rId1" Type="http://schemas.openxmlformats.org/officeDocument/2006/relationships/image" Target="../media/image208.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2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21.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23.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2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26.png"/><Relationship Id="rId1" Type="http://schemas.openxmlformats.org/officeDocument/2006/relationships/image" Target="../media/image225.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27.png"/><Relationship Id="rId1" Type="http://schemas.openxmlformats.org/officeDocument/2006/relationships/tags" Target="../tags/tag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2" Type="http://schemas.openxmlformats.org/officeDocument/2006/relationships/slideLayout" Target="../slideLayouts/slideLayout11.xml"/><Relationship Id="rId31" Type="http://schemas.openxmlformats.org/officeDocument/2006/relationships/image" Target="../media/image51.png"/><Relationship Id="rId30" Type="http://schemas.openxmlformats.org/officeDocument/2006/relationships/image" Target="../media/image50.png"/><Relationship Id="rId3" Type="http://schemas.openxmlformats.org/officeDocument/2006/relationships/image" Target="../media/image23.png"/><Relationship Id="rId29" Type="http://schemas.openxmlformats.org/officeDocument/2006/relationships/image" Target="../media/image49.png"/><Relationship Id="rId28" Type="http://schemas.openxmlformats.org/officeDocument/2006/relationships/image" Target="../media/image48.png"/><Relationship Id="rId27" Type="http://schemas.openxmlformats.org/officeDocument/2006/relationships/image" Target="../media/image47.png"/><Relationship Id="rId26" Type="http://schemas.openxmlformats.org/officeDocument/2006/relationships/image" Target="../media/image46.png"/><Relationship Id="rId25" Type="http://schemas.openxmlformats.org/officeDocument/2006/relationships/image" Target="../media/image45.png"/><Relationship Id="rId24" Type="http://schemas.openxmlformats.org/officeDocument/2006/relationships/image" Target="../media/image44.png"/><Relationship Id="rId23" Type="http://schemas.openxmlformats.org/officeDocument/2006/relationships/image" Target="../media/image43.png"/><Relationship Id="rId22" Type="http://schemas.openxmlformats.org/officeDocument/2006/relationships/image" Target="../media/image42.png"/><Relationship Id="rId21" Type="http://schemas.openxmlformats.org/officeDocument/2006/relationships/image" Target="../media/image41.png"/><Relationship Id="rId20" Type="http://schemas.openxmlformats.org/officeDocument/2006/relationships/image" Target="../media/image40.png"/><Relationship Id="rId2" Type="http://schemas.openxmlformats.org/officeDocument/2006/relationships/image" Target="../media/image22.png"/><Relationship Id="rId19" Type="http://schemas.openxmlformats.org/officeDocument/2006/relationships/image" Target="../media/image39.png"/><Relationship Id="rId18" Type="http://schemas.openxmlformats.org/officeDocument/2006/relationships/image" Target="../media/image38.png"/><Relationship Id="rId17" Type="http://schemas.openxmlformats.org/officeDocument/2006/relationships/image" Target="../media/image37.png"/><Relationship Id="rId16" Type="http://schemas.openxmlformats.org/officeDocument/2006/relationships/image" Target="../media/image36.png"/><Relationship Id="rId15" Type="http://schemas.openxmlformats.org/officeDocument/2006/relationships/image" Target="../media/image35.png"/><Relationship Id="rId14" Type="http://schemas.openxmlformats.org/officeDocument/2006/relationships/image" Target="../media/image34.png"/><Relationship Id="rId13" Type="http://schemas.openxmlformats.org/officeDocument/2006/relationships/image" Target="../media/image33.png"/><Relationship Id="rId12" Type="http://schemas.openxmlformats.org/officeDocument/2006/relationships/image" Target="../media/image32.png"/><Relationship Id="rId11" Type="http://schemas.openxmlformats.org/officeDocument/2006/relationships/image" Target="../media/image31.png"/><Relationship Id="rId10" Type="http://schemas.openxmlformats.org/officeDocument/2006/relationships/image" Target="../media/image30.png"/><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22860"/>
            <a:ext cx="9145270" cy="5166995"/>
          </a:xfrm>
          <a:prstGeom prst="rect">
            <a:avLst/>
          </a:prstGeom>
          <a:blipFill>
            <a:blip r:embed="rId1" cstate="print"/>
            <a:stretch>
              <a:fillRect/>
            </a:stretch>
          </a:blipFill>
          <a:ln>
            <a:noFill/>
          </a:ln>
          <a:effectLst>
            <a:outerShdw blurRad="203200" dist="165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Calibri" panose="020F0502020204030204"/>
              <a:ea typeface="宋体" panose="02010600030101010101" pitchFamily="2" charset="-122"/>
            </a:endParaRPr>
          </a:p>
        </p:txBody>
      </p:sp>
      <p:sp>
        <p:nvSpPr>
          <p:cNvPr id="3" name="矩形 2"/>
          <p:cNvSpPr/>
          <p:nvPr/>
        </p:nvSpPr>
        <p:spPr>
          <a:xfrm>
            <a:off x="635" y="1402715"/>
            <a:ext cx="9144635" cy="210121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defRPr/>
            </a:pPr>
            <a:r>
              <a:rPr lang="zh-CN" altLang="en-US" sz="3200" b="1" dirty="0" smtClean="0">
                <a:solidFill>
                  <a:schemeClr val="bg1"/>
                </a:solidFill>
                <a:latin typeface="微软雅黑" panose="020B0503020204020204" pitchFamily="34" charset="-122"/>
                <a:ea typeface="微软雅黑" panose="020B0503020204020204" pitchFamily="34" charset="-122"/>
                <a:sym typeface="+mn-ea"/>
              </a:rPr>
              <a:t>数字孪生赋能</a:t>
            </a:r>
            <a:r>
              <a:rPr lang="zh-CN" altLang="en-US" sz="3200" b="1" dirty="0">
                <a:solidFill>
                  <a:schemeClr val="bg1"/>
                </a:solidFill>
                <a:latin typeface="微软雅黑" panose="020B0503020204020204" pitchFamily="34" charset="-122"/>
                <a:ea typeface="微软雅黑" panose="020B0503020204020204" pitchFamily="34" charset="-122"/>
                <a:sym typeface="+mn-ea"/>
              </a:rPr>
              <a:t>智慧城市大脑智</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a:p>
            <a:pPr algn="ctr" defTabSz="685800">
              <a:defRPr/>
            </a:pPr>
            <a:r>
              <a:rPr lang="zh-CN" altLang="en-US" sz="3200" b="1" dirty="0">
                <a:solidFill>
                  <a:schemeClr val="bg1"/>
                </a:solidFill>
                <a:latin typeface="微软雅黑" panose="020B0503020204020204" pitchFamily="34" charset="-122"/>
                <a:ea typeface="微软雅黑" panose="020B0503020204020204" pitchFamily="34" charset="-122"/>
                <a:sym typeface="+mn-ea"/>
              </a:rPr>
              <a:t>建设方案</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7313295" y="654685"/>
            <a:ext cx="309880" cy="306705"/>
          </a:xfrm>
          <a:prstGeom prst="rect">
            <a:avLst/>
          </a:prstGeom>
          <a:noFill/>
        </p:spPr>
        <p:txBody>
          <a:bodyPr wrap="none" rtlCol="0">
            <a:spAutoFit/>
          </a:bodyPr>
          <a:p>
            <a:endParaRPr lang="zh-CN" altLang="en-US" dirty="0">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Tm="0">
        <p14:revea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par>
                          <p:cTn id="8" fill="hold">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2531" y="772006"/>
            <a:ext cx="8139573" cy="0"/>
          </a:xfrm>
          <a:custGeom>
            <a:avLst/>
            <a:gdLst/>
            <a:ahLst/>
            <a:cxnLst/>
            <a:rect l="l" t="t" r="r" b="b"/>
            <a:pathLst>
              <a:path w="10850880">
                <a:moveTo>
                  <a:pt x="0" y="0"/>
                </a:moveTo>
                <a:lnTo>
                  <a:pt x="10850562" y="0"/>
                </a:lnTo>
              </a:path>
            </a:pathLst>
          </a:custGeom>
          <a:ln w="7620">
            <a:solidFill>
              <a:srgbClr val="80808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idx="4294967295"/>
          </p:nvPr>
        </p:nvSpPr>
        <p:spPr>
          <a:xfrm>
            <a:off x="0" y="431483"/>
            <a:ext cx="8021638" cy="276860"/>
          </a:xfrm>
          <a:prstGeom prst="rect">
            <a:avLst/>
          </a:prstGeom>
        </p:spPr>
        <p:txBody>
          <a:bodyPr vert="horz" wrap="square" lIns="0" tIns="0" rIns="0" bIns="0" rtlCol="0">
            <a:spAutoFit/>
          </a:bodyPr>
          <a:lstStyle/>
          <a:p>
            <a:pPr marL="12700"/>
            <a:r>
              <a:rPr lang="en-US" sz="2000" b="1" dirty="0">
                <a:solidFill>
                  <a:schemeClr val="tx2"/>
                </a:solidFill>
                <a:latin typeface="微软雅黑" panose="020B0503020204020204" pitchFamily="34" charset="-122"/>
                <a:ea typeface="微软雅黑" panose="020B0503020204020204" pitchFamily="34" charset="-122"/>
              </a:rPr>
              <a:t>  </a:t>
            </a:r>
            <a:r>
              <a:rPr sz="2000" b="1" dirty="0">
                <a:solidFill>
                  <a:schemeClr val="tx2"/>
                </a:solidFill>
                <a:latin typeface="微软雅黑" panose="020B0503020204020204" pitchFamily="34" charset="-122"/>
                <a:ea typeface="微软雅黑" panose="020B0503020204020204" pitchFamily="34" charset="-122"/>
              </a:rPr>
              <a:t>建设思路——平台层</a:t>
            </a:r>
            <a:endParaRPr sz="2000" b="1" dirty="0">
              <a:solidFill>
                <a:schemeClr val="tx2"/>
              </a:solidFill>
              <a:latin typeface="微软雅黑" panose="020B0503020204020204" pitchFamily="34" charset="-122"/>
              <a:ea typeface="微软雅黑" panose="020B0503020204020204" pitchFamily="34" charset="-122"/>
            </a:endParaRPr>
          </a:p>
        </p:txBody>
      </p:sp>
      <p:sp>
        <p:nvSpPr>
          <p:cNvPr id="5" name="object 5"/>
          <p:cNvSpPr txBox="1"/>
          <p:nvPr/>
        </p:nvSpPr>
        <p:spPr>
          <a:xfrm>
            <a:off x="8457763" y="4706631"/>
            <a:ext cx="124799"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4" normalizeH="0" baseline="0" noProof="0" dirty="0">
                <a:ln>
                  <a:noFill/>
                </a:ln>
                <a:solidFill>
                  <a:srgbClr val="808080"/>
                </a:solidFill>
                <a:effectLst/>
                <a:uLnTx/>
                <a:uFillTx/>
                <a:latin typeface="Arial" panose="020B0604020202020204"/>
                <a:ea typeface="+mn-ea"/>
                <a:cs typeface="Arial" panose="020B0604020202020204"/>
              </a:rPr>
              <a:t>17</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6" name="object 6"/>
          <p:cNvSpPr/>
          <p:nvPr/>
        </p:nvSpPr>
        <p:spPr>
          <a:xfrm>
            <a:off x="2192655" y="1637407"/>
            <a:ext cx="4827727" cy="3239824"/>
          </a:xfrm>
          <a:prstGeom prst="rect">
            <a:avLst/>
          </a:prstGeom>
          <a:blipFill>
            <a:blip r:embed="rId1"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3657416" y="2510325"/>
            <a:ext cx="452097" cy="457965"/>
          </a:xfrm>
          <a:prstGeom prst="rect">
            <a:avLst/>
          </a:prstGeom>
          <a:blipFill>
            <a:blip r:embed="rId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p:nvPr/>
        </p:nvSpPr>
        <p:spPr>
          <a:xfrm>
            <a:off x="2534176" y="2524625"/>
            <a:ext cx="1388567" cy="576781"/>
          </a:xfrm>
          <a:prstGeom prst="rect">
            <a:avLst/>
          </a:prstGeom>
          <a:blipFill>
            <a:blip r:embed="rId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p:nvPr/>
        </p:nvSpPr>
        <p:spPr>
          <a:xfrm>
            <a:off x="3297719" y="2022199"/>
            <a:ext cx="952798" cy="566388"/>
          </a:xfrm>
          <a:prstGeom prst="rect">
            <a:avLst/>
          </a:prstGeom>
          <a:blipFill>
            <a:blip r:embed="rId4"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txBox="1"/>
          <p:nvPr/>
        </p:nvSpPr>
        <p:spPr>
          <a:xfrm>
            <a:off x="1699498" y="1994542"/>
            <a:ext cx="1505211"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城市安全运行</a:t>
            </a:r>
            <a:r>
              <a:rPr kumimoji="0" sz="1350" b="0" u="none" strike="noStrike" kern="1200" cap="none" spc="0" normalizeH="0" baseline="0" noProof="0" dirty="0">
                <a:ln>
                  <a:noFill/>
                </a:ln>
                <a:solidFill>
                  <a:srgbClr val="787878"/>
                </a:solidFill>
                <a:effectLst/>
                <a:uLnTx/>
                <a:uFillTx/>
                <a:latin typeface="微软雅黑" panose="020B0503020204020204" pitchFamily="34" charset="-122"/>
                <a:ea typeface="+mn-ea"/>
                <a:cs typeface="微软雅黑" panose="020B0503020204020204" pitchFamily="34" charset="-122"/>
              </a:rPr>
              <a:t>小脑</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1" name="object 11"/>
          <p:cNvSpPr txBox="1"/>
          <p:nvPr/>
        </p:nvSpPr>
        <p:spPr>
          <a:xfrm>
            <a:off x="1535659" y="2591739"/>
            <a:ext cx="743079"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交通</a:t>
            </a:r>
            <a:r>
              <a:rPr kumimoji="0" sz="1350" b="0" u="none" strike="noStrike" kern="1200" cap="none" spc="0" normalizeH="0" baseline="0" noProof="0" dirty="0">
                <a:ln>
                  <a:noFill/>
                </a:ln>
                <a:solidFill>
                  <a:srgbClr val="787878"/>
                </a:solidFill>
                <a:effectLst/>
                <a:uLnTx/>
                <a:uFillTx/>
                <a:latin typeface="微软雅黑" panose="020B0503020204020204" pitchFamily="34" charset="-122"/>
                <a:ea typeface="+mn-ea"/>
                <a:cs typeface="微软雅黑" panose="020B0503020204020204" pitchFamily="34" charset="-122"/>
              </a:rPr>
              <a:t>小脑</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2" name="object 12"/>
          <p:cNvSpPr/>
          <p:nvPr/>
        </p:nvSpPr>
        <p:spPr>
          <a:xfrm>
            <a:off x="2460677" y="2940729"/>
            <a:ext cx="1287250" cy="754930"/>
          </a:xfrm>
          <a:prstGeom prst="rect">
            <a:avLst/>
          </a:prstGeom>
          <a:blipFill>
            <a:blip r:embed="rId5"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p:cNvSpPr txBox="1"/>
          <p:nvPr/>
        </p:nvSpPr>
        <p:spPr>
          <a:xfrm>
            <a:off x="1699260" y="3820160"/>
            <a:ext cx="779780" cy="230505"/>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环保</a:t>
            </a:r>
            <a:r>
              <a:rPr kumimoji="0" sz="1350" b="0" u="none" strike="noStrike" kern="1200" cap="none" spc="0" normalizeH="0" baseline="0" noProof="0" dirty="0">
                <a:ln>
                  <a:noFill/>
                </a:ln>
                <a:solidFill>
                  <a:srgbClr val="787878"/>
                </a:solidFill>
                <a:effectLst/>
                <a:uLnTx/>
                <a:uFillTx/>
                <a:latin typeface="微软雅黑" panose="020B0503020204020204" pitchFamily="34" charset="-122"/>
                <a:ea typeface="+mn-ea"/>
                <a:cs typeface="微软雅黑" panose="020B0503020204020204" pitchFamily="34" charset="-122"/>
              </a:rPr>
              <a:t>小脑</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4" name="object 14"/>
          <p:cNvSpPr txBox="1"/>
          <p:nvPr/>
        </p:nvSpPr>
        <p:spPr>
          <a:xfrm>
            <a:off x="2273841" y="4327990"/>
            <a:ext cx="743079"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平安</a:t>
            </a:r>
            <a:r>
              <a:rPr kumimoji="0" sz="1350" b="0" u="none" strike="noStrike" kern="1200" cap="none" spc="0" normalizeH="0" baseline="0" noProof="0" dirty="0">
                <a:ln>
                  <a:noFill/>
                </a:ln>
                <a:solidFill>
                  <a:srgbClr val="787878"/>
                </a:solidFill>
                <a:effectLst/>
                <a:uLnTx/>
                <a:uFillTx/>
                <a:latin typeface="微软雅黑" panose="020B0503020204020204" pitchFamily="34" charset="-122"/>
                <a:ea typeface="+mn-ea"/>
                <a:cs typeface="微软雅黑" panose="020B0503020204020204" pitchFamily="34" charset="-122"/>
              </a:rPr>
              <a:t>小脑</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5" name="object 15"/>
          <p:cNvSpPr txBox="1"/>
          <p:nvPr/>
        </p:nvSpPr>
        <p:spPr>
          <a:xfrm>
            <a:off x="6088903" y="4060663"/>
            <a:ext cx="743079"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政务</a:t>
            </a:r>
            <a:r>
              <a:rPr kumimoji="0" sz="1350" b="0" u="none" strike="noStrike" kern="1200" cap="none" spc="0" normalizeH="0" baseline="0" noProof="0" dirty="0">
                <a:ln>
                  <a:noFill/>
                </a:ln>
                <a:solidFill>
                  <a:srgbClr val="787878"/>
                </a:solidFill>
                <a:effectLst/>
                <a:uLnTx/>
                <a:uFillTx/>
                <a:latin typeface="微软雅黑" panose="020B0503020204020204" pitchFamily="34" charset="-122"/>
                <a:ea typeface="+mn-ea"/>
                <a:cs typeface="微软雅黑" panose="020B0503020204020204" pitchFamily="34" charset="-122"/>
              </a:rPr>
              <a:t>小脑</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6" name="object 16"/>
          <p:cNvSpPr txBox="1"/>
          <p:nvPr/>
        </p:nvSpPr>
        <p:spPr>
          <a:xfrm>
            <a:off x="7146801" y="2402234"/>
            <a:ext cx="743079"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教育</a:t>
            </a:r>
            <a:r>
              <a:rPr kumimoji="0" sz="1350" b="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小脑</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7" name="object 17"/>
          <p:cNvSpPr txBox="1"/>
          <p:nvPr/>
        </p:nvSpPr>
        <p:spPr>
          <a:xfrm>
            <a:off x="7005129" y="1881736"/>
            <a:ext cx="743079"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医疗</a:t>
            </a:r>
            <a:r>
              <a:rPr kumimoji="0" sz="1350" b="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小脑</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8" name="object 18"/>
          <p:cNvSpPr/>
          <p:nvPr/>
        </p:nvSpPr>
        <p:spPr>
          <a:xfrm>
            <a:off x="2791033" y="3511748"/>
            <a:ext cx="1157821" cy="680927"/>
          </a:xfrm>
          <a:prstGeom prst="rect">
            <a:avLst/>
          </a:prstGeom>
          <a:blipFill>
            <a:blip r:embed="rId6"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bject 19"/>
          <p:cNvSpPr/>
          <p:nvPr/>
        </p:nvSpPr>
        <p:spPr>
          <a:xfrm>
            <a:off x="5030578" y="1837620"/>
            <a:ext cx="1840463" cy="667247"/>
          </a:xfrm>
          <a:prstGeom prst="rect">
            <a:avLst/>
          </a:prstGeom>
          <a:blipFill>
            <a:blip r:embed="rId7"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bject 20"/>
          <p:cNvSpPr/>
          <p:nvPr/>
        </p:nvSpPr>
        <p:spPr>
          <a:xfrm>
            <a:off x="5687508" y="2380686"/>
            <a:ext cx="1264062" cy="483277"/>
          </a:xfrm>
          <a:prstGeom prst="rect">
            <a:avLst/>
          </a:prstGeom>
          <a:blipFill>
            <a:blip r:embed="rId8"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bject 21"/>
          <p:cNvSpPr/>
          <p:nvPr/>
        </p:nvSpPr>
        <p:spPr>
          <a:xfrm>
            <a:off x="3010395" y="1865314"/>
            <a:ext cx="506865" cy="516468"/>
          </a:xfrm>
          <a:prstGeom prst="rect">
            <a:avLst/>
          </a:prstGeom>
          <a:blipFill>
            <a:blip r:embed="rId9"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22"/>
          <p:cNvSpPr/>
          <p:nvPr/>
        </p:nvSpPr>
        <p:spPr>
          <a:xfrm>
            <a:off x="3901060" y="2318992"/>
            <a:ext cx="506865" cy="516468"/>
          </a:xfrm>
          <a:prstGeom prst="rect">
            <a:avLst/>
          </a:prstGeom>
          <a:blipFill>
            <a:blip r:embed="rId10"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23"/>
          <p:cNvSpPr/>
          <p:nvPr/>
        </p:nvSpPr>
        <p:spPr>
          <a:xfrm>
            <a:off x="4863967" y="2243675"/>
            <a:ext cx="506865" cy="516468"/>
          </a:xfrm>
          <a:prstGeom prst="rect">
            <a:avLst/>
          </a:prstGeom>
          <a:blipFill>
            <a:blip r:embed="rId11"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4"/>
          <p:cNvSpPr/>
          <p:nvPr/>
        </p:nvSpPr>
        <p:spPr>
          <a:xfrm>
            <a:off x="5437138" y="2573192"/>
            <a:ext cx="506865" cy="516468"/>
          </a:xfrm>
          <a:prstGeom prst="rect">
            <a:avLst/>
          </a:prstGeom>
          <a:blipFill>
            <a:blip r:embed="rId1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25"/>
          <p:cNvSpPr/>
          <p:nvPr/>
        </p:nvSpPr>
        <p:spPr>
          <a:xfrm>
            <a:off x="5296086" y="2988211"/>
            <a:ext cx="506865" cy="516468"/>
          </a:xfrm>
          <a:prstGeom prst="rect">
            <a:avLst/>
          </a:prstGeom>
          <a:blipFill>
            <a:blip r:embed="rId1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bject 26"/>
          <p:cNvSpPr/>
          <p:nvPr/>
        </p:nvSpPr>
        <p:spPr>
          <a:xfrm>
            <a:off x="4722915" y="3562278"/>
            <a:ext cx="506865" cy="516468"/>
          </a:xfrm>
          <a:prstGeom prst="rect">
            <a:avLst/>
          </a:prstGeom>
          <a:blipFill>
            <a:blip r:embed="rId14"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bject 27"/>
          <p:cNvSpPr/>
          <p:nvPr/>
        </p:nvSpPr>
        <p:spPr>
          <a:xfrm>
            <a:off x="4139417" y="3614951"/>
            <a:ext cx="506865" cy="516468"/>
          </a:xfrm>
          <a:prstGeom prst="rect">
            <a:avLst/>
          </a:prstGeom>
          <a:blipFill>
            <a:blip r:embed="rId15"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28"/>
          <p:cNvSpPr/>
          <p:nvPr/>
        </p:nvSpPr>
        <p:spPr>
          <a:xfrm>
            <a:off x="3657416" y="3455656"/>
            <a:ext cx="506865" cy="516468"/>
          </a:xfrm>
          <a:prstGeom prst="rect">
            <a:avLst/>
          </a:prstGeom>
          <a:blipFill>
            <a:blip r:embed="rId16"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bject 29"/>
          <p:cNvSpPr/>
          <p:nvPr/>
        </p:nvSpPr>
        <p:spPr>
          <a:xfrm>
            <a:off x="3481659" y="2780283"/>
            <a:ext cx="506865" cy="516468"/>
          </a:xfrm>
          <a:prstGeom prst="rect">
            <a:avLst/>
          </a:prstGeom>
          <a:blipFill>
            <a:blip r:embed="rId17"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bject 30"/>
          <p:cNvSpPr/>
          <p:nvPr/>
        </p:nvSpPr>
        <p:spPr>
          <a:xfrm>
            <a:off x="3784968" y="2630495"/>
            <a:ext cx="320096" cy="354868"/>
          </a:xfrm>
          <a:custGeom>
            <a:avLst/>
            <a:gdLst/>
            <a:ahLst/>
            <a:cxnLst/>
            <a:rect l="l" t="t" r="r" b="b"/>
            <a:pathLst>
              <a:path w="426720" h="473075">
                <a:moveTo>
                  <a:pt x="58083" y="422696"/>
                </a:moveTo>
                <a:lnTo>
                  <a:pt x="43926" y="409943"/>
                </a:lnTo>
                <a:lnTo>
                  <a:pt x="82181" y="367487"/>
                </a:lnTo>
                <a:lnTo>
                  <a:pt x="96342" y="380238"/>
                </a:lnTo>
                <a:lnTo>
                  <a:pt x="58083" y="422696"/>
                </a:lnTo>
                <a:close/>
              </a:path>
              <a:path w="426720" h="473075">
                <a:moveTo>
                  <a:pt x="0" y="472935"/>
                </a:moveTo>
                <a:lnTo>
                  <a:pt x="22694" y="390817"/>
                </a:lnTo>
                <a:lnTo>
                  <a:pt x="43926" y="409943"/>
                </a:lnTo>
                <a:lnTo>
                  <a:pt x="31178" y="424091"/>
                </a:lnTo>
                <a:lnTo>
                  <a:pt x="45326" y="436854"/>
                </a:lnTo>
                <a:lnTo>
                  <a:pt x="73799" y="436854"/>
                </a:lnTo>
                <a:lnTo>
                  <a:pt x="79311" y="441820"/>
                </a:lnTo>
                <a:lnTo>
                  <a:pt x="0" y="472935"/>
                </a:lnTo>
                <a:close/>
              </a:path>
              <a:path w="426720" h="473075">
                <a:moveTo>
                  <a:pt x="45326" y="436854"/>
                </a:moveTo>
                <a:lnTo>
                  <a:pt x="31178" y="424091"/>
                </a:lnTo>
                <a:lnTo>
                  <a:pt x="43926" y="409943"/>
                </a:lnTo>
                <a:lnTo>
                  <a:pt x="58083" y="422696"/>
                </a:lnTo>
                <a:lnTo>
                  <a:pt x="45326" y="436854"/>
                </a:lnTo>
                <a:close/>
              </a:path>
              <a:path w="426720" h="473075">
                <a:moveTo>
                  <a:pt x="73799" y="436854"/>
                </a:moveTo>
                <a:lnTo>
                  <a:pt x="45326" y="436854"/>
                </a:lnTo>
                <a:lnTo>
                  <a:pt x="58083" y="422696"/>
                </a:lnTo>
                <a:lnTo>
                  <a:pt x="73799" y="436854"/>
                </a:lnTo>
                <a:close/>
              </a:path>
              <a:path w="426720" h="473075">
                <a:moveTo>
                  <a:pt x="403440" y="82105"/>
                </a:moveTo>
                <a:lnTo>
                  <a:pt x="346824" y="31102"/>
                </a:lnTo>
                <a:lnTo>
                  <a:pt x="426135" y="0"/>
                </a:lnTo>
                <a:lnTo>
                  <a:pt x="403440" y="82105"/>
                </a:lnTo>
                <a:close/>
              </a:path>
              <a:path w="426720" h="473075">
                <a:moveTo>
                  <a:pt x="313118" y="139649"/>
                </a:moveTo>
                <a:lnTo>
                  <a:pt x="298970" y="126898"/>
                </a:lnTo>
                <a:lnTo>
                  <a:pt x="349973" y="70294"/>
                </a:lnTo>
                <a:lnTo>
                  <a:pt x="364134" y="83045"/>
                </a:lnTo>
                <a:lnTo>
                  <a:pt x="313118" y="139649"/>
                </a:lnTo>
                <a:close/>
              </a:path>
              <a:path w="426720" h="473075">
                <a:moveTo>
                  <a:pt x="134594" y="337781"/>
                </a:moveTo>
                <a:lnTo>
                  <a:pt x="120446" y="325031"/>
                </a:lnTo>
                <a:lnTo>
                  <a:pt x="171450" y="268427"/>
                </a:lnTo>
                <a:lnTo>
                  <a:pt x="185597" y="281177"/>
                </a:lnTo>
                <a:lnTo>
                  <a:pt x="134594" y="337781"/>
                </a:lnTo>
                <a:close/>
              </a:path>
              <a:path w="426720" h="473075">
                <a:moveTo>
                  <a:pt x="223862" y="238721"/>
                </a:moveTo>
                <a:lnTo>
                  <a:pt x="209702" y="225971"/>
                </a:lnTo>
                <a:lnTo>
                  <a:pt x="260718" y="169354"/>
                </a:lnTo>
                <a:lnTo>
                  <a:pt x="274866" y="182105"/>
                </a:lnTo>
                <a:lnTo>
                  <a:pt x="223862" y="238721"/>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bject 31"/>
          <p:cNvSpPr/>
          <p:nvPr/>
        </p:nvSpPr>
        <p:spPr>
          <a:xfrm>
            <a:off x="4224461" y="2477344"/>
            <a:ext cx="822627" cy="106222"/>
          </a:xfrm>
          <a:custGeom>
            <a:avLst/>
            <a:gdLst/>
            <a:ahLst/>
            <a:cxnLst/>
            <a:rect l="l" t="t" r="r" b="b"/>
            <a:pathLst>
              <a:path w="1096645" h="141604">
                <a:moveTo>
                  <a:pt x="78651" y="141477"/>
                </a:moveTo>
                <a:lnTo>
                  <a:pt x="0" y="108737"/>
                </a:lnTo>
                <a:lnTo>
                  <a:pt x="73393" y="65468"/>
                </a:lnTo>
                <a:lnTo>
                  <a:pt x="75364" y="93970"/>
                </a:lnTo>
                <a:lnTo>
                  <a:pt x="56362" y="95288"/>
                </a:lnTo>
                <a:lnTo>
                  <a:pt x="57670" y="114287"/>
                </a:lnTo>
                <a:lnTo>
                  <a:pt x="76770" y="114287"/>
                </a:lnTo>
                <a:lnTo>
                  <a:pt x="78651" y="141477"/>
                </a:lnTo>
                <a:close/>
              </a:path>
              <a:path w="1096645" h="141604">
                <a:moveTo>
                  <a:pt x="76679" y="112972"/>
                </a:moveTo>
                <a:lnTo>
                  <a:pt x="75364" y="93970"/>
                </a:lnTo>
                <a:lnTo>
                  <a:pt x="132372" y="90017"/>
                </a:lnTo>
                <a:lnTo>
                  <a:pt x="133692" y="109029"/>
                </a:lnTo>
                <a:lnTo>
                  <a:pt x="76679" y="112972"/>
                </a:lnTo>
                <a:close/>
              </a:path>
              <a:path w="1096645" h="141604">
                <a:moveTo>
                  <a:pt x="57670" y="114287"/>
                </a:moveTo>
                <a:lnTo>
                  <a:pt x="56362" y="95288"/>
                </a:lnTo>
                <a:lnTo>
                  <a:pt x="75364" y="93970"/>
                </a:lnTo>
                <a:lnTo>
                  <a:pt x="76679" y="112972"/>
                </a:lnTo>
                <a:lnTo>
                  <a:pt x="57670" y="114287"/>
                </a:lnTo>
                <a:close/>
              </a:path>
              <a:path w="1096645" h="141604">
                <a:moveTo>
                  <a:pt x="76770" y="114287"/>
                </a:moveTo>
                <a:lnTo>
                  <a:pt x="57670" y="114287"/>
                </a:lnTo>
                <a:lnTo>
                  <a:pt x="76679" y="112972"/>
                </a:lnTo>
                <a:lnTo>
                  <a:pt x="76770" y="114287"/>
                </a:lnTo>
                <a:close/>
              </a:path>
              <a:path w="1096645" h="141604">
                <a:moveTo>
                  <a:pt x="1022985" y="76022"/>
                </a:moveTo>
                <a:lnTo>
                  <a:pt x="1021008" y="47507"/>
                </a:lnTo>
                <a:lnTo>
                  <a:pt x="1040015" y="46189"/>
                </a:lnTo>
                <a:lnTo>
                  <a:pt x="1038694" y="27190"/>
                </a:lnTo>
                <a:lnTo>
                  <a:pt x="1019599" y="27190"/>
                </a:lnTo>
                <a:lnTo>
                  <a:pt x="1017714" y="0"/>
                </a:lnTo>
                <a:lnTo>
                  <a:pt x="1083033" y="27190"/>
                </a:lnTo>
                <a:lnTo>
                  <a:pt x="1038694" y="27190"/>
                </a:lnTo>
                <a:lnTo>
                  <a:pt x="1019690" y="28507"/>
                </a:lnTo>
                <a:lnTo>
                  <a:pt x="1086197" y="28507"/>
                </a:lnTo>
                <a:lnTo>
                  <a:pt x="1096365" y="32740"/>
                </a:lnTo>
                <a:lnTo>
                  <a:pt x="1022985" y="76022"/>
                </a:lnTo>
                <a:close/>
              </a:path>
              <a:path w="1096645" h="141604">
                <a:moveTo>
                  <a:pt x="1021008" y="47507"/>
                </a:moveTo>
                <a:lnTo>
                  <a:pt x="1019690" y="28507"/>
                </a:lnTo>
                <a:lnTo>
                  <a:pt x="1038694" y="27190"/>
                </a:lnTo>
                <a:lnTo>
                  <a:pt x="1040015" y="46189"/>
                </a:lnTo>
                <a:lnTo>
                  <a:pt x="1021008" y="47507"/>
                </a:lnTo>
                <a:close/>
              </a:path>
              <a:path w="1096645" h="141604">
                <a:moveTo>
                  <a:pt x="988885" y="49733"/>
                </a:moveTo>
                <a:lnTo>
                  <a:pt x="987577" y="30734"/>
                </a:lnTo>
                <a:lnTo>
                  <a:pt x="1019690" y="28507"/>
                </a:lnTo>
                <a:lnTo>
                  <a:pt x="1021008" y="47507"/>
                </a:lnTo>
                <a:lnTo>
                  <a:pt x="988885" y="49733"/>
                </a:lnTo>
                <a:close/>
              </a:path>
              <a:path w="1096645" h="141604">
                <a:moveTo>
                  <a:pt x="190703" y="105067"/>
                </a:moveTo>
                <a:lnTo>
                  <a:pt x="189395" y="86067"/>
                </a:lnTo>
                <a:lnTo>
                  <a:pt x="265404" y="80797"/>
                </a:lnTo>
                <a:lnTo>
                  <a:pt x="266725" y="99796"/>
                </a:lnTo>
                <a:lnTo>
                  <a:pt x="190703" y="105067"/>
                </a:lnTo>
                <a:close/>
              </a:path>
              <a:path w="1096645" h="141604">
                <a:moveTo>
                  <a:pt x="323735" y="95846"/>
                </a:moveTo>
                <a:lnTo>
                  <a:pt x="322414" y="76847"/>
                </a:lnTo>
                <a:lnTo>
                  <a:pt x="398437" y="71577"/>
                </a:lnTo>
                <a:lnTo>
                  <a:pt x="399757" y="90576"/>
                </a:lnTo>
                <a:lnTo>
                  <a:pt x="323735" y="95846"/>
                </a:lnTo>
                <a:close/>
              </a:path>
              <a:path w="1096645" h="141604">
                <a:moveTo>
                  <a:pt x="456768" y="86626"/>
                </a:moveTo>
                <a:lnTo>
                  <a:pt x="455447" y="67627"/>
                </a:lnTo>
                <a:lnTo>
                  <a:pt x="531469" y="62356"/>
                </a:lnTo>
                <a:lnTo>
                  <a:pt x="532790" y="81356"/>
                </a:lnTo>
                <a:lnTo>
                  <a:pt x="456768" y="86626"/>
                </a:lnTo>
                <a:close/>
              </a:path>
              <a:path w="1096645" h="141604">
                <a:moveTo>
                  <a:pt x="589800" y="77406"/>
                </a:moveTo>
                <a:lnTo>
                  <a:pt x="588479" y="58394"/>
                </a:lnTo>
                <a:lnTo>
                  <a:pt x="664502" y="53124"/>
                </a:lnTo>
                <a:lnTo>
                  <a:pt x="665822" y="72136"/>
                </a:lnTo>
                <a:lnTo>
                  <a:pt x="589800" y="77406"/>
                </a:lnTo>
                <a:close/>
              </a:path>
              <a:path w="1096645" h="141604">
                <a:moveTo>
                  <a:pt x="722833" y="68186"/>
                </a:moveTo>
                <a:lnTo>
                  <a:pt x="721512" y="49174"/>
                </a:lnTo>
                <a:lnTo>
                  <a:pt x="797534" y="43903"/>
                </a:lnTo>
                <a:lnTo>
                  <a:pt x="798842" y="62915"/>
                </a:lnTo>
                <a:lnTo>
                  <a:pt x="722833" y="68186"/>
                </a:lnTo>
                <a:close/>
              </a:path>
              <a:path w="1096645" h="141604">
                <a:moveTo>
                  <a:pt x="855865" y="58966"/>
                </a:moveTo>
                <a:lnTo>
                  <a:pt x="854544" y="39954"/>
                </a:lnTo>
                <a:lnTo>
                  <a:pt x="930554" y="34683"/>
                </a:lnTo>
                <a:lnTo>
                  <a:pt x="931875" y="53695"/>
                </a:lnTo>
                <a:lnTo>
                  <a:pt x="855865" y="58966"/>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bject 32"/>
          <p:cNvSpPr/>
          <p:nvPr/>
        </p:nvSpPr>
        <p:spPr>
          <a:xfrm>
            <a:off x="3974101" y="3704120"/>
            <a:ext cx="369158" cy="128133"/>
          </a:xfrm>
          <a:custGeom>
            <a:avLst/>
            <a:gdLst/>
            <a:ahLst/>
            <a:cxnLst/>
            <a:rect l="l" t="t" r="r" b="b"/>
            <a:pathLst>
              <a:path w="492125" h="170814">
                <a:moveTo>
                  <a:pt x="63042" y="73355"/>
                </a:moveTo>
                <a:lnTo>
                  <a:pt x="0" y="16040"/>
                </a:lnTo>
                <a:lnTo>
                  <a:pt x="83667" y="0"/>
                </a:lnTo>
                <a:lnTo>
                  <a:pt x="77383" y="22352"/>
                </a:lnTo>
                <a:lnTo>
                  <a:pt x="57594" y="22352"/>
                </a:lnTo>
                <a:lnTo>
                  <a:pt x="52438" y="40690"/>
                </a:lnTo>
                <a:lnTo>
                  <a:pt x="70777" y="45847"/>
                </a:lnTo>
                <a:lnTo>
                  <a:pt x="63042" y="73355"/>
                </a:lnTo>
                <a:close/>
              </a:path>
              <a:path w="492125" h="170814">
                <a:moveTo>
                  <a:pt x="70777" y="45847"/>
                </a:moveTo>
                <a:lnTo>
                  <a:pt x="52438" y="40690"/>
                </a:lnTo>
                <a:lnTo>
                  <a:pt x="57594" y="22352"/>
                </a:lnTo>
                <a:lnTo>
                  <a:pt x="75932" y="27511"/>
                </a:lnTo>
                <a:lnTo>
                  <a:pt x="70777" y="45847"/>
                </a:lnTo>
                <a:close/>
              </a:path>
              <a:path w="492125" h="170814">
                <a:moveTo>
                  <a:pt x="75932" y="27511"/>
                </a:moveTo>
                <a:lnTo>
                  <a:pt x="57594" y="22352"/>
                </a:lnTo>
                <a:lnTo>
                  <a:pt x="77383" y="22352"/>
                </a:lnTo>
                <a:lnTo>
                  <a:pt x="75932" y="27511"/>
                </a:lnTo>
                <a:close/>
              </a:path>
              <a:path w="492125" h="170814">
                <a:moveTo>
                  <a:pt x="125793" y="61315"/>
                </a:moveTo>
                <a:lnTo>
                  <a:pt x="70777" y="45847"/>
                </a:lnTo>
                <a:lnTo>
                  <a:pt x="75932" y="27511"/>
                </a:lnTo>
                <a:lnTo>
                  <a:pt x="130949" y="42989"/>
                </a:lnTo>
                <a:lnTo>
                  <a:pt x="125793" y="61315"/>
                </a:lnTo>
                <a:close/>
              </a:path>
              <a:path w="492125" h="170814">
                <a:moveTo>
                  <a:pt x="408089" y="170421"/>
                </a:moveTo>
                <a:lnTo>
                  <a:pt x="428726" y="97066"/>
                </a:lnTo>
                <a:lnTo>
                  <a:pt x="491769" y="154381"/>
                </a:lnTo>
                <a:lnTo>
                  <a:pt x="408089" y="170421"/>
                </a:lnTo>
                <a:close/>
              </a:path>
              <a:path w="492125" h="170814">
                <a:moveTo>
                  <a:pt x="254152" y="97434"/>
                </a:moveTo>
                <a:lnTo>
                  <a:pt x="180809" y="76796"/>
                </a:lnTo>
                <a:lnTo>
                  <a:pt x="185966" y="58458"/>
                </a:lnTo>
                <a:lnTo>
                  <a:pt x="259321" y="79095"/>
                </a:lnTo>
                <a:lnTo>
                  <a:pt x="254152" y="97434"/>
                </a:lnTo>
                <a:close/>
              </a:path>
              <a:path w="492125" h="170814">
                <a:moveTo>
                  <a:pt x="382524" y="133540"/>
                </a:moveTo>
                <a:lnTo>
                  <a:pt x="309168" y="112903"/>
                </a:lnTo>
                <a:lnTo>
                  <a:pt x="314325" y="94564"/>
                </a:lnTo>
                <a:lnTo>
                  <a:pt x="387680" y="115201"/>
                </a:lnTo>
                <a:lnTo>
                  <a:pt x="382524" y="133540"/>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33"/>
          <p:cNvSpPr/>
          <p:nvPr/>
        </p:nvSpPr>
        <p:spPr>
          <a:xfrm>
            <a:off x="4464429" y="3798262"/>
            <a:ext cx="441560" cy="92408"/>
          </a:xfrm>
          <a:custGeom>
            <a:avLst/>
            <a:gdLst/>
            <a:ahLst/>
            <a:cxnLst/>
            <a:rect l="l" t="t" r="r" b="b"/>
            <a:pathLst>
              <a:path w="588645" h="123189">
                <a:moveTo>
                  <a:pt x="79857" y="123139"/>
                </a:moveTo>
                <a:lnTo>
                  <a:pt x="0" y="93472"/>
                </a:lnTo>
                <a:lnTo>
                  <a:pt x="71640" y="47383"/>
                </a:lnTo>
                <a:lnTo>
                  <a:pt x="74721" y="75786"/>
                </a:lnTo>
                <a:lnTo>
                  <a:pt x="55778" y="77838"/>
                </a:lnTo>
                <a:lnTo>
                  <a:pt x="57835" y="96786"/>
                </a:lnTo>
                <a:lnTo>
                  <a:pt x="76999" y="96786"/>
                </a:lnTo>
                <a:lnTo>
                  <a:pt x="79857" y="123139"/>
                </a:lnTo>
                <a:close/>
              </a:path>
              <a:path w="588645" h="123189">
                <a:moveTo>
                  <a:pt x="76776" y="94732"/>
                </a:moveTo>
                <a:lnTo>
                  <a:pt x="74721" y="75786"/>
                </a:lnTo>
                <a:lnTo>
                  <a:pt x="131533" y="69634"/>
                </a:lnTo>
                <a:lnTo>
                  <a:pt x="133591" y="88569"/>
                </a:lnTo>
                <a:lnTo>
                  <a:pt x="76776" y="94732"/>
                </a:lnTo>
                <a:close/>
              </a:path>
              <a:path w="588645" h="123189">
                <a:moveTo>
                  <a:pt x="57835" y="96786"/>
                </a:moveTo>
                <a:lnTo>
                  <a:pt x="55778" y="77838"/>
                </a:lnTo>
                <a:lnTo>
                  <a:pt x="74721" y="75786"/>
                </a:lnTo>
                <a:lnTo>
                  <a:pt x="76776" y="94732"/>
                </a:lnTo>
                <a:lnTo>
                  <a:pt x="57835" y="96786"/>
                </a:lnTo>
                <a:close/>
              </a:path>
              <a:path w="588645" h="123189">
                <a:moveTo>
                  <a:pt x="76999" y="96786"/>
                </a:moveTo>
                <a:lnTo>
                  <a:pt x="57835" y="96786"/>
                </a:lnTo>
                <a:lnTo>
                  <a:pt x="76776" y="94732"/>
                </a:lnTo>
                <a:lnTo>
                  <a:pt x="76999" y="96786"/>
                </a:lnTo>
                <a:close/>
              </a:path>
              <a:path w="588645" h="123189">
                <a:moveTo>
                  <a:pt x="511652" y="28402"/>
                </a:moveTo>
                <a:lnTo>
                  <a:pt x="508571" y="0"/>
                </a:lnTo>
                <a:lnTo>
                  <a:pt x="579882" y="26492"/>
                </a:lnTo>
                <a:lnTo>
                  <a:pt x="529259" y="26492"/>
                </a:lnTo>
                <a:lnTo>
                  <a:pt x="511652" y="28402"/>
                </a:lnTo>
                <a:close/>
              </a:path>
              <a:path w="588645" h="123189">
                <a:moveTo>
                  <a:pt x="513707" y="47350"/>
                </a:moveTo>
                <a:lnTo>
                  <a:pt x="511652" y="28402"/>
                </a:lnTo>
                <a:lnTo>
                  <a:pt x="529259" y="26492"/>
                </a:lnTo>
                <a:lnTo>
                  <a:pt x="531317" y="45440"/>
                </a:lnTo>
                <a:lnTo>
                  <a:pt x="513707" y="47350"/>
                </a:lnTo>
                <a:close/>
              </a:path>
              <a:path w="588645" h="123189">
                <a:moveTo>
                  <a:pt x="516788" y="75755"/>
                </a:moveTo>
                <a:lnTo>
                  <a:pt x="513707" y="47350"/>
                </a:lnTo>
                <a:lnTo>
                  <a:pt x="531317" y="45440"/>
                </a:lnTo>
                <a:lnTo>
                  <a:pt x="529259" y="26492"/>
                </a:lnTo>
                <a:lnTo>
                  <a:pt x="579882" y="26492"/>
                </a:lnTo>
                <a:lnTo>
                  <a:pt x="588429" y="29667"/>
                </a:lnTo>
                <a:lnTo>
                  <a:pt x="516788" y="75755"/>
                </a:lnTo>
                <a:close/>
              </a:path>
              <a:path w="588645" h="123189">
                <a:moveTo>
                  <a:pt x="455561" y="53657"/>
                </a:moveTo>
                <a:lnTo>
                  <a:pt x="453504" y="34709"/>
                </a:lnTo>
                <a:lnTo>
                  <a:pt x="511652" y="28402"/>
                </a:lnTo>
                <a:lnTo>
                  <a:pt x="513707" y="47350"/>
                </a:lnTo>
                <a:lnTo>
                  <a:pt x="455561" y="53657"/>
                </a:lnTo>
                <a:close/>
              </a:path>
              <a:path w="588645" h="123189">
                <a:moveTo>
                  <a:pt x="190411" y="82410"/>
                </a:moveTo>
                <a:lnTo>
                  <a:pt x="188353" y="63461"/>
                </a:lnTo>
                <a:lnTo>
                  <a:pt x="264109" y="55245"/>
                </a:lnTo>
                <a:lnTo>
                  <a:pt x="266166" y="74193"/>
                </a:lnTo>
                <a:lnTo>
                  <a:pt x="190411" y="82410"/>
                </a:lnTo>
                <a:close/>
              </a:path>
              <a:path w="588645" h="123189">
                <a:moveTo>
                  <a:pt x="322986" y="68033"/>
                </a:moveTo>
                <a:lnTo>
                  <a:pt x="320928" y="49085"/>
                </a:lnTo>
                <a:lnTo>
                  <a:pt x="396684" y="40868"/>
                </a:lnTo>
                <a:lnTo>
                  <a:pt x="398741" y="59817"/>
                </a:lnTo>
                <a:lnTo>
                  <a:pt x="322986" y="68033"/>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bject 34"/>
          <p:cNvSpPr/>
          <p:nvPr/>
        </p:nvSpPr>
        <p:spPr>
          <a:xfrm>
            <a:off x="5026091" y="3299704"/>
            <a:ext cx="473951" cy="478238"/>
          </a:xfrm>
          <a:custGeom>
            <a:avLst/>
            <a:gdLst/>
            <a:ahLst/>
            <a:cxnLst/>
            <a:rect l="l" t="t" r="r" b="b"/>
            <a:pathLst>
              <a:path w="631825" h="637539">
                <a:moveTo>
                  <a:pt x="60394" y="589746"/>
                </a:moveTo>
                <a:lnTo>
                  <a:pt x="46864" y="576337"/>
                </a:lnTo>
                <a:lnTo>
                  <a:pt x="87083" y="535736"/>
                </a:lnTo>
                <a:lnTo>
                  <a:pt x="100622" y="549148"/>
                </a:lnTo>
                <a:lnTo>
                  <a:pt x="60394" y="589746"/>
                </a:lnTo>
                <a:close/>
              </a:path>
              <a:path w="631825" h="637539">
                <a:moveTo>
                  <a:pt x="0" y="637171"/>
                </a:moveTo>
                <a:lnTo>
                  <a:pt x="26568" y="556221"/>
                </a:lnTo>
                <a:lnTo>
                  <a:pt x="46864" y="576337"/>
                </a:lnTo>
                <a:lnTo>
                  <a:pt x="33451" y="589876"/>
                </a:lnTo>
                <a:lnTo>
                  <a:pt x="46990" y="603275"/>
                </a:lnTo>
                <a:lnTo>
                  <a:pt x="74045" y="603275"/>
                </a:lnTo>
                <a:lnTo>
                  <a:pt x="80695" y="609866"/>
                </a:lnTo>
                <a:lnTo>
                  <a:pt x="0" y="637171"/>
                </a:lnTo>
                <a:close/>
              </a:path>
              <a:path w="631825" h="637539">
                <a:moveTo>
                  <a:pt x="46990" y="603275"/>
                </a:moveTo>
                <a:lnTo>
                  <a:pt x="33451" y="589876"/>
                </a:lnTo>
                <a:lnTo>
                  <a:pt x="46864" y="576337"/>
                </a:lnTo>
                <a:lnTo>
                  <a:pt x="60394" y="589746"/>
                </a:lnTo>
                <a:lnTo>
                  <a:pt x="46990" y="603275"/>
                </a:lnTo>
                <a:close/>
              </a:path>
              <a:path w="631825" h="637539">
                <a:moveTo>
                  <a:pt x="74045" y="603275"/>
                </a:moveTo>
                <a:lnTo>
                  <a:pt x="46990" y="603275"/>
                </a:lnTo>
                <a:lnTo>
                  <a:pt x="60394" y="589746"/>
                </a:lnTo>
                <a:lnTo>
                  <a:pt x="74045" y="603275"/>
                </a:lnTo>
                <a:close/>
              </a:path>
              <a:path w="631825" h="637539">
                <a:moveTo>
                  <a:pt x="604748" y="80949"/>
                </a:moveTo>
                <a:lnTo>
                  <a:pt x="550608" y="27317"/>
                </a:lnTo>
                <a:lnTo>
                  <a:pt x="631304" y="0"/>
                </a:lnTo>
                <a:lnTo>
                  <a:pt x="604748" y="80949"/>
                </a:lnTo>
                <a:close/>
              </a:path>
              <a:path w="631825" h="637539">
                <a:moveTo>
                  <a:pt x="516267" y="129641"/>
                </a:moveTo>
                <a:lnTo>
                  <a:pt x="502742" y="116243"/>
                </a:lnTo>
                <a:lnTo>
                  <a:pt x="556374" y="62102"/>
                </a:lnTo>
                <a:lnTo>
                  <a:pt x="569899" y="75514"/>
                </a:lnTo>
                <a:lnTo>
                  <a:pt x="516267" y="129641"/>
                </a:lnTo>
                <a:close/>
              </a:path>
              <a:path w="631825" h="637539">
                <a:moveTo>
                  <a:pt x="140843" y="508558"/>
                </a:moveTo>
                <a:lnTo>
                  <a:pt x="127304" y="495147"/>
                </a:lnTo>
                <a:lnTo>
                  <a:pt x="180936" y="441020"/>
                </a:lnTo>
                <a:lnTo>
                  <a:pt x="194475" y="454418"/>
                </a:lnTo>
                <a:lnTo>
                  <a:pt x="140843" y="508558"/>
                </a:lnTo>
                <a:close/>
              </a:path>
              <a:path w="631825" h="637539">
                <a:moveTo>
                  <a:pt x="234696" y="413829"/>
                </a:moveTo>
                <a:lnTo>
                  <a:pt x="221170" y="400418"/>
                </a:lnTo>
                <a:lnTo>
                  <a:pt x="274802" y="346290"/>
                </a:lnTo>
                <a:lnTo>
                  <a:pt x="288328" y="359702"/>
                </a:lnTo>
                <a:lnTo>
                  <a:pt x="234696" y="413829"/>
                </a:lnTo>
                <a:close/>
              </a:path>
              <a:path w="631825" h="637539">
                <a:moveTo>
                  <a:pt x="328561" y="319100"/>
                </a:moveTo>
                <a:lnTo>
                  <a:pt x="315023" y="305688"/>
                </a:lnTo>
                <a:lnTo>
                  <a:pt x="368655" y="251561"/>
                </a:lnTo>
                <a:lnTo>
                  <a:pt x="382193" y="264972"/>
                </a:lnTo>
                <a:lnTo>
                  <a:pt x="328561" y="319100"/>
                </a:lnTo>
                <a:close/>
              </a:path>
              <a:path w="631825" h="637539">
                <a:moveTo>
                  <a:pt x="422414" y="224370"/>
                </a:moveTo>
                <a:lnTo>
                  <a:pt x="408876" y="210959"/>
                </a:lnTo>
                <a:lnTo>
                  <a:pt x="462508" y="156832"/>
                </a:lnTo>
                <a:lnTo>
                  <a:pt x="476046" y="170243"/>
                </a:lnTo>
                <a:lnTo>
                  <a:pt x="422414" y="224370"/>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35"/>
          <p:cNvSpPr/>
          <p:nvPr/>
        </p:nvSpPr>
        <p:spPr>
          <a:xfrm>
            <a:off x="5177641" y="2516070"/>
            <a:ext cx="463472" cy="262459"/>
          </a:xfrm>
          <a:custGeom>
            <a:avLst/>
            <a:gdLst/>
            <a:ahLst/>
            <a:cxnLst/>
            <a:rect l="l" t="t" r="r" b="b"/>
            <a:pathLst>
              <a:path w="617854" h="349885">
                <a:moveTo>
                  <a:pt x="47548" y="70688"/>
                </a:moveTo>
                <a:lnTo>
                  <a:pt x="0" y="0"/>
                </a:lnTo>
                <a:lnTo>
                  <a:pt x="85077" y="4381"/>
                </a:lnTo>
                <a:lnTo>
                  <a:pt x="76315" y="19862"/>
                </a:lnTo>
                <a:lnTo>
                  <a:pt x="54419" y="19862"/>
                </a:lnTo>
                <a:lnTo>
                  <a:pt x="45034" y="36436"/>
                </a:lnTo>
                <a:lnTo>
                  <a:pt x="61620" y="45825"/>
                </a:lnTo>
                <a:lnTo>
                  <a:pt x="47548" y="70688"/>
                </a:lnTo>
                <a:close/>
              </a:path>
              <a:path w="617854" h="349885">
                <a:moveTo>
                  <a:pt x="61620" y="45825"/>
                </a:moveTo>
                <a:lnTo>
                  <a:pt x="45034" y="36436"/>
                </a:lnTo>
                <a:lnTo>
                  <a:pt x="54419" y="19862"/>
                </a:lnTo>
                <a:lnTo>
                  <a:pt x="71003" y="29247"/>
                </a:lnTo>
                <a:lnTo>
                  <a:pt x="61620" y="45825"/>
                </a:lnTo>
                <a:close/>
              </a:path>
              <a:path w="617854" h="349885">
                <a:moveTo>
                  <a:pt x="71003" y="29247"/>
                </a:moveTo>
                <a:lnTo>
                  <a:pt x="54419" y="19862"/>
                </a:lnTo>
                <a:lnTo>
                  <a:pt x="76315" y="19862"/>
                </a:lnTo>
                <a:lnTo>
                  <a:pt x="71003" y="29247"/>
                </a:lnTo>
                <a:close/>
              </a:path>
              <a:path w="617854" h="349885">
                <a:moveTo>
                  <a:pt x="111353" y="73977"/>
                </a:moveTo>
                <a:lnTo>
                  <a:pt x="61620" y="45825"/>
                </a:lnTo>
                <a:lnTo>
                  <a:pt x="71003" y="29247"/>
                </a:lnTo>
                <a:lnTo>
                  <a:pt x="120738" y="57391"/>
                </a:lnTo>
                <a:lnTo>
                  <a:pt x="111353" y="73977"/>
                </a:lnTo>
                <a:close/>
              </a:path>
              <a:path w="617854" h="349885">
                <a:moveTo>
                  <a:pt x="603948" y="329539"/>
                </a:moveTo>
                <a:lnTo>
                  <a:pt x="562876" y="329539"/>
                </a:lnTo>
                <a:lnTo>
                  <a:pt x="572261" y="312966"/>
                </a:lnTo>
                <a:lnTo>
                  <a:pt x="555685" y="303580"/>
                </a:lnTo>
                <a:lnTo>
                  <a:pt x="569760" y="278714"/>
                </a:lnTo>
                <a:lnTo>
                  <a:pt x="603948" y="329539"/>
                </a:lnTo>
                <a:close/>
              </a:path>
              <a:path w="617854" h="349885">
                <a:moveTo>
                  <a:pt x="546304" y="320156"/>
                </a:moveTo>
                <a:lnTo>
                  <a:pt x="509244" y="299173"/>
                </a:lnTo>
                <a:lnTo>
                  <a:pt x="518629" y="282600"/>
                </a:lnTo>
                <a:lnTo>
                  <a:pt x="555685" y="303580"/>
                </a:lnTo>
                <a:lnTo>
                  <a:pt x="546304" y="320156"/>
                </a:lnTo>
                <a:close/>
              </a:path>
              <a:path w="617854" h="349885">
                <a:moveTo>
                  <a:pt x="562876" y="329539"/>
                </a:moveTo>
                <a:lnTo>
                  <a:pt x="546304" y="320156"/>
                </a:lnTo>
                <a:lnTo>
                  <a:pt x="555685" y="303580"/>
                </a:lnTo>
                <a:lnTo>
                  <a:pt x="572261" y="312966"/>
                </a:lnTo>
                <a:lnTo>
                  <a:pt x="562876" y="329539"/>
                </a:lnTo>
                <a:close/>
              </a:path>
              <a:path w="617854" h="349885">
                <a:moveTo>
                  <a:pt x="617308" y="349402"/>
                </a:moveTo>
                <a:lnTo>
                  <a:pt x="532231" y="345020"/>
                </a:lnTo>
                <a:lnTo>
                  <a:pt x="546304" y="320156"/>
                </a:lnTo>
                <a:lnTo>
                  <a:pt x="562876" y="329539"/>
                </a:lnTo>
                <a:lnTo>
                  <a:pt x="603948" y="329539"/>
                </a:lnTo>
                <a:lnTo>
                  <a:pt x="617308" y="349402"/>
                </a:lnTo>
                <a:close/>
              </a:path>
              <a:path w="617854" h="349885">
                <a:moveTo>
                  <a:pt x="227406" y="139661"/>
                </a:moveTo>
                <a:lnTo>
                  <a:pt x="161086" y="102120"/>
                </a:lnTo>
                <a:lnTo>
                  <a:pt x="170472" y="85547"/>
                </a:lnTo>
                <a:lnTo>
                  <a:pt x="236791" y="123075"/>
                </a:lnTo>
                <a:lnTo>
                  <a:pt x="227406" y="139661"/>
                </a:lnTo>
                <a:close/>
              </a:path>
              <a:path w="617854" h="349885">
                <a:moveTo>
                  <a:pt x="343458" y="205346"/>
                </a:moveTo>
                <a:lnTo>
                  <a:pt x="277139" y="167805"/>
                </a:lnTo>
                <a:lnTo>
                  <a:pt x="286524" y="151231"/>
                </a:lnTo>
                <a:lnTo>
                  <a:pt x="352844" y="188760"/>
                </a:lnTo>
                <a:lnTo>
                  <a:pt x="343458" y="205346"/>
                </a:lnTo>
                <a:close/>
              </a:path>
              <a:path w="617854" h="349885">
                <a:moveTo>
                  <a:pt x="459511" y="271030"/>
                </a:moveTo>
                <a:lnTo>
                  <a:pt x="393192" y="233489"/>
                </a:lnTo>
                <a:lnTo>
                  <a:pt x="402577" y="216915"/>
                </a:lnTo>
                <a:lnTo>
                  <a:pt x="468883" y="254444"/>
                </a:lnTo>
                <a:lnTo>
                  <a:pt x="459511" y="271030"/>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bject 36"/>
          <p:cNvSpPr/>
          <p:nvPr/>
        </p:nvSpPr>
        <p:spPr>
          <a:xfrm>
            <a:off x="5583334" y="2898813"/>
            <a:ext cx="91932" cy="272462"/>
          </a:xfrm>
          <a:custGeom>
            <a:avLst/>
            <a:gdLst/>
            <a:ahLst/>
            <a:cxnLst/>
            <a:rect l="l" t="t" r="r" b="b"/>
            <a:pathLst>
              <a:path w="122554" h="363220">
                <a:moveTo>
                  <a:pt x="75579" y="72308"/>
                </a:moveTo>
                <a:lnTo>
                  <a:pt x="47688" y="66103"/>
                </a:lnTo>
                <a:lnTo>
                  <a:pt x="101434" y="0"/>
                </a:lnTo>
                <a:lnTo>
                  <a:pt x="114845" y="53708"/>
                </a:lnTo>
                <a:lnTo>
                  <a:pt x="79717" y="53708"/>
                </a:lnTo>
                <a:lnTo>
                  <a:pt x="75579" y="72308"/>
                </a:lnTo>
                <a:close/>
              </a:path>
              <a:path w="122554" h="363220">
                <a:moveTo>
                  <a:pt x="94173" y="76444"/>
                </a:moveTo>
                <a:lnTo>
                  <a:pt x="75579" y="72308"/>
                </a:lnTo>
                <a:lnTo>
                  <a:pt x="79717" y="53708"/>
                </a:lnTo>
                <a:lnTo>
                  <a:pt x="98310" y="57848"/>
                </a:lnTo>
                <a:lnTo>
                  <a:pt x="94173" y="76444"/>
                </a:lnTo>
                <a:close/>
              </a:path>
              <a:path w="122554" h="363220">
                <a:moveTo>
                  <a:pt x="122072" y="82651"/>
                </a:moveTo>
                <a:lnTo>
                  <a:pt x="94173" y="76444"/>
                </a:lnTo>
                <a:lnTo>
                  <a:pt x="98310" y="57848"/>
                </a:lnTo>
                <a:lnTo>
                  <a:pt x="79717" y="53708"/>
                </a:lnTo>
                <a:lnTo>
                  <a:pt x="114845" y="53708"/>
                </a:lnTo>
                <a:lnTo>
                  <a:pt x="122072" y="82651"/>
                </a:lnTo>
                <a:close/>
              </a:path>
              <a:path w="122554" h="363220">
                <a:moveTo>
                  <a:pt x="81762" y="132232"/>
                </a:moveTo>
                <a:lnTo>
                  <a:pt x="63169" y="128092"/>
                </a:lnTo>
                <a:lnTo>
                  <a:pt x="75579" y="72308"/>
                </a:lnTo>
                <a:lnTo>
                  <a:pt x="94173" y="76444"/>
                </a:lnTo>
                <a:lnTo>
                  <a:pt x="81762" y="132232"/>
                </a:lnTo>
                <a:close/>
              </a:path>
              <a:path w="122554" h="363220">
                <a:moveTo>
                  <a:pt x="20637" y="363016"/>
                </a:moveTo>
                <a:lnTo>
                  <a:pt x="0" y="280352"/>
                </a:lnTo>
                <a:lnTo>
                  <a:pt x="74383" y="296913"/>
                </a:lnTo>
                <a:lnTo>
                  <a:pt x="20637" y="363016"/>
                </a:lnTo>
                <a:close/>
              </a:path>
              <a:path w="122554" h="363220">
                <a:moveTo>
                  <a:pt x="52793" y="262394"/>
                </a:moveTo>
                <a:lnTo>
                  <a:pt x="34188" y="258254"/>
                </a:lnTo>
                <a:lnTo>
                  <a:pt x="50749" y="183870"/>
                </a:lnTo>
                <a:lnTo>
                  <a:pt x="69341" y="188010"/>
                </a:lnTo>
                <a:lnTo>
                  <a:pt x="52793" y="262394"/>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bject 37"/>
          <p:cNvSpPr/>
          <p:nvPr/>
        </p:nvSpPr>
        <p:spPr>
          <a:xfrm>
            <a:off x="3726151" y="3113839"/>
            <a:ext cx="193867" cy="524919"/>
          </a:xfrm>
          <a:custGeom>
            <a:avLst/>
            <a:gdLst/>
            <a:ahLst/>
            <a:cxnLst/>
            <a:rect l="l" t="t" r="r" b="b"/>
            <a:pathLst>
              <a:path w="258445" h="699770">
                <a:moveTo>
                  <a:pt x="0" y="84353"/>
                </a:moveTo>
                <a:lnTo>
                  <a:pt x="11925" y="0"/>
                </a:lnTo>
                <a:lnTo>
                  <a:pt x="63244" y="51168"/>
                </a:lnTo>
                <a:lnTo>
                  <a:pt x="39115" y="51168"/>
                </a:lnTo>
                <a:lnTo>
                  <a:pt x="21043" y="57213"/>
                </a:lnTo>
                <a:lnTo>
                  <a:pt x="27096" y="75281"/>
                </a:lnTo>
                <a:lnTo>
                  <a:pt x="0" y="84353"/>
                </a:lnTo>
                <a:close/>
              </a:path>
              <a:path w="258445" h="699770">
                <a:moveTo>
                  <a:pt x="27096" y="75281"/>
                </a:moveTo>
                <a:lnTo>
                  <a:pt x="21043" y="57213"/>
                </a:lnTo>
                <a:lnTo>
                  <a:pt x="39115" y="51168"/>
                </a:lnTo>
                <a:lnTo>
                  <a:pt x="45164" y="69232"/>
                </a:lnTo>
                <a:lnTo>
                  <a:pt x="27096" y="75281"/>
                </a:lnTo>
                <a:close/>
              </a:path>
              <a:path w="258445" h="699770">
                <a:moveTo>
                  <a:pt x="45164" y="69232"/>
                </a:moveTo>
                <a:lnTo>
                  <a:pt x="39115" y="51168"/>
                </a:lnTo>
                <a:lnTo>
                  <a:pt x="63244" y="51168"/>
                </a:lnTo>
                <a:lnTo>
                  <a:pt x="72262" y="60159"/>
                </a:lnTo>
                <a:lnTo>
                  <a:pt x="45164" y="69232"/>
                </a:lnTo>
                <a:close/>
              </a:path>
              <a:path w="258445" h="699770">
                <a:moveTo>
                  <a:pt x="45250" y="129476"/>
                </a:moveTo>
                <a:lnTo>
                  <a:pt x="27096" y="75281"/>
                </a:lnTo>
                <a:lnTo>
                  <a:pt x="45164" y="69232"/>
                </a:lnTo>
                <a:lnTo>
                  <a:pt x="63309" y="123418"/>
                </a:lnTo>
                <a:lnTo>
                  <a:pt x="45250" y="129476"/>
                </a:lnTo>
                <a:close/>
              </a:path>
              <a:path w="258445" h="699770">
                <a:moveTo>
                  <a:pt x="213000" y="630277"/>
                </a:moveTo>
                <a:lnTo>
                  <a:pt x="190461" y="563003"/>
                </a:lnTo>
                <a:lnTo>
                  <a:pt x="208521" y="556945"/>
                </a:lnTo>
                <a:lnTo>
                  <a:pt x="231058" y="624227"/>
                </a:lnTo>
                <a:lnTo>
                  <a:pt x="213000" y="630277"/>
                </a:lnTo>
                <a:close/>
              </a:path>
              <a:path w="258445" h="699770">
                <a:moveTo>
                  <a:pt x="255310" y="635253"/>
                </a:moveTo>
                <a:lnTo>
                  <a:pt x="214668" y="635253"/>
                </a:lnTo>
                <a:lnTo>
                  <a:pt x="232727" y="629208"/>
                </a:lnTo>
                <a:lnTo>
                  <a:pt x="231058" y="624227"/>
                </a:lnTo>
                <a:lnTo>
                  <a:pt x="258152" y="615149"/>
                </a:lnTo>
                <a:lnTo>
                  <a:pt x="255310" y="635253"/>
                </a:lnTo>
                <a:close/>
              </a:path>
              <a:path w="258445" h="699770">
                <a:moveTo>
                  <a:pt x="214668" y="635253"/>
                </a:moveTo>
                <a:lnTo>
                  <a:pt x="213000" y="630277"/>
                </a:lnTo>
                <a:lnTo>
                  <a:pt x="231058" y="624227"/>
                </a:lnTo>
                <a:lnTo>
                  <a:pt x="232727" y="629208"/>
                </a:lnTo>
                <a:lnTo>
                  <a:pt x="214668" y="635253"/>
                </a:lnTo>
                <a:close/>
              </a:path>
              <a:path w="258445" h="699770">
                <a:moveTo>
                  <a:pt x="246227" y="699503"/>
                </a:moveTo>
                <a:lnTo>
                  <a:pt x="185902" y="639356"/>
                </a:lnTo>
                <a:lnTo>
                  <a:pt x="213000" y="630277"/>
                </a:lnTo>
                <a:lnTo>
                  <a:pt x="214668" y="635253"/>
                </a:lnTo>
                <a:lnTo>
                  <a:pt x="255310" y="635253"/>
                </a:lnTo>
                <a:lnTo>
                  <a:pt x="246227" y="699503"/>
                </a:lnTo>
                <a:close/>
              </a:path>
              <a:path w="258445" h="699770">
                <a:moveTo>
                  <a:pt x="87604" y="255917"/>
                </a:moveTo>
                <a:lnTo>
                  <a:pt x="63398" y="183667"/>
                </a:lnTo>
                <a:lnTo>
                  <a:pt x="81470" y="177609"/>
                </a:lnTo>
                <a:lnTo>
                  <a:pt x="105663" y="249872"/>
                </a:lnTo>
                <a:lnTo>
                  <a:pt x="87604" y="255917"/>
                </a:lnTo>
                <a:close/>
              </a:path>
              <a:path w="258445" h="699770">
                <a:moveTo>
                  <a:pt x="129959" y="382358"/>
                </a:moveTo>
                <a:lnTo>
                  <a:pt x="105752" y="310108"/>
                </a:lnTo>
                <a:lnTo>
                  <a:pt x="123812" y="304063"/>
                </a:lnTo>
                <a:lnTo>
                  <a:pt x="148018" y="376313"/>
                </a:lnTo>
                <a:lnTo>
                  <a:pt x="129959" y="382358"/>
                </a:lnTo>
                <a:close/>
              </a:path>
              <a:path w="258445" h="699770">
                <a:moveTo>
                  <a:pt x="172313" y="508812"/>
                </a:moveTo>
                <a:lnTo>
                  <a:pt x="148107" y="436549"/>
                </a:lnTo>
                <a:lnTo>
                  <a:pt x="166166" y="430504"/>
                </a:lnTo>
                <a:lnTo>
                  <a:pt x="190373" y="502754"/>
                </a:lnTo>
                <a:lnTo>
                  <a:pt x="172313" y="508812"/>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bject 38"/>
          <p:cNvSpPr/>
          <p:nvPr/>
        </p:nvSpPr>
        <p:spPr>
          <a:xfrm>
            <a:off x="4061232" y="2602467"/>
            <a:ext cx="506865" cy="516468"/>
          </a:xfrm>
          <a:prstGeom prst="rect">
            <a:avLst/>
          </a:prstGeom>
          <a:blipFill>
            <a:blip r:embed="rId18"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bject 39"/>
          <p:cNvSpPr/>
          <p:nvPr/>
        </p:nvSpPr>
        <p:spPr>
          <a:xfrm>
            <a:off x="4550949" y="2549642"/>
            <a:ext cx="506865" cy="516468"/>
          </a:xfrm>
          <a:prstGeom prst="rect">
            <a:avLst/>
          </a:prstGeom>
          <a:blipFill>
            <a:blip r:embed="rId19"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bject 40"/>
          <p:cNvSpPr/>
          <p:nvPr/>
        </p:nvSpPr>
        <p:spPr>
          <a:xfrm>
            <a:off x="5103067" y="2694609"/>
            <a:ext cx="506865" cy="516468"/>
          </a:xfrm>
          <a:prstGeom prst="rect">
            <a:avLst/>
          </a:prstGeom>
          <a:blipFill>
            <a:blip r:embed="rId20"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41"/>
          <p:cNvSpPr/>
          <p:nvPr/>
        </p:nvSpPr>
        <p:spPr>
          <a:xfrm>
            <a:off x="4584779" y="2912894"/>
            <a:ext cx="506865" cy="516468"/>
          </a:xfrm>
          <a:prstGeom prst="rect">
            <a:avLst/>
          </a:prstGeom>
          <a:blipFill>
            <a:blip r:embed="rId21"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bject 42"/>
          <p:cNvSpPr/>
          <p:nvPr/>
        </p:nvSpPr>
        <p:spPr>
          <a:xfrm>
            <a:off x="3836117" y="3138866"/>
            <a:ext cx="506865" cy="516468"/>
          </a:xfrm>
          <a:prstGeom prst="rect">
            <a:avLst/>
          </a:prstGeom>
          <a:blipFill>
            <a:blip r:embed="rId2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43"/>
          <p:cNvSpPr/>
          <p:nvPr/>
        </p:nvSpPr>
        <p:spPr>
          <a:xfrm>
            <a:off x="4853678" y="3193205"/>
            <a:ext cx="506865" cy="516468"/>
          </a:xfrm>
          <a:prstGeom prst="rect">
            <a:avLst/>
          </a:prstGeom>
          <a:blipFill>
            <a:blip r:embed="rId2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4"/>
          <p:cNvSpPr/>
          <p:nvPr/>
        </p:nvSpPr>
        <p:spPr>
          <a:xfrm>
            <a:off x="3954057" y="3450358"/>
            <a:ext cx="92408" cy="210539"/>
          </a:xfrm>
          <a:custGeom>
            <a:avLst/>
            <a:gdLst/>
            <a:ahLst/>
            <a:cxnLst/>
            <a:rect l="l" t="t" r="r" b="b"/>
            <a:pathLst>
              <a:path w="123189" h="280670">
                <a:moveTo>
                  <a:pt x="78444" y="67987"/>
                </a:moveTo>
                <a:lnTo>
                  <a:pt x="51688" y="57937"/>
                </a:lnTo>
                <a:lnTo>
                  <a:pt x="114147" y="0"/>
                </a:lnTo>
                <a:lnTo>
                  <a:pt x="119401" y="50152"/>
                </a:lnTo>
                <a:lnTo>
                  <a:pt x="85140" y="50152"/>
                </a:lnTo>
                <a:lnTo>
                  <a:pt x="78444" y="67987"/>
                </a:lnTo>
                <a:close/>
              </a:path>
              <a:path w="123189" h="280670">
                <a:moveTo>
                  <a:pt x="96273" y="74685"/>
                </a:moveTo>
                <a:lnTo>
                  <a:pt x="78444" y="67987"/>
                </a:lnTo>
                <a:lnTo>
                  <a:pt x="85140" y="50152"/>
                </a:lnTo>
                <a:lnTo>
                  <a:pt x="102971" y="56845"/>
                </a:lnTo>
                <a:lnTo>
                  <a:pt x="96273" y="74685"/>
                </a:lnTo>
                <a:close/>
              </a:path>
              <a:path w="123189" h="280670">
                <a:moveTo>
                  <a:pt x="123024" y="84734"/>
                </a:moveTo>
                <a:lnTo>
                  <a:pt x="96273" y="74685"/>
                </a:lnTo>
                <a:lnTo>
                  <a:pt x="102971" y="56845"/>
                </a:lnTo>
                <a:lnTo>
                  <a:pt x="85140" y="50152"/>
                </a:lnTo>
                <a:lnTo>
                  <a:pt x="119401" y="50152"/>
                </a:lnTo>
                <a:lnTo>
                  <a:pt x="123024" y="84734"/>
                </a:lnTo>
                <a:close/>
              </a:path>
              <a:path w="123189" h="280670">
                <a:moveTo>
                  <a:pt x="76187" y="128181"/>
                </a:moveTo>
                <a:lnTo>
                  <a:pt x="58356" y="121488"/>
                </a:lnTo>
                <a:lnTo>
                  <a:pt x="78444" y="67987"/>
                </a:lnTo>
                <a:lnTo>
                  <a:pt x="96273" y="74685"/>
                </a:lnTo>
                <a:lnTo>
                  <a:pt x="76187" y="128181"/>
                </a:lnTo>
                <a:close/>
              </a:path>
              <a:path w="123189" h="280670">
                <a:moveTo>
                  <a:pt x="44592" y="212318"/>
                </a:moveTo>
                <a:lnTo>
                  <a:pt x="26756" y="205618"/>
                </a:lnTo>
                <a:lnTo>
                  <a:pt x="38265" y="174993"/>
                </a:lnTo>
                <a:lnTo>
                  <a:pt x="56095" y="181686"/>
                </a:lnTo>
                <a:lnTo>
                  <a:pt x="44592" y="212318"/>
                </a:lnTo>
                <a:close/>
              </a:path>
              <a:path w="123189" h="280670">
                <a:moveTo>
                  <a:pt x="8877" y="280301"/>
                </a:moveTo>
                <a:lnTo>
                  <a:pt x="0" y="195567"/>
                </a:lnTo>
                <a:lnTo>
                  <a:pt x="26756" y="205618"/>
                </a:lnTo>
                <a:lnTo>
                  <a:pt x="20053" y="223456"/>
                </a:lnTo>
                <a:lnTo>
                  <a:pt x="37896" y="230149"/>
                </a:lnTo>
                <a:lnTo>
                  <a:pt x="62943" y="230149"/>
                </a:lnTo>
                <a:lnTo>
                  <a:pt x="8877" y="280301"/>
                </a:lnTo>
                <a:close/>
              </a:path>
              <a:path w="123189" h="280670">
                <a:moveTo>
                  <a:pt x="37896" y="230149"/>
                </a:moveTo>
                <a:lnTo>
                  <a:pt x="20053" y="223456"/>
                </a:lnTo>
                <a:lnTo>
                  <a:pt x="26756" y="205618"/>
                </a:lnTo>
                <a:lnTo>
                  <a:pt x="44592" y="212318"/>
                </a:lnTo>
                <a:lnTo>
                  <a:pt x="37896" y="230149"/>
                </a:lnTo>
                <a:close/>
              </a:path>
              <a:path w="123189" h="280670">
                <a:moveTo>
                  <a:pt x="62943" y="230149"/>
                </a:moveTo>
                <a:lnTo>
                  <a:pt x="37896" y="230149"/>
                </a:lnTo>
                <a:lnTo>
                  <a:pt x="44592" y="212318"/>
                </a:lnTo>
                <a:lnTo>
                  <a:pt x="71335" y="222364"/>
                </a:lnTo>
                <a:lnTo>
                  <a:pt x="62943" y="230149"/>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bject 45"/>
          <p:cNvSpPr/>
          <p:nvPr/>
        </p:nvSpPr>
        <p:spPr>
          <a:xfrm>
            <a:off x="4116915" y="2952848"/>
            <a:ext cx="170526" cy="379637"/>
          </a:xfrm>
          <a:custGeom>
            <a:avLst/>
            <a:gdLst/>
            <a:ahLst/>
            <a:cxnLst/>
            <a:rect l="l" t="t" r="r" b="b"/>
            <a:pathLst>
              <a:path w="227329" h="506095">
                <a:moveTo>
                  <a:pt x="183538" y="66239"/>
                </a:moveTo>
                <a:lnTo>
                  <a:pt x="157289" y="54952"/>
                </a:lnTo>
                <a:lnTo>
                  <a:pt x="222389" y="0"/>
                </a:lnTo>
                <a:lnTo>
                  <a:pt x="225199" y="48742"/>
                </a:lnTo>
                <a:lnTo>
                  <a:pt x="191058" y="48742"/>
                </a:lnTo>
                <a:lnTo>
                  <a:pt x="183538" y="66239"/>
                </a:lnTo>
                <a:close/>
              </a:path>
              <a:path w="227329" h="506095">
                <a:moveTo>
                  <a:pt x="201045" y="73766"/>
                </a:moveTo>
                <a:lnTo>
                  <a:pt x="183538" y="66239"/>
                </a:lnTo>
                <a:lnTo>
                  <a:pt x="191058" y="48742"/>
                </a:lnTo>
                <a:lnTo>
                  <a:pt x="208572" y="56261"/>
                </a:lnTo>
                <a:lnTo>
                  <a:pt x="201045" y="73766"/>
                </a:lnTo>
                <a:close/>
              </a:path>
              <a:path w="227329" h="506095">
                <a:moveTo>
                  <a:pt x="227291" y="85051"/>
                </a:moveTo>
                <a:lnTo>
                  <a:pt x="201045" y="73766"/>
                </a:lnTo>
                <a:lnTo>
                  <a:pt x="208572" y="56261"/>
                </a:lnTo>
                <a:lnTo>
                  <a:pt x="191058" y="48742"/>
                </a:lnTo>
                <a:lnTo>
                  <a:pt x="225199" y="48742"/>
                </a:lnTo>
                <a:lnTo>
                  <a:pt x="227291" y="85051"/>
                </a:lnTo>
                <a:close/>
              </a:path>
              <a:path w="227329" h="506095">
                <a:moveTo>
                  <a:pt x="178473" y="126263"/>
                </a:moveTo>
                <a:lnTo>
                  <a:pt x="160972" y="118744"/>
                </a:lnTo>
                <a:lnTo>
                  <a:pt x="183538" y="66239"/>
                </a:lnTo>
                <a:lnTo>
                  <a:pt x="201045" y="73766"/>
                </a:lnTo>
                <a:lnTo>
                  <a:pt x="178473" y="126263"/>
                </a:lnTo>
                <a:close/>
              </a:path>
              <a:path w="227329" h="506095">
                <a:moveTo>
                  <a:pt x="43751" y="439626"/>
                </a:moveTo>
                <a:lnTo>
                  <a:pt x="26248" y="432100"/>
                </a:lnTo>
                <a:lnTo>
                  <a:pt x="33058" y="416267"/>
                </a:lnTo>
                <a:lnTo>
                  <a:pt x="50558" y="423786"/>
                </a:lnTo>
                <a:lnTo>
                  <a:pt x="43751" y="439626"/>
                </a:lnTo>
                <a:close/>
              </a:path>
              <a:path w="227329" h="506095">
                <a:moveTo>
                  <a:pt x="4902" y="505866"/>
                </a:moveTo>
                <a:lnTo>
                  <a:pt x="0" y="420814"/>
                </a:lnTo>
                <a:lnTo>
                  <a:pt x="26248" y="432100"/>
                </a:lnTo>
                <a:lnTo>
                  <a:pt x="18719" y="449605"/>
                </a:lnTo>
                <a:lnTo>
                  <a:pt x="36233" y="457123"/>
                </a:lnTo>
                <a:lnTo>
                  <a:pt x="62645" y="457123"/>
                </a:lnTo>
                <a:lnTo>
                  <a:pt x="4902" y="505866"/>
                </a:lnTo>
                <a:close/>
              </a:path>
              <a:path w="227329" h="506095">
                <a:moveTo>
                  <a:pt x="36233" y="457123"/>
                </a:moveTo>
                <a:lnTo>
                  <a:pt x="18719" y="449605"/>
                </a:lnTo>
                <a:lnTo>
                  <a:pt x="26248" y="432100"/>
                </a:lnTo>
                <a:lnTo>
                  <a:pt x="43751" y="439626"/>
                </a:lnTo>
                <a:lnTo>
                  <a:pt x="36233" y="457123"/>
                </a:lnTo>
                <a:close/>
              </a:path>
              <a:path w="227329" h="506095">
                <a:moveTo>
                  <a:pt x="62645" y="457123"/>
                </a:moveTo>
                <a:lnTo>
                  <a:pt x="36233" y="457123"/>
                </a:lnTo>
                <a:lnTo>
                  <a:pt x="43751" y="439626"/>
                </a:lnTo>
                <a:lnTo>
                  <a:pt x="70002" y="450913"/>
                </a:lnTo>
                <a:lnTo>
                  <a:pt x="62645" y="457123"/>
                </a:lnTo>
                <a:close/>
              </a:path>
              <a:path w="227329" h="506095">
                <a:moveTo>
                  <a:pt x="125806" y="248780"/>
                </a:moveTo>
                <a:lnTo>
                  <a:pt x="108305" y="241249"/>
                </a:lnTo>
                <a:lnTo>
                  <a:pt x="138391" y="171246"/>
                </a:lnTo>
                <a:lnTo>
                  <a:pt x="155892" y="178765"/>
                </a:lnTo>
                <a:lnTo>
                  <a:pt x="125806" y="248780"/>
                </a:lnTo>
                <a:close/>
              </a:path>
              <a:path w="227329" h="506095">
                <a:moveTo>
                  <a:pt x="73139" y="371284"/>
                </a:moveTo>
                <a:lnTo>
                  <a:pt x="55625" y="363753"/>
                </a:lnTo>
                <a:lnTo>
                  <a:pt x="85725" y="293750"/>
                </a:lnTo>
                <a:lnTo>
                  <a:pt x="103225" y="301282"/>
                </a:lnTo>
                <a:lnTo>
                  <a:pt x="73139" y="371284"/>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bject 46"/>
          <p:cNvSpPr/>
          <p:nvPr/>
        </p:nvSpPr>
        <p:spPr>
          <a:xfrm>
            <a:off x="3808318" y="2900852"/>
            <a:ext cx="456803" cy="146234"/>
          </a:xfrm>
          <a:custGeom>
            <a:avLst/>
            <a:gdLst/>
            <a:ahLst/>
            <a:cxnLst/>
            <a:rect l="l" t="t" r="r" b="b"/>
            <a:pathLst>
              <a:path w="608964" h="194945">
                <a:moveTo>
                  <a:pt x="532413" y="27641"/>
                </a:moveTo>
                <a:lnTo>
                  <a:pt x="525144" y="0"/>
                </a:lnTo>
                <a:lnTo>
                  <a:pt x="608533" y="17475"/>
                </a:lnTo>
                <a:lnTo>
                  <a:pt x="602475" y="22796"/>
                </a:lnTo>
                <a:lnTo>
                  <a:pt x="550837" y="22796"/>
                </a:lnTo>
                <a:lnTo>
                  <a:pt x="532413" y="27641"/>
                </a:lnTo>
                <a:close/>
              </a:path>
              <a:path w="608964" h="194945">
                <a:moveTo>
                  <a:pt x="537258" y="46064"/>
                </a:moveTo>
                <a:lnTo>
                  <a:pt x="532413" y="27641"/>
                </a:lnTo>
                <a:lnTo>
                  <a:pt x="550837" y="22796"/>
                </a:lnTo>
                <a:lnTo>
                  <a:pt x="555675" y="41224"/>
                </a:lnTo>
                <a:lnTo>
                  <a:pt x="537258" y="46064"/>
                </a:lnTo>
                <a:close/>
              </a:path>
              <a:path w="608964" h="194945">
                <a:moveTo>
                  <a:pt x="544525" y="73698"/>
                </a:moveTo>
                <a:lnTo>
                  <a:pt x="537258" y="46064"/>
                </a:lnTo>
                <a:lnTo>
                  <a:pt x="555675" y="41224"/>
                </a:lnTo>
                <a:lnTo>
                  <a:pt x="550837" y="22796"/>
                </a:lnTo>
                <a:lnTo>
                  <a:pt x="602475" y="22796"/>
                </a:lnTo>
                <a:lnTo>
                  <a:pt x="544525" y="73698"/>
                </a:lnTo>
                <a:close/>
              </a:path>
              <a:path w="608964" h="194945">
                <a:moveTo>
                  <a:pt x="481977" y="60591"/>
                </a:moveTo>
                <a:lnTo>
                  <a:pt x="477138" y="42176"/>
                </a:lnTo>
                <a:lnTo>
                  <a:pt x="532413" y="27641"/>
                </a:lnTo>
                <a:lnTo>
                  <a:pt x="537258" y="46064"/>
                </a:lnTo>
                <a:lnTo>
                  <a:pt x="481977" y="60591"/>
                </a:lnTo>
                <a:close/>
              </a:path>
              <a:path w="608964" h="194945">
                <a:moveTo>
                  <a:pt x="83388" y="194932"/>
                </a:moveTo>
                <a:lnTo>
                  <a:pt x="0" y="177457"/>
                </a:lnTo>
                <a:lnTo>
                  <a:pt x="64007" y="121234"/>
                </a:lnTo>
                <a:lnTo>
                  <a:pt x="83388" y="194932"/>
                </a:lnTo>
                <a:close/>
              </a:path>
              <a:path w="608964" h="194945">
                <a:moveTo>
                  <a:pt x="353021" y="94500"/>
                </a:moveTo>
                <a:lnTo>
                  <a:pt x="348170" y="76073"/>
                </a:lnTo>
                <a:lnTo>
                  <a:pt x="421868" y="56705"/>
                </a:lnTo>
                <a:lnTo>
                  <a:pt x="426707" y="75120"/>
                </a:lnTo>
                <a:lnTo>
                  <a:pt x="353021" y="94500"/>
                </a:lnTo>
                <a:close/>
              </a:path>
              <a:path w="608964" h="194945">
                <a:moveTo>
                  <a:pt x="224053" y="128409"/>
                </a:moveTo>
                <a:lnTo>
                  <a:pt x="219201" y="109982"/>
                </a:lnTo>
                <a:lnTo>
                  <a:pt x="292900" y="90601"/>
                </a:lnTo>
                <a:lnTo>
                  <a:pt x="297738" y="109029"/>
                </a:lnTo>
                <a:lnTo>
                  <a:pt x="224053" y="128409"/>
                </a:lnTo>
                <a:close/>
              </a:path>
              <a:path w="608964" h="194945">
                <a:moveTo>
                  <a:pt x="95084" y="162306"/>
                </a:moveTo>
                <a:lnTo>
                  <a:pt x="90233" y="143878"/>
                </a:lnTo>
                <a:lnTo>
                  <a:pt x="163931" y="124510"/>
                </a:lnTo>
                <a:lnTo>
                  <a:pt x="168770" y="142938"/>
                </a:lnTo>
                <a:lnTo>
                  <a:pt x="95084" y="162306"/>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bject 47"/>
          <p:cNvSpPr/>
          <p:nvPr/>
        </p:nvSpPr>
        <p:spPr>
          <a:xfrm>
            <a:off x="4187993" y="2652549"/>
            <a:ext cx="77166" cy="155284"/>
          </a:xfrm>
          <a:custGeom>
            <a:avLst/>
            <a:gdLst/>
            <a:ahLst/>
            <a:cxnLst/>
            <a:rect l="l" t="t" r="r" b="b"/>
            <a:pathLst>
              <a:path w="102870" h="207010">
                <a:moveTo>
                  <a:pt x="0" y="85204"/>
                </a:moveTo>
                <a:lnTo>
                  <a:pt x="431" y="0"/>
                </a:lnTo>
                <a:lnTo>
                  <a:pt x="68325" y="51460"/>
                </a:lnTo>
                <a:lnTo>
                  <a:pt x="0" y="85204"/>
                </a:lnTo>
                <a:close/>
              </a:path>
              <a:path w="102870" h="207010">
                <a:moveTo>
                  <a:pt x="60103" y="142374"/>
                </a:moveTo>
                <a:lnTo>
                  <a:pt x="34798" y="91135"/>
                </a:lnTo>
                <a:lnTo>
                  <a:pt x="51879" y="82702"/>
                </a:lnTo>
                <a:lnTo>
                  <a:pt x="77183" y="133939"/>
                </a:lnTo>
                <a:lnTo>
                  <a:pt x="60103" y="142374"/>
                </a:lnTo>
                <a:close/>
              </a:path>
              <a:path w="102870" h="207010">
                <a:moveTo>
                  <a:pt x="102618" y="159461"/>
                </a:moveTo>
                <a:lnTo>
                  <a:pt x="68541" y="159461"/>
                </a:lnTo>
                <a:lnTo>
                  <a:pt x="85623" y="151028"/>
                </a:lnTo>
                <a:lnTo>
                  <a:pt x="77183" y="133939"/>
                </a:lnTo>
                <a:lnTo>
                  <a:pt x="102806" y="121284"/>
                </a:lnTo>
                <a:lnTo>
                  <a:pt x="102618" y="159461"/>
                </a:lnTo>
                <a:close/>
              </a:path>
              <a:path w="102870" h="207010">
                <a:moveTo>
                  <a:pt x="68541" y="159461"/>
                </a:moveTo>
                <a:lnTo>
                  <a:pt x="60103" y="142374"/>
                </a:lnTo>
                <a:lnTo>
                  <a:pt x="77183" y="133939"/>
                </a:lnTo>
                <a:lnTo>
                  <a:pt x="85623" y="151028"/>
                </a:lnTo>
                <a:lnTo>
                  <a:pt x="68541" y="159461"/>
                </a:lnTo>
                <a:close/>
              </a:path>
              <a:path w="102870" h="207010">
                <a:moveTo>
                  <a:pt x="102387" y="206489"/>
                </a:moveTo>
                <a:lnTo>
                  <a:pt x="34480" y="155028"/>
                </a:lnTo>
                <a:lnTo>
                  <a:pt x="60103" y="142374"/>
                </a:lnTo>
                <a:lnTo>
                  <a:pt x="68541" y="159461"/>
                </a:lnTo>
                <a:lnTo>
                  <a:pt x="102618" y="159461"/>
                </a:lnTo>
                <a:lnTo>
                  <a:pt x="102387" y="206489"/>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bject 48"/>
          <p:cNvSpPr/>
          <p:nvPr/>
        </p:nvSpPr>
        <p:spPr>
          <a:xfrm>
            <a:off x="4387815" y="2786122"/>
            <a:ext cx="346294" cy="84311"/>
          </a:xfrm>
          <a:custGeom>
            <a:avLst/>
            <a:gdLst/>
            <a:ahLst/>
            <a:cxnLst/>
            <a:rect l="l" t="t" r="r" b="b"/>
            <a:pathLst>
              <a:path w="461645" h="112395">
                <a:moveTo>
                  <a:pt x="384523" y="28387"/>
                </a:moveTo>
                <a:lnTo>
                  <a:pt x="381203" y="0"/>
                </a:lnTo>
                <a:lnTo>
                  <a:pt x="453524" y="26174"/>
                </a:lnTo>
                <a:lnTo>
                  <a:pt x="403440" y="26174"/>
                </a:lnTo>
                <a:lnTo>
                  <a:pt x="384523" y="28387"/>
                </a:lnTo>
                <a:close/>
              </a:path>
              <a:path w="461645" h="112395">
                <a:moveTo>
                  <a:pt x="386736" y="47311"/>
                </a:moveTo>
                <a:lnTo>
                  <a:pt x="384523" y="28387"/>
                </a:lnTo>
                <a:lnTo>
                  <a:pt x="403440" y="26174"/>
                </a:lnTo>
                <a:lnTo>
                  <a:pt x="405663" y="45097"/>
                </a:lnTo>
                <a:lnTo>
                  <a:pt x="386736" y="47311"/>
                </a:lnTo>
                <a:close/>
              </a:path>
              <a:path w="461645" h="112395">
                <a:moveTo>
                  <a:pt x="390055" y="75692"/>
                </a:moveTo>
                <a:lnTo>
                  <a:pt x="386736" y="47311"/>
                </a:lnTo>
                <a:lnTo>
                  <a:pt x="405663" y="45097"/>
                </a:lnTo>
                <a:lnTo>
                  <a:pt x="403440" y="26174"/>
                </a:lnTo>
                <a:lnTo>
                  <a:pt x="453524" y="26174"/>
                </a:lnTo>
                <a:lnTo>
                  <a:pt x="461314" y="28994"/>
                </a:lnTo>
                <a:lnTo>
                  <a:pt x="390055" y="75692"/>
                </a:lnTo>
                <a:close/>
              </a:path>
              <a:path w="461645" h="112395">
                <a:moveTo>
                  <a:pt x="329971" y="53949"/>
                </a:moveTo>
                <a:lnTo>
                  <a:pt x="327761" y="35026"/>
                </a:lnTo>
                <a:lnTo>
                  <a:pt x="384523" y="28387"/>
                </a:lnTo>
                <a:lnTo>
                  <a:pt x="386736" y="47311"/>
                </a:lnTo>
                <a:lnTo>
                  <a:pt x="329971" y="53949"/>
                </a:lnTo>
                <a:close/>
              </a:path>
              <a:path w="461645" h="112395">
                <a:moveTo>
                  <a:pt x="80111" y="111950"/>
                </a:moveTo>
                <a:lnTo>
                  <a:pt x="0" y="82956"/>
                </a:lnTo>
                <a:lnTo>
                  <a:pt x="71259" y="36258"/>
                </a:lnTo>
                <a:lnTo>
                  <a:pt x="74579" y="64644"/>
                </a:lnTo>
                <a:lnTo>
                  <a:pt x="62864" y="66014"/>
                </a:lnTo>
                <a:lnTo>
                  <a:pt x="65074" y="84937"/>
                </a:lnTo>
                <a:lnTo>
                  <a:pt x="76952" y="84937"/>
                </a:lnTo>
                <a:lnTo>
                  <a:pt x="80111" y="111950"/>
                </a:lnTo>
                <a:close/>
              </a:path>
              <a:path w="461645" h="112395">
                <a:moveTo>
                  <a:pt x="76792" y="83567"/>
                </a:moveTo>
                <a:lnTo>
                  <a:pt x="74579" y="64644"/>
                </a:lnTo>
                <a:lnTo>
                  <a:pt x="138544" y="57162"/>
                </a:lnTo>
                <a:lnTo>
                  <a:pt x="140766" y="76085"/>
                </a:lnTo>
                <a:lnTo>
                  <a:pt x="76792" y="83567"/>
                </a:lnTo>
                <a:close/>
              </a:path>
              <a:path w="461645" h="112395">
                <a:moveTo>
                  <a:pt x="65074" y="84937"/>
                </a:moveTo>
                <a:lnTo>
                  <a:pt x="62864" y="66014"/>
                </a:lnTo>
                <a:lnTo>
                  <a:pt x="74579" y="64644"/>
                </a:lnTo>
                <a:lnTo>
                  <a:pt x="76792" y="83567"/>
                </a:lnTo>
                <a:lnTo>
                  <a:pt x="65074" y="84937"/>
                </a:lnTo>
                <a:close/>
              </a:path>
              <a:path w="461645" h="112395">
                <a:moveTo>
                  <a:pt x="76952" y="84937"/>
                </a:moveTo>
                <a:lnTo>
                  <a:pt x="65074" y="84937"/>
                </a:lnTo>
                <a:lnTo>
                  <a:pt x="76792" y="83567"/>
                </a:lnTo>
                <a:lnTo>
                  <a:pt x="76952" y="84937"/>
                </a:lnTo>
                <a:close/>
              </a:path>
              <a:path w="461645" h="112395">
                <a:moveTo>
                  <a:pt x="197523" y="69443"/>
                </a:moveTo>
                <a:lnTo>
                  <a:pt x="195313" y="50520"/>
                </a:lnTo>
                <a:lnTo>
                  <a:pt x="270992" y="41668"/>
                </a:lnTo>
                <a:lnTo>
                  <a:pt x="273215" y="60591"/>
                </a:lnTo>
                <a:lnTo>
                  <a:pt x="197523" y="69443"/>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bject 49"/>
          <p:cNvSpPr/>
          <p:nvPr/>
        </p:nvSpPr>
        <p:spPr>
          <a:xfrm>
            <a:off x="4871683" y="2555167"/>
            <a:ext cx="196249" cy="219113"/>
          </a:xfrm>
          <a:custGeom>
            <a:avLst/>
            <a:gdLst/>
            <a:ahLst/>
            <a:cxnLst/>
            <a:rect l="l" t="t" r="r" b="b"/>
            <a:pathLst>
              <a:path w="261620" h="292100">
                <a:moveTo>
                  <a:pt x="203200" y="50459"/>
                </a:moveTo>
                <a:lnTo>
                  <a:pt x="181889" y="31407"/>
                </a:lnTo>
                <a:lnTo>
                  <a:pt x="261086" y="0"/>
                </a:lnTo>
                <a:lnTo>
                  <a:pt x="251209" y="36258"/>
                </a:lnTo>
                <a:lnTo>
                  <a:pt x="215900" y="36258"/>
                </a:lnTo>
                <a:lnTo>
                  <a:pt x="203200" y="50459"/>
                </a:lnTo>
                <a:close/>
              </a:path>
              <a:path w="261620" h="292100">
                <a:moveTo>
                  <a:pt x="217397" y="63152"/>
                </a:moveTo>
                <a:lnTo>
                  <a:pt x="203200" y="50459"/>
                </a:lnTo>
                <a:lnTo>
                  <a:pt x="215900" y="36258"/>
                </a:lnTo>
                <a:lnTo>
                  <a:pt x="230098" y="48945"/>
                </a:lnTo>
                <a:lnTo>
                  <a:pt x="217397" y="63152"/>
                </a:lnTo>
                <a:close/>
              </a:path>
              <a:path w="261620" h="292100">
                <a:moveTo>
                  <a:pt x="238696" y="82194"/>
                </a:moveTo>
                <a:lnTo>
                  <a:pt x="217397" y="63152"/>
                </a:lnTo>
                <a:lnTo>
                  <a:pt x="230098" y="48945"/>
                </a:lnTo>
                <a:lnTo>
                  <a:pt x="215900" y="36258"/>
                </a:lnTo>
                <a:lnTo>
                  <a:pt x="251209" y="36258"/>
                </a:lnTo>
                <a:lnTo>
                  <a:pt x="238696" y="82194"/>
                </a:lnTo>
                <a:close/>
              </a:path>
              <a:path w="261620" h="292100">
                <a:moveTo>
                  <a:pt x="179311" y="105752"/>
                </a:moveTo>
                <a:lnTo>
                  <a:pt x="165100" y="93065"/>
                </a:lnTo>
                <a:lnTo>
                  <a:pt x="203200" y="50459"/>
                </a:lnTo>
                <a:lnTo>
                  <a:pt x="217397" y="63152"/>
                </a:lnTo>
                <a:lnTo>
                  <a:pt x="179311" y="105752"/>
                </a:lnTo>
                <a:close/>
              </a:path>
              <a:path w="261620" h="292100">
                <a:moveTo>
                  <a:pt x="0" y="292011"/>
                </a:moveTo>
                <a:lnTo>
                  <a:pt x="22390" y="209816"/>
                </a:lnTo>
                <a:lnTo>
                  <a:pt x="50644" y="235076"/>
                </a:lnTo>
                <a:lnTo>
                  <a:pt x="38138" y="235076"/>
                </a:lnTo>
                <a:lnTo>
                  <a:pt x="30987" y="243052"/>
                </a:lnTo>
                <a:lnTo>
                  <a:pt x="45199" y="255752"/>
                </a:lnTo>
                <a:lnTo>
                  <a:pt x="73770" y="255752"/>
                </a:lnTo>
                <a:lnTo>
                  <a:pt x="79197" y="260604"/>
                </a:lnTo>
                <a:lnTo>
                  <a:pt x="0" y="292011"/>
                </a:lnTo>
                <a:close/>
              </a:path>
              <a:path w="261620" h="292100">
                <a:moveTo>
                  <a:pt x="45199" y="255752"/>
                </a:moveTo>
                <a:lnTo>
                  <a:pt x="30987" y="243052"/>
                </a:lnTo>
                <a:lnTo>
                  <a:pt x="38138" y="235076"/>
                </a:lnTo>
                <a:lnTo>
                  <a:pt x="52336" y="247776"/>
                </a:lnTo>
                <a:lnTo>
                  <a:pt x="45199" y="255752"/>
                </a:lnTo>
                <a:close/>
              </a:path>
              <a:path w="261620" h="292100">
                <a:moveTo>
                  <a:pt x="73770" y="255752"/>
                </a:moveTo>
                <a:lnTo>
                  <a:pt x="45199" y="255752"/>
                </a:lnTo>
                <a:lnTo>
                  <a:pt x="52336" y="247776"/>
                </a:lnTo>
                <a:lnTo>
                  <a:pt x="38138" y="235076"/>
                </a:lnTo>
                <a:lnTo>
                  <a:pt x="50644" y="235076"/>
                </a:lnTo>
                <a:lnTo>
                  <a:pt x="73770" y="255752"/>
                </a:lnTo>
                <a:close/>
              </a:path>
              <a:path w="261620" h="292100">
                <a:moveTo>
                  <a:pt x="90424" y="205168"/>
                </a:moveTo>
                <a:lnTo>
                  <a:pt x="76225" y="192468"/>
                </a:lnTo>
                <a:lnTo>
                  <a:pt x="127012" y="135661"/>
                </a:lnTo>
                <a:lnTo>
                  <a:pt x="141211" y="148361"/>
                </a:lnTo>
                <a:lnTo>
                  <a:pt x="90424" y="205168"/>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object 50"/>
          <p:cNvSpPr/>
          <p:nvPr/>
        </p:nvSpPr>
        <p:spPr>
          <a:xfrm>
            <a:off x="5167266" y="2555167"/>
            <a:ext cx="160048" cy="304853"/>
          </a:xfrm>
          <a:custGeom>
            <a:avLst/>
            <a:gdLst/>
            <a:ahLst/>
            <a:cxnLst/>
            <a:rect l="l" t="t" r="r" b="b"/>
            <a:pathLst>
              <a:path w="213359" h="406400">
                <a:moveTo>
                  <a:pt x="169173" y="342772"/>
                </a:moveTo>
                <a:lnTo>
                  <a:pt x="142608" y="292176"/>
                </a:lnTo>
                <a:lnTo>
                  <a:pt x="159473" y="283311"/>
                </a:lnTo>
                <a:lnTo>
                  <a:pt x="186039" y="333918"/>
                </a:lnTo>
                <a:lnTo>
                  <a:pt x="169173" y="342772"/>
                </a:lnTo>
                <a:close/>
              </a:path>
              <a:path w="213359" h="406400">
                <a:moveTo>
                  <a:pt x="212108" y="359638"/>
                </a:moveTo>
                <a:lnTo>
                  <a:pt x="178028" y="359638"/>
                </a:lnTo>
                <a:lnTo>
                  <a:pt x="194894" y="350786"/>
                </a:lnTo>
                <a:lnTo>
                  <a:pt x="186039" y="333918"/>
                </a:lnTo>
                <a:lnTo>
                  <a:pt x="211340" y="320636"/>
                </a:lnTo>
                <a:lnTo>
                  <a:pt x="212108" y="359638"/>
                </a:lnTo>
                <a:close/>
              </a:path>
              <a:path w="213359" h="406400">
                <a:moveTo>
                  <a:pt x="178028" y="359638"/>
                </a:moveTo>
                <a:lnTo>
                  <a:pt x="169173" y="342772"/>
                </a:lnTo>
                <a:lnTo>
                  <a:pt x="186039" y="333918"/>
                </a:lnTo>
                <a:lnTo>
                  <a:pt x="194894" y="350786"/>
                </a:lnTo>
                <a:lnTo>
                  <a:pt x="178028" y="359638"/>
                </a:lnTo>
                <a:close/>
              </a:path>
              <a:path w="213359" h="406400">
                <a:moveTo>
                  <a:pt x="213017" y="405815"/>
                </a:moveTo>
                <a:lnTo>
                  <a:pt x="143865" y="356057"/>
                </a:lnTo>
                <a:lnTo>
                  <a:pt x="169173" y="342772"/>
                </a:lnTo>
                <a:lnTo>
                  <a:pt x="178028" y="359638"/>
                </a:lnTo>
                <a:lnTo>
                  <a:pt x="212108" y="359638"/>
                </a:lnTo>
                <a:lnTo>
                  <a:pt x="213017" y="405815"/>
                </a:lnTo>
                <a:close/>
              </a:path>
              <a:path w="213359" h="406400">
                <a:moveTo>
                  <a:pt x="1689" y="85178"/>
                </a:moveTo>
                <a:lnTo>
                  <a:pt x="0" y="0"/>
                </a:lnTo>
                <a:lnTo>
                  <a:pt x="65550" y="47167"/>
                </a:lnTo>
                <a:lnTo>
                  <a:pt x="35521" y="47167"/>
                </a:lnTo>
                <a:lnTo>
                  <a:pt x="18656" y="56032"/>
                </a:lnTo>
                <a:lnTo>
                  <a:pt x="26985" y="71897"/>
                </a:lnTo>
                <a:lnTo>
                  <a:pt x="1689" y="85178"/>
                </a:lnTo>
                <a:close/>
              </a:path>
              <a:path w="213359" h="406400">
                <a:moveTo>
                  <a:pt x="26985" y="71897"/>
                </a:moveTo>
                <a:lnTo>
                  <a:pt x="18656" y="56032"/>
                </a:lnTo>
                <a:lnTo>
                  <a:pt x="35521" y="47167"/>
                </a:lnTo>
                <a:lnTo>
                  <a:pt x="43854" y="63040"/>
                </a:lnTo>
                <a:lnTo>
                  <a:pt x="26985" y="71897"/>
                </a:lnTo>
                <a:close/>
              </a:path>
              <a:path w="213359" h="406400">
                <a:moveTo>
                  <a:pt x="43854" y="63040"/>
                </a:moveTo>
                <a:lnTo>
                  <a:pt x="35521" y="47167"/>
                </a:lnTo>
                <a:lnTo>
                  <a:pt x="65550" y="47167"/>
                </a:lnTo>
                <a:lnTo>
                  <a:pt x="69151" y="49758"/>
                </a:lnTo>
                <a:lnTo>
                  <a:pt x="43854" y="63040"/>
                </a:lnTo>
                <a:close/>
              </a:path>
              <a:path w="213359" h="406400">
                <a:moveTo>
                  <a:pt x="54076" y="123494"/>
                </a:moveTo>
                <a:lnTo>
                  <a:pt x="26985" y="71897"/>
                </a:lnTo>
                <a:lnTo>
                  <a:pt x="43854" y="63040"/>
                </a:lnTo>
                <a:lnTo>
                  <a:pt x="70942" y="114642"/>
                </a:lnTo>
                <a:lnTo>
                  <a:pt x="54076" y="123494"/>
                </a:lnTo>
                <a:close/>
              </a:path>
              <a:path w="213359" h="406400">
                <a:moveTo>
                  <a:pt x="116052" y="241566"/>
                </a:moveTo>
                <a:lnTo>
                  <a:pt x="80632" y="174104"/>
                </a:lnTo>
                <a:lnTo>
                  <a:pt x="97497" y="165239"/>
                </a:lnTo>
                <a:lnTo>
                  <a:pt x="132918" y="232714"/>
                </a:lnTo>
                <a:lnTo>
                  <a:pt x="116052" y="241566"/>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object 51"/>
          <p:cNvSpPr/>
          <p:nvPr/>
        </p:nvSpPr>
        <p:spPr>
          <a:xfrm>
            <a:off x="4157337" y="3163597"/>
            <a:ext cx="610658" cy="234832"/>
          </a:xfrm>
          <a:custGeom>
            <a:avLst/>
            <a:gdLst/>
            <a:ahLst/>
            <a:cxnLst/>
            <a:rect l="l" t="t" r="r" b="b"/>
            <a:pathLst>
              <a:path w="814070" h="313054">
                <a:moveTo>
                  <a:pt x="738739" y="26886"/>
                </a:moveTo>
                <a:lnTo>
                  <a:pt x="729056" y="0"/>
                </a:lnTo>
                <a:lnTo>
                  <a:pt x="813663" y="10033"/>
                </a:lnTo>
                <a:lnTo>
                  <a:pt x="803746" y="20434"/>
                </a:lnTo>
                <a:lnTo>
                  <a:pt x="756666" y="20434"/>
                </a:lnTo>
                <a:lnTo>
                  <a:pt x="738739" y="26886"/>
                </a:lnTo>
                <a:close/>
              </a:path>
              <a:path w="814070" h="313054">
                <a:moveTo>
                  <a:pt x="745192" y="44805"/>
                </a:moveTo>
                <a:lnTo>
                  <a:pt x="738739" y="26886"/>
                </a:lnTo>
                <a:lnTo>
                  <a:pt x="756666" y="20434"/>
                </a:lnTo>
                <a:lnTo>
                  <a:pt x="763117" y="38354"/>
                </a:lnTo>
                <a:lnTo>
                  <a:pt x="745192" y="44805"/>
                </a:lnTo>
                <a:close/>
              </a:path>
              <a:path w="814070" h="313054">
                <a:moveTo>
                  <a:pt x="754875" y="71691"/>
                </a:moveTo>
                <a:lnTo>
                  <a:pt x="745192" y="44805"/>
                </a:lnTo>
                <a:lnTo>
                  <a:pt x="763117" y="38354"/>
                </a:lnTo>
                <a:lnTo>
                  <a:pt x="756666" y="20434"/>
                </a:lnTo>
                <a:lnTo>
                  <a:pt x="803746" y="20434"/>
                </a:lnTo>
                <a:lnTo>
                  <a:pt x="754875" y="71691"/>
                </a:lnTo>
                <a:close/>
              </a:path>
              <a:path w="814070" h="313054">
                <a:moveTo>
                  <a:pt x="691413" y="64160"/>
                </a:moveTo>
                <a:lnTo>
                  <a:pt x="684961" y="46240"/>
                </a:lnTo>
                <a:lnTo>
                  <a:pt x="738739" y="26886"/>
                </a:lnTo>
                <a:lnTo>
                  <a:pt x="745192" y="44805"/>
                </a:lnTo>
                <a:lnTo>
                  <a:pt x="691413" y="64160"/>
                </a:lnTo>
                <a:close/>
              </a:path>
              <a:path w="814070" h="313054">
                <a:moveTo>
                  <a:pt x="84607" y="313004"/>
                </a:moveTo>
                <a:lnTo>
                  <a:pt x="0" y="302971"/>
                </a:lnTo>
                <a:lnTo>
                  <a:pt x="58800" y="241312"/>
                </a:lnTo>
                <a:lnTo>
                  <a:pt x="68476" y="268192"/>
                </a:lnTo>
                <a:lnTo>
                  <a:pt x="57632" y="272097"/>
                </a:lnTo>
                <a:lnTo>
                  <a:pt x="64084" y="290017"/>
                </a:lnTo>
                <a:lnTo>
                  <a:pt x="76332" y="290017"/>
                </a:lnTo>
                <a:lnTo>
                  <a:pt x="84607" y="313004"/>
                </a:lnTo>
                <a:close/>
              </a:path>
              <a:path w="814070" h="313054">
                <a:moveTo>
                  <a:pt x="74928" y="286114"/>
                </a:moveTo>
                <a:lnTo>
                  <a:pt x="68476" y="268192"/>
                </a:lnTo>
                <a:lnTo>
                  <a:pt x="129324" y="246278"/>
                </a:lnTo>
                <a:lnTo>
                  <a:pt x="135788" y="264210"/>
                </a:lnTo>
                <a:lnTo>
                  <a:pt x="74928" y="286114"/>
                </a:lnTo>
                <a:close/>
              </a:path>
              <a:path w="814070" h="313054">
                <a:moveTo>
                  <a:pt x="64084" y="290017"/>
                </a:moveTo>
                <a:lnTo>
                  <a:pt x="57632" y="272097"/>
                </a:lnTo>
                <a:lnTo>
                  <a:pt x="68476" y="268192"/>
                </a:lnTo>
                <a:lnTo>
                  <a:pt x="74928" y="286114"/>
                </a:lnTo>
                <a:lnTo>
                  <a:pt x="64084" y="290017"/>
                </a:lnTo>
                <a:close/>
              </a:path>
              <a:path w="814070" h="313054">
                <a:moveTo>
                  <a:pt x="76332" y="290017"/>
                </a:moveTo>
                <a:lnTo>
                  <a:pt x="64084" y="290017"/>
                </a:lnTo>
                <a:lnTo>
                  <a:pt x="74928" y="286114"/>
                </a:lnTo>
                <a:lnTo>
                  <a:pt x="76332" y="290017"/>
                </a:lnTo>
                <a:close/>
              </a:path>
              <a:path w="814070" h="313054">
                <a:moveTo>
                  <a:pt x="565950" y="109334"/>
                </a:moveTo>
                <a:lnTo>
                  <a:pt x="559498" y="91414"/>
                </a:lnTo>
                <a:lnTo>
                  <a:pt x="631189" y="65595"/>
                </a:lnTo>
                <a:lnTo>
                  <a:pt x="637641" y="83527"/>
                </a:lnTo>
                <a:lnTo>
                  <a:pt x="565950" y="109334"/>
                </a:lnTo>
                <a:close/>
              </a:path>
              <a:path w="814070" h="313054">
                <a:moveTo>
                  <a:pt x="440486" y="154508"/>
                </a:moveTo>
                <a:lnTo>
                  <a:pt x="434035" y="136588"/>
                </a:lnTo>
                <a:lnTo>
                  <a:pt x="505726" y="110769"/>
                </a:lnTo>
                <a:lnTo>
                  <a:pt x="512178" y="128689"/>
                </a:lnTo>
                <a:lnTo>
                  <a:pt x="440486" y="154508"/>
                </a:lnTo>
                <a:close/>
              </a:path>
              <a:path w="814070" h="313054">
                <a:moveTo>
                  <a:pt x="315023" y="199682"/>
                </a:moveTo>
                <a:lnTo>
                  <a:pt x="308571" y="181749"/>
                </a:lnTo>
                <a:lnTo>
                  <a:pt x="380263" y="155943"/>
                </a:lnTo>
                <a:lnTo>
                  <a:pt x="386714" y="173863"/>
                </a:lnTo>
                <a:lnTo>
                  <a:pt x="315023" y="199682"/>
                </a:lnTo>
                <a:close/>
              </a:path>
              <a:path w="814070" h="313054">
                <a:moveTo>
                  <a:pt x="189547" y="244843"/>
                </a:moveTo>
                <a:lnTo>
                  <a:pt x="183095" y="226923"/>
                </a:lnTo>
                <a:lnTo>
                  <a:pt x="254800" y="201117"/>
                </a:lnTo>
                <a:lnTo>
                  <a:pt x="261251" y="219036"/>
                </a:lnTo>
                <a:lnTo>
                  <a:pt x="189547" y="244843"/>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bject 52"/>
          <p:cNvSpPr/>
          <p:nvPr/>
        </p:nvSpPr>
        <p:spPr>
          <a:xfrm>
            <a:off x="4784848" y="2883199"/>
            <a:ext cx="71926" cy="212921"/>
          </a:xfrm>
          <a:custGeom>
            <a:avLst/>
            <a:gdLst/>
            <a:ahLst/>
            <a:cxnLst/>
            <a:rect l="l" t="t" r="r" b="b"/>
            <a:pathLst>
              <a:path w="95885" h="283845">
                <a:moveTo>
                  <a:pt x="0" y="81114"/>
                </a:moveTo>
                <a:lnTo>
                  <a:pt x="26047" y="0"/>
                </a:lnTo>
                <a:lnTo>
                  <a:pt x="65049" y="55029"/>
                </a:lnTo>
                <a:lnTo>
                  <a:pt x="44157" y="55029"/>
                </a:lnTo>
                <a:lnTo>
                  <a:pt x="25336" y="57937"/>
                </a:lnTo>
                <a:lnTo>
                  <a:pt x="28238" y="76762"/>
                </a:lnTo>
                <a:lnTo>
                  <a:pt x="0" y="81114"/>
                </a:lnTo>
                <a:close/>
              </a:path>
              <a:path w="95885" h="283845">
                <a:moveTo>
                  <a:pt x="28238" y="76762"/>
                </a:moveTo>
                <a:lnTo>
                  <a:pt x="25336" y="57937"/>
                </a:lnTo>
                <a:lnTo>
                  <a:pt x="44157" y="55029"/>
                </a:lnTo>
                <a:lnTo>
                  <a:pt x="47060" y="73861"/>
                </a:lnTo>
                <a:lnTo>
                  <a:pt x="28238" y="76762"/>
                </a:lnTo>
                <a:close/>
              </a:path>
              <a:path w="95885" h="283845">
                <a:moveTo>
                  <a:pt x="47060" y="73861"/>
                </a:moveTo>
                <a:lnTo>
                  <a:pt x="44157" y="55029"/>
                </a:lnTo>
                <a:lnTo>
                  <a:pt x="65049" y="55029"/>
                </a:lnTo>
                <a:lnTo>
                  <a:pt x="75311" y="69507"/>
                </a:lnTo>
                <a:lnTo>
                  <a:pt x="47060" y="73861"/>
                </a:lnTo>
                <a:close/>
              </a:path>
              <a:path w="95885" h="283845">
                <a:moveTo>
                  <a:pt x="36944" y="133235"/>
                </a:moveTo>
                <a:lnTo>
                  <a:pt x="28238" y="76762"/>
                </a:lnTo>
                <a:lnTo>
                  <a:pt x="47060" y="73861"/>
                </a:lnTo>
                <a:lnTo>
                  <a:pt x="55765" y="130340"/>
                </a:lnTo>
                <a:lnTo>
                  <a:pt x="36944" y="133235"/>
                </a:lnTo>
                <a:close/>
              </a:path>
              <a:path w="95885" h="283845">
                <a:moveTo>
                  <a:pt x="48698" y="209553"/>
                </a:moveTo>
                <a:lnTo>
                  <a:pt x="45643" y="189725"/>
                </a:lnTo>
                <a:lnTo>
                  <a:pt x="64465" y="186829"/>
                </a:lnTo>
                <a:lnTo>
                  <a:pt x="67526" y="206651"/>
                </a:lnTo>
                <a:lnTo>
                  <a:pt x="48698" y="209553"/>
                </a:lnTo>
                <a:close/>
              </a:path>
              <a:path w="95885" h="283845">
                <a:moveTo>
                  <a:pt x="87394" y="228384"/>
                </a:moveTo>
                <a:lnTo>
                  <a:pt x="51600" y="228384"/>
                </a:lnTo>
                <a:lnTo>
                  <a:pt x="70434" y="225475"/>
                </a:lnTo>
                <a:lnTo>
                  <a:pt x="67526" y="206651"/>
                </a:lnTo>
                <a:lnTo>
                  <a:pt x="95770" y="202298"/>
                </a:lnTo>
                <a:lnTo>
                  <a:pt x="87394" y="228384"/>
                </a:lnTo>
                <a:close/>
              </a:path>
              <a:path w="95885" h="283845">
                <a:moveTo>
                  <a:pt x="51600" y="228384"/>
                </a:moveTo>
                <a:lnTo>
                  <a:pt x="48698" y="209553"/>
                </a:lnTo>
                <a:lnTo>
                  <a:pt x="67526" y="206651"/>
                </a:lnTo>
                <a:lnTo>
                  <a:pt x="70434" y="225475"/>
                </a:lnTo>
                <a:lnTo>
                  <a:pt x="51600" y="228384"/>
                </a:lnTo>
                <a:close/>
              </a:path>
              <a:path w="95885" h="283845">
                <a:moveTo>
                  <a:pt x="69723" y="283413"/>
                </a:moveTo>
                <a:lnTo>
                  <a:pt x="20459" y="213906"/>
                </a:lnTo>
                <a:lnTo>
                  <a:pt x="48698" y="209553"/>
                </a:lnTo>
                <a:lnTo>
                  <a:pt x="51600" y="228384"/>
                </a:lnTo>
                <a:lnTo>
                  <a:pt x="87394" y="228384"/>
                </a:lnTo>
                <a:lnTo>
                  <a:pt x="69723" y="283413"/>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bject 53"/>
          <p:cNvSpPr/>
          <p:nvPr/>
        </p:nvSpPr>
        <p:spPr>
          <a:xfrm>
            <a:off x="4412536" y="3243402"/>
            <a:ext cx="389164" cy="561596"/>
          </a:xfrm>
          <a:custGeom>
            <a:avLst/>
            <a:gdLst/>
            <a:ahLst/>
            <a:cxnLst/>
            <a:rect l="l" t="t" r="r" b="b"/>
            <a:pathLst>
              <a:path w="518795" h="748664">
                <a:moveTo>
                  <a:pt x="467339" y="57199"/>
                </a:moveTo>
                <a:lnTo>
                  <a:pt x="443852" y="40919"/>
                </a:lnTo>
                <a:lnTo>
                  <a:pt x="518579" y="0"/>
                </a:lnTo>
                <a:lnTo>
                  <a:pt x="512616" y="41541"/>
                </a:lnTo>
                <a:lnTo>
                  <a:pt x="478193" y="41541"/>
                </a:lnTo>
                <a:lnTo>
                  <a:pt x="467339" y="57199"/>
                </a:lnTo>
                <a:close/>
              </a:path>
              <a:path w="518795" h="748664">
                <a:moveTo>
                  <a:pt x="482987" y="68046"/>
                </a:moveTo>
                <a:lnTo>
                  <a:pt x="467339" y="57199"/>
                </a:lnTo>
                <a:lnTo>
                  <a:pt x="478193" y="41541"/>
                </a:lnTo>
                <a:lnTo>
                  <a:pt x="493839" y="52387"/>
                </a:lnTo>
                <a:lnTo>
                  <a:pt x="482987" y="68046"/>
                </a:lnTo>
                <a:close/>
              </a:path>
              <a:path w="518795" h="748664">
                <a:moveTo>
                  <a:pt x="506475" y="84328"/>
                </a:moveTo>
                <a:lnTo>
                  <a:pt x="482987" y="68046"/>
                </a:lnTo>
                <a:lnTo>
                  <a:pt x="493839" y="52387"/>
                </a:lnTo>
                <a:lnTo>
                  <a:pt x="478193" y="41541"/>
                </a:lnTo>
                <a:lnTo>
                  <a:pt x="512616" y="41541"/>
                </a:lnTo>
                <a:lnTo>
                  <a:pt x="506475" y="84328"/>
                </a:lnTo>
                <a:close/>
              </a:path>
              <a:path w="518795" h="748664">
                <a:moveTo>
                  <a:pt x="450430" y="115023"/>
                </a:moveTo>
                <a:lnTo>
                  <a:pt x="434784" y="104165"/>
                </a:lnTo>
                <a:lnTo>
                  <a:pt x="467339" y="57199"/>
                </a:lnTo>
                <a:lnTo>
                  <a:pt x="482987" y="68046"/>
                </a:lnTo>
                <a:lnTo>
                  <a:pt x="450430" y="115023"/>
                </a:lnTo>
                <a:close/>
              </a:path>
              <a:path w="518795" h="748664">
                <a:moveTo>
                  <a:pt x="0" y="748118"/>
                </a:moveTo>
                <a:lnTo>
                  <a:pt x="12103" y="663790"/>
                </a:lnTo>
                <a:lnTo>
                  <a:pt x="74726" y="707199"/>
                </a:lnTo>
                <a:lnTo>
                  <a:pt x="0" y="748118"/>
                </a:lnTo>
                <a:close/>
              </a:path>
              <a:path w="518795" h="748664">
                <a:moveTo>
                  <a:pt x="374472" y="224612"/>
                </a:moveTo>
                <a:lnTo>
                  <a:pt x="358813" y="213766"/>
                </a:lnTo>
                <a:lnTo>
                  <a:pt x="402221" y="151130"/>
                </a:lnTo>
                <a:lnTo>
                  <a:pt x="417880" y="161988"/>
                </a:lnTo>
                <a:lnTo>
                  <a:pt x="374472" y="224612"/>
                </a:lnTo>
                <a:close/>
              </a:path>
              <a:path w="518795" h="748664">
                <a:moveTo>
                  <a:pt x="298500" y="334213"/>
                </a:moveTo>
                <a:lnTo>
                  <a:pt x="282841" y="323354"/>
                </a:lnTo>
                <a:lnTo>
                  <a:pt x="326250" y="260731"/>
                </a:lnTo>
                <a:lnTo>
                  <a:pt x="341909" y="271576"/>
                </a:lnTo>
                <a:lnTo>
                  <a:pt x="298500" y="334213"/>
                </a:lnTo>
                <a:close/>
              </a:path>
              <a:path w="518795" h="748664">
                <a:moveTo>
                  <a:pt x="222529" y="443801"/>
                </a:moveTo>
                <a:lnTo>
                  <a:pt x="206870" y="432955"/>
                </a:lnTo>
                <a:lnTo>
                  <a:pt x="250291" y="370332"/>
                </a:lnTo>
                <a:lnTo>
                  <a:pt x="265938" y="381177"/>
                </a:lnTo>
                <a:lnTo>
                  <a:pt x="222529" y="443801"/>
                </a:lnTo>
                <a:close/>
              </a:path>
              <a:path w="518795" h="748664">
                <a:moveTo>
                  <a:pt x="146570" y="553402"/>
                </a:moveTo>
                <a:lnTo>
                  <a:pt x="130911" y="542544"/>
                </a:lnTo>
                <a:lnTo>
                  <a:pt x="174320" y="479920"/>
                </a:lnTo>
                <a:lnTo>
                  <a:pt x="189979" y="490778"/>
                </a:lnTo>
                <a:lnTo>
                  <a:pt x="146570" y="553402"/>
                </a:lnTo>
                <a:close/>
              </a:path>
              <a:path w="518795" h="748664">
                <a:moveTo>
                  <a:pt x="70599" y="662990"/>
                </a:moveTo>
                <a:lnTo>
                  <a:pt x="54940" y="652145"/>
                </a:lnTo>
                <a:lnTo>
                  <a:pt x="98348" y="589521"/>
                </a:lnTo>
                <a:lnTo>
                  <a:pt x="114007" y="600367"/>
                </a:lnTo>
                <a:lnTo>
                  <a:pt x="70599" y="662990"/>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bject 54"/>
          <p:cNvSpPr/>
          <p:nvPr/>
        </p:nvSpPr>
        <p:spPr>
          <a:xfrm>
            <a:off x="4846894" y="3257568"/>
            <a:ext cx="134326" cy="488717"/>
          </a:xfrm>
          <a:custGeom>
            <a:avLst/>
            <a:gdLst/>
            <a:ahLst/>
            <a:cxnLst/>
            <a:rect l="l" t="t" r="r" b="b"/>
            <a:pathLst>
              <a:path w="179070" h="651510">
                <a:moveTo>
                  <a:pt x="0" y="82346"/>
                </a:moveTo>
                <a:lnTo>
                  <a:pt x="21818" y="0"/>
                </a:lnTo>
                <a:lnTo>
                  <a:pt x="64474" y="54025"/>
                </a:lnTo>
                <a:lnTo>
                  <a:pt x="42760" y="54025"/>
                </a:lnTo>
                <a:lnTo>
                  <a:pt x="24104" y="57886"/>
                </a:lnTo>
                <a:lnTo>
                  <a:pt x="27975" y="76542"/>
                </a:lnTo>
                <a:lnTo>
                  <a:pt x="0" y="82346"/>
                </a:lnTo>
                <a:close/>
              </a:path>
              <a:path w="179070" h="651510">
                <a:moveTo>
                  <a:pt x="27975" y="76542"/>
                </a:moveTo>
                <a:lnTo>
                  <a:pt x="24104" y="57886"/>
                </a:lnTo>
                <a:lnTo>
                  <a:pt x="42760" y="54025"/>
                </a:lnTo>
                <a:lnTo>
                  <a:pt x="46629" y="72671"/>
                </a:lnTo>
                <a:lnTo>
                  <a:pt x="27975" y="76542"/>
                </a:lnTo>
                <a:close/>
              </a:path>
              <a:path w="179070" h="651510">
                <a:moveTo>
                  <a:pt x="46629" y="72671"/>
                </a:moveTo>
                <a:lnTo>
                  <a:pt x="42760" y="54025"/>
                </a:lnTo>
                <a:lnTo>
                  <a:pt x="64474" y="54025"/>
                </a:lnTo>
                <a:lnTo>
                  <a:pt x="74612" y="66865"/>
                </a:lnTo>
                <a:lnTo>
                  <a:pt x="46629" y="72671"/>
                </a:lnTo>
                <a:close/>
              </a:path>
              <a:path w="179070" h="651510">
                <a:moveTo>
                  <a:pt x="39585" y="132499"/>
                </a:moveTo>
                <a:lnTo>
                  <a:pt x="27975" y="76542"/>
                </a:lnTo>
                <a:lnTo>
                  <a:pt x="46629" y="72671"/>
                </a:lnTo>
                <a:lnTo>
                  <a:pt x="58242" y="128638"/>
                </a:lnTo>
                <a:lnTo>
                  <a:pt x="39585" y="132499"/>
                </a:lnTo>
                <a:close/>
              </a:path>
              <a:path w="179070" h="651510">
                <a:moveTo>
                  <a:pt x="156921" y="651154"/>
                </a:moveTo>
                <a:lnTo>
                  <a:pt x="104139" y="584288"/>
                </a:lnTo>
                <a:lnTo>
                  <a:pt x="178752" y="568807"/>
                </a:lnTo>
                <a:lnTo>
                  <a:pt x="176765" y="576300"/>
                </a:lnTo>
                <a:lnTo>
                  <a:pt x="151117" y="576300"/>
                </a:lnTo>
                <a:lnTo>
                  <a:pt x="132473" y="580174"/>
                </a:lnTo>
                <a:lnTo>
                  <a:pt x="135991" y="597128"/>
                </a:lnTo>
                <a:lnTo>
                  <a:pt x="171244" y="597128"/>
                </a:lnTo>
                <a:lnTo>
                  <a:pt x="156921" y="651154"/>
                </a:lnTo>
                <a:close/>
              </a:path>
              <a:path w="179070" h="651510">
                <a:moveTo>
                  <a:pt x="135991" y="597128"/>
                </a:moveTo>
                <a:lnTo>
                  <a:pt x="132473" y="580174"/>
                </a:lnTo>
                <a:lnTo>
                  <a:pt x="151117" y="576300"/>
                </a:lnTo>
                <a:lnTo>
                  <a:pt x="154635" y="593267"/>
                </a:lnTo>
                <a:lnTo>
                  <a:pt x="135991" y="597128"/>
                </a:lnTo>
                <a:close/>
              </a:path>
              <a:path w="179070" h="651510">
                <a:moveTo>
                  <a:pt x="171244" y="597128"/>
                </a:moveTo>
                <a:lnTo>
                  <a:pt x="135991" y="597128"/>
                </a:lnTo>
                <a:lnTo>
                  <a:pt x="154635" y="593267"/>
                </a:lnTo>
                <a:lnTo>
                  <a:pt x="151117" y="576300"/>
                </a:lnTo>
                <a:lnTo>
                  <a:pt x="176765" y="576300"/>
                </a:lnTo>
                <a:lnTo>
                  <a:pt x="171244" y="597128"/>
                </a:lnTo>
                <a:close/>
              </a:path>
              <a:path w="179070" h="651510">
                <a:moveTo>
                  <a:pt x="66675" y="263067"/>
                </a:moveTo>
                <a:lnTo>
                  <a:pt x="51193" y="188467"/>
                </a:lnTo>
                <a:lnTo>
                  <a:pt x="69850" y="184594"/>
                </a:lnTo>
                <a:lnTo>
                  <a:pt x="85331" y="259206"/>
                </a:lnTo>
                <a:lnTo>
                  <a:pt x="66675" y="263067"/>
                </a:lnTo>
                <a:close/>
              </a:path>
              <a:path w="179070" h="651510">
                <a:moveTo>
                  <a:pt x="93764" y="393636"/>
                </a:moveTo>
                <a:lnTo>
                  <a:pt x="78282" y="319036"/>
                </a:lnTo>
                <a:lnTo>
                  <a:pt x="96939" y="315163"/>
                </a:lnTo>
                <a:lnTo>
                  <a:pt x="112420" y="389775"/>
                </a:lnTo>
                <a:lnTo>
                  <a:pt x="93764" y="393636"/>
                </a:lnTo>
                <a:close/>
              </a:path>
              <a:path w="179070" h="651510">
                <a:moveTo>
                  <a:pt x="120853" y="524217"/>
                </a:moveTo>
                <a:lnTo>
                  <a:pt x="105371" y="449605"/>
                </a:lnTo>
                <a:lnTo>
                  <a:pt x="124028" y="445731"/>
                </a:lnTo>
                <a:lnTo>
                  <a:pt x="139509" y="520344"/>
                </a:lnTo>
                <a:lnTo>
                  <a:pt x="120853" y="524217"/>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object 55"/>
          <p:cNvSpPr/>
          <p:nvPr/>
        </p:nvSpPr>
        <p:spPr>
          <a:xfrm>
            <a:off x="4996320" y="3528172"/>
            <a:ext cx="95267" cy="215779"/>
          </a:xfrm>
          <a:custGeom>
            <a:avLst/>
            <a:gdLst/>
            <a:ahLst/>
            <a:cxnLst/>
            <a:rect l="l" t="t" r="r" b="b"/>
            <a:pathLst>
              <a:path w="127000" h="287654">
                <a:moveTo>
                  <a:pt x="81997" y="67803"/>
                </a:moveTo>
                <a:lnTo>
                  <a:pt x="55295" y="57619"/>
                </a:lnTo>
                <a:lnTo>
                  <a:pt x="118033" y="0"/>
                </a:lnTo>
                <a:lnTo>
                  <a:pt x="123022" y="49999"/>
                </a:lnTo>
                <a:lnTo>
                  <a:pt x="88785" y="49999"/>
                </a:lnTo>
                <a:lnTo>
                  <a:pt x="81997" y="67803"/>
                </a:lnTo>
                <a:close/>
              </a:path>
              <a:path w="127000" h="287654">
                <a:moveTo>
                  <a:pt x="99794" y="74590"/>
                </a:moveTo>
                <a:lnTo>
                  <a:pt x="81997" y="67803"/>
                </a:lnTo>
                <a:lnTo>
                  <a:pt x="88785" y="49999"/>
                </a:lnTo>
                <a:lnTo>
                  <a:pt x="106578" y="56794"/>
                </a:lnTo>
                <a:lnTo>
                  <a:pt x="99794" y="74590"/>
                </a:lnTo>
                <a:close/>
              </a:path>
              <a:path w="127000" h="287654">
                <a:moveTo>
                  <a:pt x="126492" y="84772"/>
                </a:moveTo>
                <a:lnTo>
                  <a:pt x="99794" y="74590"/>
                </a:lnTo>
                <a:lnTo>
                  <a:pt x="106578" y="56794"/>
                </a:lnTo>
                <a:lnTo>
                  <a:pt x="88785" y="49999"/>
                </a:lnTo>
                <a:lnTo>
                  <a:pt x="123022" y="49999"/>
                </a:lnTo>
                <a:lnTo>
                  <a:pt x="126492" y="84772"/>
                </a:lnTo>
                <a:close/>
              </a:path>
              <a:path w="127000" h="287654">
                <a:moveTo>
                  <a:pt x="79438" y="127990"/>
                </a:moveTo>
                <a:lnTo>
                  <a:pt x="61633" y="121208"/>
                </a:lnTo>
                <a:lnTo>
                  <a:pt x="81997" y="67803"/>
                </a:lnTo>
                <a:lnTo>
                  <a:pt x="99794" y="74590"/>
                </a:lnTo>
                <a:lnTo>
                  <a:pt x="79438" y="127990"/>
                </a:lnTo>
                <a:close/>
              </a:path>
              <a:path w="127000" h="287654">
                <a:moveTo>
                  <a:pt x="44505" y="219616"/>
                </a:moveTo>
                <a:lnTo>
                  <a:pt x="26700" y="212830"/>
                </a:lnTo>
                <a:lnTo>
                  <a:pt x="41275" y="174599"/>
                </a:lnTo>
                <a:lnTo>
                  <a:pt x="59080" y="181394"/>
                </a:lnTo>
                <a:lnTo>
                  <a:pt x="44505" y="219616"/>
                </a:lnTo>
                <a:close/>
              </a:path>
              <a:path w="127000" h="287654">
                <a:moveTo>
                  <a:pt x="8458" y="287426"/>
                </a:moveTo>
                <a:lnTo>
                  <a:pt x="0" y="202653"/>
                </a:lnTo>
                <a:lnTo>
                  <a:pt x="26700" y="212830"/>
                </a:lnTo>
                <a:lnTo>
                  <a:pt x="19913" y="230632"/>
                </a:lnTo>
                <a:lnTo>
                  <a:pt x="37719" y="237413"/>
                </a:lnTo>
                <a:lnTo>
                  <a:pt x="62912" y="237413"/>
                </a:lnTo>
                <a:lnTo>
                  <a:pt x="8458" y="287426"/>
                </a:lnTo>
                <a:close/>
              </a:path>
              <a:path w="127000" h="287654">
                <a:moveTo>
                  <a:pt x="37719" y="237413"/>
                </a:moveTo>
                <a:lnTo>
                  <a:pt x="19913" y="230632"/>
                </a:lnTo>
                <a:lnTo>
                  <a:pt x="26700" y="212830"/>
                </a:lnTo>
                <a:lnTo>
                  <a:pt x="44505" y="219616"/>
                </a:lnTo>
                <a:lnTo>
                  <a:pt x="37719" y="237413"/>
                </a:lnTo>
                <a:close/>
              </a:path>
              <a:path w="127000" h="287654">
                <a:moveTo>
                  <a:pt x="62912" y="237413"/>
                </a:moveTo>
                <a:lnTo>
                  <a:pt x="37719" y="237413"/>
                </a:lnTo>
                <a:lnTo>
                  <a:pt x="44505" y="219616"/>
                </a:lnTo>
                <a:lnTo>
                  <a:pt x="71208" y="229793"/>
                </a:lnTo>
                <a:lnTo>
                  <a:pt x="62912" y="237413"/>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bject 56"/>
          <p:cNvSpPr/>
          <p:nvPr/>
        </p:nvSpPr>
        <p:spPr>
          <a:xfrm>
            <a:off x="5127378" y="3239295"/>
            <a:ext cx="352010" cy="143376"/>
          </a:xfrm>
          <a:custGeom>
            <a:avLst/>
            <a:gdLst/>
            <a:ahLst/>
            <a:cxnLst/>
            <a:rect l="l" t="t" r="r" b="b"/>
            <a:pathLst>
              <a:path w="469265" h="191135">
                <a:moveTo>
                  <a:pt x="393925" y="26828"/>
                </a:moveTo>
                <a:lnTo>
                  <a:pt x="384086" y="0"/>
                </a:lnTo>
                <a:lnTo>
                  <a:pt x="468744" y="9537"/>
                </a:lnTo>
                <a:lnTo>
                  <a:pt x="458632" y="20269"/>
                </a:lnTo>
                <a:lnTo>
                  <a:pt x="411810" y="20269"/>
                </a:lnTo>
                <a:lnTo>
                  <a:pt x="393925" y="26828"/>
                </a:lnTo>
                <a:close/>
              </a:path>
              <a:path w="469265" h="191135">
                <a:moveTo>
                  <a:pt x="400485" y="44712"/>
                </a:moveTo>
                <a:lnTo>
                  <a:pt x="393925" y="26828"/>
                </a:lnTo>
                <a:lnTo>
                  <a:pt x="411810" y="20269"/>
                </a:lnTo>
                <a:lnTo>
                  <a:pt x="418376" y="38150"/>
                </a:lnTo>
                <a:lnTo>
                  <a:pt x="400485" y="44712"/>
                </a:lnTo>
                <a:close/>
              </a:path>
              <a:path w="469265" h="191135">
                <a:moveTo>
                  <a:pt x="410324" y="71539"/>
                </a:moveTo>
                <a:lnTo>
                  <a:pt x="400485" y="44712"/>
                </a:lnTo>
                <a:lnTo>
                  <a:pt x="418376" y="38150"/>
                </a:lnTo>
                <a:lnTo>
                  <a:pt x="411810" y="20269"/>
                </a:lnTo>
                <a:lnTo>
                  <a:pt x="458632" y="20269"/>
                </a:lnTo>
                <a:lnTo>
                  <a:pt x="410324" y="71539"/>
                </a:lnTo>
                <a:close/>
              </a:path>
              <a:path w="469265" h="191135">
                <a:moveTo>
                  <a:pt x="346836" y="64388"/>
                </a:moveTo>
                <a:lnTo>
                  <a:pt x="340271" y="46507"/>
                </a:lnTo>
                <a:lnTo>
                  <a:pt x="393925" y="26828"/>
                </a:lnTo>
                <a:lnTo>
                  <a:pt x="400485" y="44712"/>
                </a:lnTo>
                <a:lnTo>
                  <a:pt x="346836" y="64388"/>
                </a:lnTo>
                <a:close/>
              </a:path>
              <a:path w="469265" h="191135">
                <a:moveTo>
                  <a:pt x="84658" y="190995"/>
                </a:moveTo>
                <a:lnTo>
                  <a:pt x="0" y="181457"/>
                </a:lnTo>
                <a:lnTo>
                  <a:pt x="58419" y="119456"/>
                </a:lnTo>
                <a:lnTo>
                  <a:pt x="84658" y="190995"/>
                </a:lnTo>
                <a:close/>
              </a:path>
              <a:path w="469265" h="191135">
                <a:moveTo>
                  <a:pt x="221640" y="110312"/>
                </a:moveTo>
                <a:lnTo>
                  <a:pt x="215074" y="92430"/>
                </a:lnTo>
                <a:lnTo>
                  <a:pt x="286613" y="66192"/>
                </a:lnTo>
                <a:lnTo>
                  <a:pt x="293179" y="84074"/>
                </a:lnTo>
                <a:lnTo>
                  <a:pt x="221640" y="110312"/>
                </a:lnTo>
                <a:close/>
              </a:path>
              <a:path w="469265" h="191135">
                <a:moveTo>
                  <a:pt x="96443" y="156235"/>
                </a:moveTo>
                <a:lnTo>
                  <a:pt x="89890" y="138353"/>
                </a:lnTo>
                <a:lnTo>
                  <a:pt x="161429" y="112102"/>
                </a:lnTo>
                <a:lnTo>
                  <a:pt x="167982" y="129997"/>
                </a:lnTo>
                <a:lnTo>
                  <a:pt x="96443" y="156235"/>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bject 57"/>
          <p:cNvSpPr/>
          <p:nvPr/>
        </p:nvSpPr>
        <p:spPr>
          <a:xfrm>
            <a:off x="5389867" y="3022945"/>
            <a:ext cx="110033" cy="170526"/>
          </a:xfrm>
          <a:custGeom>
            <a:avLst/>
            <a:gdLst/>
            <a:ahLst/>
            <a:cxnLst/>
            <a:rect l="l" t="t" r="r" b="b"/>
            <a:pathLst>
              <a:path w="146684" h="227329">
                <a:moveTo>
                  <a:pt x="97053" y="168066"/>
                </a:moveTo>
                <a:lnTo>
                  <a:pt x="66078" y="120040"/>
                </a:lnTo>
                <a:lnTo>
                  <a:pt x="82092" y="109715"/>
                </a:lnTo>
                <a:lnTo>
                  <a:pt x="113067" y="157739"/>
                </a:lnTo>
                <a:lnTo>
                  <a:pt x="97053" y="168066"/>
                </a:lnTo>
                <a:close/>
              </a:path>
              <a:path w="146684" h="227329">
                <a:moveTo>
                  <a:pt x="141667" y="184073"/>
                </a:moveTo>
                <a:lnTo>
                  <a:pt x="107378" y="184073"/>
                </a:lnTo>
                <a:lnTo>
                  <a:pt x="123393" y="173748"/>
                </a:lnTo>
                <a:lnTo>
                  <a:pt x="113067" y="157739"/>
                </a:lnTo>
                <a:lnTo>
                  <a:pt x="137083" y="142252"/>
                </a:lnTo>
                <a:lnTo>
                  <a:pt x="141667" y="184073"/>
                </a:lnTo>
                <a:close/>
              </a:path>
              <a:path w="146684" h="227329">
                <a:moveTo>
                  <a:pt x="107378" y="184073"/>
                </a:moveTo>
                <a:lnTo>
                  <a:pt x="97053" y="168066"/>
                </a:lnTo>
                <a:lnTo>
                  <a:pt x="113067" y="157739"/>
                </a:lnTo>
                <a:lnTo>
                  <a:pt x="123393" y="173748"/>
                </a:lnTo>
                <a:lnTo>
                  <a:pt x="107378" y="184073"/>
                </a:lnTo>
                <a:close/>
              </a:path>
              <a:path w="146684" h="227329">
                <a:moveTo>
                  <a:pt x="146367" y="226949"/>
                </a:moveTo>
                <a:lnTo>
                  <a:pt x="73037" y="183553"/>
                </a:lnTo>
                <a:lnTo>
                  <a:pt x="97053" y="168066"/>
                </a:lnTo>
                <a:lnTo>
                  <a:pt x="107378" y="184073"/>
                </a:lnTo>
                <a:lnTo>
                  <a:pt x="141667" y="184073"/>
                </a:lnTo>
                <a:lnTo>
                  <a:pt x="146367" y="226949"/>
                </a:lnTo>
                <a:close/>
              </a:path>
              <a:path w="146684" h="227329">
                <a:moveTo>
                  <a:pt x="9283" y="84696"/>
                </a:moveTo>
                <a:lnTo>
                  <a:pt x="0" y="0"/>
                </a:lnTo>
                <a:lnTo>
                  <a:pt x="72437" y="42875"/>
                </a:lnTo>
                <a:lnTo>
                  <a:pt x="38976" y="42875"/>
                </a:lnTo>
                <a:lnTo>
                  <a:pt x="22974" y="53187"/>
                </a:lnTo>
                <a:lnTo>
                  <a:pt x="33297" y="69207"/>
                </a:lnTo>
                <a:lnTo>
                  <a:pt x="9283" y="84696"/>
                </a:lnTo>
                <a:close/>
              </a:path>
              <a:path w="146684" h="227329">
                <a:moveTo>
                  <a:pt x="33297" y="69207"/>
                </a:moveTo>
                <a:lnTo>
                  <a:pt x="22974" y="53187"/>
                </a:lnTo>
                <a:lnTo>
                  <a:pt x="38976" y="42875"/>
                </a:lnTo>
                <a:lnTo>
                  <a:pt x="49308" y="58881"/>
                </a:lnTo>
                <a:lnTo>
                  <a:pt x="33297" y="69207"/>
                </a:lnTo>
                <a:close/>
              </a:path>
              <a:path w="146684" h="227329">
                <a:moveTo>
                  <a:pt x="49308" y="58881"/>
                </a:moveTo>
                <a:lnTo>
                  <a:pt x="38976" y="42875"/>
                </a:lnTo>
                <a:lnTo>
                  <a:pt x="72437" y="42875"/>
                </a:lnTo>
                <a:lnTo>
                  <a:pt x="73317" y="43395"/>
                </a:lnTo>
                <a:lnTo>
                  <a:pt x="49308" y="58881"/>
                </a:lnTo>
                <a:close/>
              </a:path>
              <a:path w="146684" h="227329">
                <a:moveTo>
                  <a:pt x="35102" y="72008"/>
                </a:moveTo>
                <a:lnTo>
                  <a:pt x="33297" y="69207"/>
                </a:lnTo>
                <a:lnTo>
                  <a:pt x="49308" y="58881"/>
                </a:lnTo>
                <a:lnTo>
                  <a:pt x="51117" y="61683"/>
                </a:lnTo>
                <a:lnTo>
                  <a:pt x="35102" y="72008"/>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bject 58"/>
          <p:cNvSpPr/>
          <p:nvPr/>
        </p:nvSpPr>
        <p:spPr>
          <a:xfrm>
            <a:off x="5427030" y="2830269"/>
            <a:ext cx="193391" cy="94789"/>
          </a:xfrm>
          <a:custGeom>
            <a:avLst/>
            <a:gdLst/>
            <a:ahLst/>
            <a:cxnLst/>
            <a:rect l="l" t="t" r="r" b="b"/>
            <a:pathLst>
              <a:path w="257809" h="126364">
                <a:moveTo>
                  <a:pt x="184446" y="25783"/>
                </a:moveTo>
                <a:lnTo>
                  <a:pt x="172135" y="0"/>
                </a:lnTo>
                <a:lnTo>
                  <a:pt x="257314" y="1549"/>
                </a:lnTo>
                <a:lnTo>
                  <a:pt x="244830" y="17576"/>
                </a:lnTo>
                <a:lnTo>
                  <a:pt x="201637" y="17576"/>
                </a:lnTo>
                <a:lnTo>
                  <a:pt x="184446" y="25783"/>
                </a:lnTo>
                <a:close/>
              </a:path>
              <a:path w="257809" h="126364">
                <a:moveTo>
                  <a:pt x="192652" y="42970"/>
                </a:moveTo>
                <a:lnTo>
                  <a:pt x="184446" y="25783"/>
                </a:lnTo>
                <a:lnTo>
                  <a:pt x="201637" y="17576"/>
                </a:lnTo>
                <a:lnTo>
                  <a:pt x="209842" y="34759"/>
                </a:lnTo>
                <a:lnTo>
                  <a:pt x="192652" y="42970"/>
                </a:lnTo>
                <a:close/>
              </a:path>
              <a:path w="257809" h="126364">
                <a:moveTo>
                  <a:pt x="204965" y="68757"/>
                </a:moveTo>
                <a:lnTo>
                  <a:pt x="192652" y="42970"/>
                </a:lnTo>
                <a:lnTo>
                  <a:pt x="209842" y="34759"/>
                </a:lnTo>
                <a:lnTo>
                  <a:pt x="201637" y="17576"/>
                </a:lnTo>
                <a:lnTo>
                  <a:pt x="244830" y="17576"/>
                </a:lnTo>
                <a:lnTo>
                  <a:pt x="204965" y="68757"/>
                </a:lnTo>
                <a:close/>
              </a:path>
              <a:path w="257809" h="126364">
                <a:moveTo>
                  <a:pt x="141084" y="67602"/>
                </a:moveTo>
                <a:lnTo>
                  <a:pt x="132867" y="50406"/>
                </a:lnTo>
                <a:lnTo>
                  <a:pt x="184446" y="25783"/>
                </a:lnTo>
                <a:lnTo>
                  <a:pt x="192652" y="42970"/>
                </a:lnTo>
                <a:lnTo>
                  <a:pt x="141084" y="67602"/>
                </a:lnTo>
                <a:close/>
              </a:path>
              <a:path w="257809" h="126364">
                <a:moveTo>
                  <a:pt x="85178" y="125958"/>
                </a:moveTo>
                <a:lnTo>
                  <a:pt x="0" y="124409"/>
                </a:lnTo>
                <a:lnTo>
                  <a:pt x="52336" y="57200"/>
                </a:lnTo>
                <a:lnTo>
                  <a:pt x="64649" y="82978"/>
                </a:lnTo>
                <a:lnTo>
                  <a:pt x="47459" y="91186"/>
                </a:lnTo>
                <a:lnTo>
                  <a:pt x="55676" y="108381"/>
                </a:lnTo>
                <a:lnTo>
                  <a:pt x="76783" y="108381"/>
                </a:lnTo>
                <a:lnTo>
                  <a:pt x="85178" y="125958"/>
                </a:lnTo>
                <a:close/>
              </a:path>
              <a:path w="257809" h="126364">
                <a:moveTo>
                  <a:pt x="72863" y="100175"/>
                </a:moveTo>
                <a:lnTo>
                  <a:pt x="64649" y="82978"/>
                </a:lnTo>
                <a:lnTo>
                  <a:pt x="81292" y="75031"/>
                </a:lnTo>
                <a:lnTo>
                  <a:pt x="89509" y="92227"/>
                </a:lnTo>
                <a:lnTo>
                  <a:pt x="72863" y="100175"/>
                </a:lnTo>
                <a:close/>
              </a:path>
              <a:path w="257809" h="126364">
                <a:moveTo>
                  <a:pt x="55676" y="108381"/>
                </a:moveTo>
                <a:lnTo>
                  <a:pt x="47459" y="91186"/>
                </a:lnTo>
                <a:lnTo>
                  <a:pt x="64649" y="82978"/>
                </a:lnTo>
                <a:lnTo>
                  <a:pt x="72863" y="100175"/>
                </a:lnTo>
                <a:lnTo>
                  <a:pt x="55676" y="108381"/>
                </a:lnTo>
                <a:close/>
              </a:path>
              <a:path w="257809" h="126364">
                <a:moveTo>
                  <a:pt x="76783" y="108381"/>
                </a:moveTo>
                <a:lnTo>
                  <a:pt x="55676" y="108381"/>
                </a:lnTo>
                <a:lnTo>
                  <a:pt x="72863" y="100175"/>
                </a:lnTo>
                <a:lnTo>
                  <a:pt x="76783" y="108381"/>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bject 59"/>
          <p:cNvSpPr/>
          <p:nvPr/>
        </p:nvSpPr>
        <p:spPr>
          <a:xfrm>
            <a:off x="4908732" y="2976045"/>
            <a:ext cx="387735" cy="195296"/>
          </a:xfrm>
          <a:custGeom>
            <a:avLst/>
            <a:gdLst/>
            <a:ahLst/>
            <a:cxnLst/>
            <a:rect l="l" t="t" r="r" b="b"/>
            <a:pathLst>
              <a:path w="516890" h="260350">
                <a:moveTo>
                  <a:pt x="444350" y="25747"/>
                </a:moveTo>
                <a:lnTo>
                  <a:pt x="431507" y="228"/>
                </a:lnTo>
                <a:lnTo>
                  <a:pt x="516699" y="0"/>
                </a:lnTo>
                <a:lnTo>
                  <a:pt x="503881" y="17183"/>
                </a:lnTo>
                <a:lnTo>
                  <a:pt x="461365" y="17183"/>
                </a:lnTo>
                <a:lnTo>
                  <a:pt x="444350" y="25747"/>
                </a:lnTo>
                <a:close/>
              </a:path>
              <a:path w="516890" h="260350">
                <a:moveTo>
                  <a:pt x="452913" y="42762"/>
                </a:moveTo>
                <a:lnTo>
                  <a:pt x="444350" y="25747"/>
                </a:lnTo>
                <a:lnTo>
                  <a:pt x="461365" y="17183"/>
                </a:lnTo>
                <a:lnTo>
                  <a:pt x="469925" y="34201"/>
                </a:lnTo>
                <a:lnTo>
                  <a:pt x="452913" y="42762"/>
                </a:lnTo>
                <a:close/>
              </a:path>
              <a:path w="516890" h="260350">
                <a:moveTo>
                  <a:pt x="465759" y="68287"/>
                </a:moveTo>
                <a:lnTo>
                  <a:pt x="452913" y="42762"/>
                </a:lnTo>
                <a:lnTo>
                  <a:pt x="469925" y="34201"/>
                </a:lnTo>
                <a:lnTo>
                  <a:pt x="461365" y="17183"/>
                </a:lnTo>
                <a:lnTo>
                  <a:pt x="503881" y="17183"/>
                </a:lnTo>
                <a:lnTo>
                  <a:pt x="465759" y="68287"/>
                </a:lnTo>
                <a:close/>
              </a:path>
              <a:path w="516890" h="260350">
                <a:moveTo>
                  <a:pt x="401866" y="68452"/>
                </a:moveTo>
                <a:lnTo>
                  <a:pt x="393293" y="51447"/>
                </a:lnTo>
                <a:lnTo>
                  <a:pt x="444350" y="25747"/>
                </a:lnTo>
                <a:lnTo>
                  <a:pt x="452913" y="42762"/>
                </a:lnTo>
                <a:lnTo>
                  <a:pt x="401866" y="68452"/>
                </a:lnTo>
                <a:close/>
              </a:path>
              <a:path w="516890" h="260350">
                <a:moveTo>
                  <a:pt x="0" y="260057"/>
                </a:moveTo>
                <a:lnTo>
                  <a:pt x="50939" y="191769"/>
                </a:lnTo>
                <a:lnTo>
                  <a:pt x="63783" y="217290"/>
                </a:lnTo>
                <a:lnTo>
                  <a:pt x="46761" y="225856"/>
                </a:lnTo>
                <a:lnTo>
                  <a:pt x="55333" y="242874"/>
                </a:lnTo>
                <a:lnTo>
                  <a:pt x="76658" y="242874"/>
                </a:lnTo>
                <a:lnTo>
                  <a:pt x="85191" y="259829"/>
                </a:lnTo>
                <a:lnTo>
                  <a:pt x="0" y="260057"/>
                </a:lnTo>
                <a:close/>
              </a:path>
              <a:path w="516890" h="260350">
                <a:moveTo>
                  <a:pt x="72348" y="234310"/>
                </a:moveTo>
                <a:lnTo>
                  <a:pt x="63783" y="217290"/>
                </a:lnTo>
                <a:lnTo>
                  <a:pt x="104025" y="197040"/>
                </a:lnTo>
                <a:lnTo>
                  <a:pt x="112585" y="214058"/>
                </a:lnTo>
                <a:lnTo>
                  <a:pt x="72348" y="234310"/>
                </a:lnTo>
                <a:close/>
              </a:path>
              <a:path w="516890" h="260350">
                <a:moveTo>
                  <a:pt x="55333" y="242874"/>
                </a:moveTo>
                <a:lnTo>
                  <a:pt x="46761" y="225856"/>
                </a:lnTo>
                <a:lnTo>
                  <a:pt x="63783" y="217290"/>
                </a:lnTo>
                <a:lnTo>
                  <a:pt x="72348" y="234310"/>
                </a:lnTo>
                <a:lnTo>
                  <a:pt x="55333" y="242874"/>
                </a:lnTo>
                <a:close/>
              </a:path>
              <a:path w="516890" h="260350">
                <a:moveTo>
                  <a:pt x="76658" y="242874"/>
                </a:moveTo>
                <a:lnTo>
                  <a:pt x="55333" y="242874"/>
                </a:lnTo>
                <a:lnTo>
                  <a:pt x="72348" y="234310"/>
                </a:lnTo>
                <a:lnTo>
                  <a:pt x="76658" y="242874"/>
                </a:lnTo>
                <a:close/>
              </a:path>
              <a:path w="516890" h="260350">
                <a:moveTo>
                  <a:pt x="282752" y="128409"/>
                </a:moveTo>
                <a:lnTo>
                  <a:pt x="274180" y="111391"/>
                </a:lnTo>
                <a:lnTo>
                  <a:pt x="342252" y="77139"/>
                </a:lnTo>
                <a:lnTo>
                  <a:pt x="350812" y="94145"/>
                </a:lnTo>
                <a:lnTo>
                  <a:pt x="282752" y="128409"/>
                </a:lnTo>
                <a:close/>
              </a:path>
              <a:path w="516890" h="260350">
                <a:moveTo>
                  <a:pt x="163639" y="188366"/>
                </a:moveTo>
                <a:lnTo>
                  <a:pt x="155066" y="171348"/>
                </a:lnTo>
                <a:lnTo>
                  <a:pt x="223138" y="137083"/>
                </a:lnTo>
                <a:lnTo>
                  <a:pt x="231698" y="154101"/>
                </a:lnTo>
                <a:lnTo>
                  <a:pt x="163639" y="188366"/>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object 60"/>
          <p:cNvSpPr/>
          <p:nvPr/>
        </p:nvSpPr>
        <p:spPr>
          <a:xfrm>
            <a:off x="4893985" y="3219366"/>
            <a:ext cx="163381" cy="179101"/>
          </a:xfrm>
          <a:custGeom>
            <a:avLst/>
            <a:gdLst/>
            <a:ahLst/>
            <a:cxnLst/>
            <a:rect l="l" t="t" r="r" b="b"/>
            <a:pathLst>
              <a:path w="217804" h="238760">
                <a:moveTo>
                  <a:pt x="23240" y="81965"/>
                </a:moveTo>
                <a:lnTo>
                  <a:pt x="0" y="0"/>
                </a:lnTo>
                <a:lnTo>
                  <a:pt x="79514" y="30581"/>
                </a:lnTo>
                <a:lnTo>
                  <a:pt x="73826" y="35775"/>
                </a:lnTo>
                <a:lnTo>
                  <a:pt x="45567" y="35775"/>
                </a:lnTo>
                <a:lnTo>
                  <a:pt x="31496" y="48628"/>
                </a:lnTo>
                <a:lnTo>
                  <a:pt x="44342" y="62697"/>
                </a:lnTo>
                <a:lnTo>
                  <a:pt x="23240" y="81965"/>
                </a:lnTo>
                <a:close/>
              </a:path>
              <a:path w="217804" h="238760">
                <a:moveTo>
                  <a:pt x="44342" y="62697"/>
                </a:moveTo>
                <a:lnTo>
                  <a:pt x="31496" y="48628"/>
                </a:lnTo>
                <a:lnTo>
                  <a:pt x="45567" y="35775"/>
                </a:lnTo>
                <a:lnTo>
                  <a:pt x="58414" y="49848"/>
                </a:lnTo>
                <a:lnTo>
                  <a:pt x="44342" y="62697"/>
                </a:lnTo>
                <a:close/>
              </a:path>
              <a:path w="217804" h="238760">
                <a:moveTo>
                  <a:pt x="58414" y="49848"/>
                </a:moveTo>
                <a:lnTo>
                  <a:pt x="45567" y="35775"/>
                </a:lnTo>
                <a:lnTo>
                  <a:pt x="73826" y="35775"/>
                </a:lnTo>
                <a:lnTo>
                  <a:pt x="58414" y="49848"/>
                </a:lnTo>
                <a:close/>
              </a:path>
              <a:path w="217804" h="238760">
                <a:moveTo>
                  <a:pt x="82880" y="104901"/>
                </a:moveTo>
                <a:lnTo>
                  <a:pt x="44342" y="62697"/>
                </a:lnTo>
                <a:lnTo>
                  <a:pt x="58414" y="49848"/>
                </a:lnTo>
                <a:lnTo>
                  <a:pt x="96939" y="92049"/>
                </a:lnTo>
                <a:lnTo>
                  <a:pt x="82880" y="104901"/>
                </a:lnTo>
                <a:close/>
              </a:path>
              <a:path w="217804" h="238760">
                <a:moveTo>
                  <a:pt x="159226" y="188521"/>
                </a:moveTo>
                <a:lnTo>
                  <a:pt x="121411" y="147104"/>
                </a:lnTo>
                <a:lnTo>
                  <a:pt x="135483" y="134251"/>
                </a:lnTo>
                <a:lnTo>
                  <a:pt x="173301" y="175672"/>
                </a:lnTo>
                <a:lnTo>
                  <a:pt x="159226" y="188521"/>
                </a:lnTo>
                <a:close/>
              </a:path>
              <a:path w="217804" h="238760">
                <a:moveTo>
                  <a:pt x="207494" y="202590"/>
                </a:moveTo>
                <a:lnTo>
                  <a:pt x="172072" y="202590"/>
                </a:lnTo>
                <a:lnTo>
                  <a:pt x="186143" y="189737"/>
                </a:lnTo>
                <a:lnTo>
                  <a:pt x="173301" y="175672"/>
                </a:lnTo>
                <a:lnTo>
                  <a:pt x="194398" y="156413"/>
                </a:lnTo>
                <a:lnTo>
                  <a:pt x="207494" y="202590"/>
                </a:lnTo>
                <a:close/>
              </a:path>
              <a:path w="217804" h="238760">
                <a:moveTo>
                  <a:pt x="172072" y="202590"/>
                </a:moveTo>
                <a:lnTo>
                  <a:pt x="159226" y="188521"/>
                </a:lnTo>
                <a:lnTo>
                  <a:pt x="173301" y="175672"/>
                </a:lnTo>
                <a:lnTo>
                  <a:pt x="186143" y="189737"/>
                </a:lnTo>
                <a:lnTo>
                  <a:pt x="172072" y="202590"/>
                </a:lnTo>
                <a:close/>
              </a:path>
              <a:path w="217804" h="238760">
                <a:moveTo>
                  <a:pt x="217639" y="238366"/>
                </a:moveTo>
                <a:lnTo>
                  <a:pt x="138125" y="207784"/>
                </a:lnTo>
                <a:lnTo>
                  <a:pt x="159226" y="188521"/>
                </a:lnTo>
                <a:lnTo>
                  <a:pt x="172072" y="202590"/>
                </a:lnTo>
                <a:lnTo>
                  <a:pt x="207494" y="202590"/>
                </a:lnTo>
                <a:lnTo>
                  <a:pt x="217639" y="238366"/>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bject 61"/>
          <p:cNvSpPr/>
          <p:nvPr/>
        </p:nvSpPr>
        <p:spPr>
          <a:xfrm>
            <a:off x="4117068" y="3470364"/>
            <a:ext cx="249122" cy="327717"/>
          </a:xfrm>
          <a:custGeom>
            <a:avLst/>
            <a:gdLst/>
            <a:ahLst/>
            <a:cxnLst/>
            <a:rect l="l" t="t" r="r" b="b"/>
            <a:pathLst>
              <a:path w="332104" h="436879">
                <a:moveTo>
                  <a:pt x="15798" y="83718"/>
                </a:moveTo>
                <a:lnTo>
                  <a:pt x="0" y="0"/>
                </a:lnTo>
                <a:lnTo>
                  <a:pt x="76453" y="37591"/>
                </a:lnTo>
                <a:lnTo>
                  <a:pt x="73648" y="39725"/>
                </a:lnTo>
                <a:lnTo>
                  <a:pt x="42176" y="39725"/>
                </a:lnTo>
                <a:lnTo>
                  <a:pt x="27012" y="51257"/>
                </a:lnTo>
                <a:lnTo>
                  <a:pt x="38544" y="66420"/>
                </a:lnTo>
                <a:lnTo>
                  <a:pt x="15798" y="83718"/>
                </a:lnTo>
                <a:close/>
              </a:path>
              <a:path w="332104" h="436879">
                <a:moveTo>
                  <a:pt x="38544" y="66420"/>
                </a:moveTo>
                <a:lnTo>
                  <a:pt x="27012" y="51257"/>
                </a:lnTo>
                <a:lnTo>
                  <a:pt x="42176" y="39725"/>
                </a:lnTo>
                <a:lnTo>
                  <a:pt x="53708" y="54889"/>
                </a:lnTo>
                <a:lnTo>
                  <a:pt x="38544" y="66420"/>
                </a:lnTo>
                <a:close/>
              </a:path>
              <a:path w="332104" h="436879">
                <a:moveTo>
                  <a:pt x="53708" y="54889"/>
                </a:moveTo>
                <a:lnTo>
                  <a:pt x="42176" y="39725"/>
                </a:lnTo>
                <a:lnTo>
                  <a:pt x="73648" y="39725"/>
                </a:lnTo>
                <a:lnTo>
                  <a:pt x="53708" y="54889"/>
                </a:lnTo>
                <a:close/>
              </a:path>
              <a:path w="332104" h="436879">
                <a:moveTo>
                  <a:pt x="73139" y="111912"/>
                </a:moveTo>
                <a:lnTo>
                  <a:pt x="38544" y="66420"/>
                </a:lnTo>
                <a:lnTo>
                  <a:pt x="53708" y="54889"/>
                </a:lnTo>
                <a:lnTo>
                  <a:pt x="88303" y="100380"/>
                </a:lnTo>
                <a:lnTo>
                  <a:pt x="73139" y="111912"/>
                </a:lnTo>
                <a:close/>
              </a:path>
              <a:path w="332104" h="436879">
                <a:moveTo>
                  <a:pt x="324493" y="396862"/>
                </a:moveTo>
                <a:lnTo>
                  <a:pt x="289813" y="396862"/>
                </a:lnTo>
                <a:lnTo>
                  <a:pt x="304977" y="385330"/>
                </a:lnTo>
                <a:lnTo>
                  <a:pt x="293449" y="370164"/>
                </a:lnTo>
                <a:lnTo>
                  <a:pt x="316191" y="352869"/>
                </a:lnTo>
                <a:lnTo>
                  <a:pt x="324493" y="396862"/>
                </a:lnTo>
                <a:close/>
              </a:path>
              <a:path w="332104" h="436879">
                <a:moveTo>
                  <a:pt x="278285" y="381696"/>
                </a:moveTo>
                <a:lnTo>
                  <a:pt x="269163" y="369697"/>
                </a:lnTo>
                <a:lnTo>
                  <a:pt x="284327" y="358165"/>
                </a:lnTo>
                <a:lnTo>
                  <a:pt x="293449" y="370164"/>
                </a:lnTo>
                <a:lnTo>
                  <a:pt x="278285" y="381696"/>
                </a:lnTo>
                <a:close/>
              </a:path>
              <a:path w="332104" h="436879">
                <a:moveTo>
                  <a:pt x="289813" y="396862"/>
                </a:moveTo>
                <a:lnTo>
                  <a:pt x="278285" y="381696"/>
                </a:lnTo>
                <a:lnTo>
                  <a:pt x="293449" y="370164"/>
                </a:lnTo>
                <a:lnTo>
                  <a:pt x="304977" y="385330"/>
                </a:lnTo>
                <a:lnTo>
                  <a:pt x="289813" y="396862"/>
                </a:lnTo>
                <a:close/>
              </a:path>
              <a:path w="332104" h="436879">
                <a:moveTo>
                  <a:pt x="331990" y="436587"/>
                </a:moveTo>
                <a:lnTo>
                  <a:pt x="255536" y="398995"/>
                </a:lnTo>
                <a:lnTo>
                  <a:pt x="278285" y="381696"/>
                </a:lnTo>
                <a:lnTo>
                  <a:pt x="289813" y="396862"/>
                </a:lnTo>
                <a:lnTo>
                  <a:pt x="324493" y="396862"/>
                </a:lnTo>
                <a:lnTo>
                  <a:pt x="331990" y="436587"/>
                </a:lnTo>
                <a:close/>
              </a:path>
              <a:path w="332104" h="436879">
                <a:moveTo>
                  <a:pt x="153847" y="218059"/>
                </a:moveTo>
                <a:lnTo>
                  <a:pt x="107721" y="157403"/>
                </a:lnTo>
                <a:lnTo>
                  <a:pt x="122885" y="145872"/>
                </a:lnTo>
                <a:lnTo>
                  <a:pt x="169011" y="206527"/>
                </a:lnTo>
                <a:lnTo>
                  <a:pt x="153847" y="218059"/>
                </a:lnTo>
                <a:close/>
              </a:path>
              <a:path w="332104" h="436879">
                <a:moveTo>
                  <a:pt x="234568" y="324205"/>
                </a:moveTo>
                <a:lnTo>
                  <a:pt x="188442" y="263550"/>
                </a:lnTo>
                <a:lnTo>
                  <a:pt x="203606" y="252018"/>
                </a:lnTo>
                <a:lnTo>
                  <a:pt x="249732" y="312674"/>
                </a:lnTo>
                <a:lnTo>
                  <a:pt x="234568" y="324205"/>
                </a:lnTo>
                <a:close/>
              </a:path>
            </a:pathLst>
          </a:custGeom>
          <a:solidFill>
            <a:srgbClr val="8FC3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object 62"/>
          <p:cNvSpPr/>
          <p:nvPr/>
        </p:nvSpPr>
        <p:spPr>
          <a:xfrm>
            <a:off x="2315911" y="2491596"/>
            <a:ext cx="506865" cy="516468"/>
          </a:xfrm>
          <a:prstGeom prst="rect">
            <a:avLst/>
          </a:prstGeom>
          <a:blipFill>
            <a:blip r:embed="rId24"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object 63"/>
          <p:cNvSpPr/>
          <p:nvPr/>
        </p:nvSpPr>
        <p:spPr>
          <a:xfrm>
            <a:off x="2546904" y="3602614"/>
            <a:ext cx="506865" cy="516468"/>
          </a:xfrm>
          <a:prstGeom prst="rect">
            <a:avLst/>
          </a:prstGeom>
          <a:blipFill>
            <a:blip r:embed="rId25"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object 64"/>
          <p:cNvSpPr/>
          <p:nvPr/>
        </p:nvSpPr>
        <p:spPr>
          <a:xfrm>
            <a:off x="3041880" y="4198459"/>
            <a:ext cx="506865" cy="516468"/>
          </a:xfrm>
          <a:prstGeom prst="rect">
            <a:avLst/>
          </a:prstGeom>
          <a:blipFill>
            <a:blip r:embed="rId26"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object 65"/>
          <p:cNvSpPr/>
          <p:nvPr/>
        </p:nvSpPr>
        <p:spPr>
          <a:xfrm>
            <a:off x="5608922" y="3820355"/>
            <a:ext cx="506865" cy="516468"/>
          </a:xfrm>
          <a:prstGeom prst="rect">
            <a:avLst/>
          </a:prstGeom>
          <a:blipFill>
            <a:blip r:embed="rId27"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object 66"/>
          <p:cNvSpPr/>
          <p:nvPr/>
        </p:nvSpPr>
        <p:spPr>
          <a:xfrm>
            <a:off x="7183697" y="3610149"/>
            <a:ext cx="506865" cy="516468"/>
          </a:xfrm>
          <a:prstGeom prst="rect">
            <a:avLst/>
          </a:prstGeom>
          <a:blipFill>
            <a:blip r:embed="rId28"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object 67"/>
          <p:cNvSpPr/>
          <p:nvPr/>
        </p:nvSpPr>
        <p:spPr>
          <a:xfrm>
            <a:off x="6719616" y="2205863"/>
            <a:ext cx="506865" cy="516468"/>
          </a:xfrm>
          <a:prstGeom prst="rect">
            <a:avLst/>
          </a:prstGeom>
          <a:blipFill>
            <a:blip r:embed="rId29"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object 68"/>
          <p:cNvSpPr/>
          <p:nvPr/>
        </p:nvSpPr>
        <p:spPr>
          <a:xfrm>
            <a:off x="6610498" y="1702141"/>
            <a:ext cx="506865" cy="516468"/>
          </a:xfrm>
          <a:prstGeom prst="rect">
            <a:avLst/>
          </a:prstGeom>
          <a:blipFill>
            <a:blip r:embed="rId30"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object 69"/>
          <p:cNvSpPr txBox="1"/>
          <p:nvPr/>
        </p:nvSpPr>
        <p:spPr>
          <a:xfrm>
            <a:off x="3704658" y="4653988"/>
            <a:ext cx="1848647" cy="3693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2400" b="1" u="none" strike="noStrike" kern="1200" cap="none" spc="0" normalizeH="0" baseline="0" noProof="0" dirty="0">
                <a:ln>
                  <a:noFill/>
                </a:ln>
                <a:solidFill>
                  <a:srgbClr val="006FC0"/>
                </a:solidFill>
                <a:effectLst/>
                <a:uLnTx/>
                <a:uFillTx/>
                <a:latin typeface="微软雅黑" panose="020B0503020204020204" pitchFamily="34" charset="-122"/>
                <a:ea typeface="+mn-ea"/>
                <a:cs typeface="微软雅黑" panose="020B0503020204020204" pitchFamily="34" charset="-122"/>
              </a:rPr>
              <a:t>城市数据大</a:t>
            </a:r>
            <a:r>
              <a:rPr kumimoji="0" sz="2400" b="1" u="none" strike="noStrike" kern="1200" cap="none" spc="4" normalizeH="0" baseline="0" noProof="0" dirty="0">
                <a:ln>
                  <a:noFill/>
                </a:ln>
                <a:solidFill>
                  <a:srgbClr val="006FC0"/>
                </a:solidFill>
                <a:effectLst/>
                <a:uLnTx/>
                <a:uFillTx/>
                <a:latin typeface="微软雅黑" panose="020B0503020204020204" pitchFamily="34" charset="-122"/>
                <a:ea typeface="+mn-ea"/>
                <a:cs typeface="微软雅黑" panose="020B0503020204020204" pitchFamily="34" charset="-122"/>
              </a:rPr>
              <a:t>脑</a:t>
            </a:r>
            <a:endParaRPr kumimoji="0" sz="24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0" name="object 70"/>
          <p:cNvSpPr/>
          <p:nvPr/>
        </p:nvSpPr>
        <p:spPr>
          <a:xfrm>
            <a:off x="3825141" y="2447935"/>
            <a:ext cx="1805301" cy="346770"/>
          </a:xfrm>
          <a:custGeom>
            <a:avLst/>
            <a:gdLst/>
            <a:ahLst/>
            <a:cxnLst/>
            <a:rect l="l" t="t" r="r" b="b"/>
            <a:pathLst>
              <a:path w="2406650" h="462279">
                <a:moveTo>
                  <a:pt x="0" y="0"/>
                </a:moveTo>
                <a:lnTo>
                  <a:pt x="2406396" y="0"/>
                </a:lnTo>
                <a:lnTo>
                  <a:pt x="2406396" y="461772"/>
                </a:lnTo>
                <a:lnTo>
                  <a:pt x="0" y="461772"/>
                </a:lnTo>
                <a:lnTo>
                  <a:pt x="0" y="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object 71"/>
          <p:cNvSpPr/>
          <p:nvPr/>
        </p:nvSpPr>
        <p:spPr>
          <a:xfrm>
            <a:off x="3825141" y="2880064"/>
            <a:ext cx="1805301" cy="346770"/>
          </a:xfrm>
          <a:custGeom>
            <a:avLst/>
            <a:gdLst/>
            <a:ahLst/>
            <a:cxnLst/>
            <a:rect l="l" t="t" r="r" b="b"/>
            <a:pathLst>
              <a:path w="2406650" h="462279">
                <a:moveTo>
                  <a:pt x="0" y="0"/>
                </a:moveTo>
                <a:lnTo>
                  <a:pt x="2406396" y="0"/>
                </a:lnTo>
                <a:lnTo>
                  <a:pt x="2406396" y="461772"/>
                </a:lnTo>
                <a:lnTo>
                  <a:pt x="0" y="461772"/>
                </a:lnTo>
                <a:lnTo>
                  <a:pt x="0" y="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object 72"/>
          <p:cNvSpPr/>
          <p:nvPr/>
        </p:nvSpPr>
        <p:spPr>
          <a:xfrm>
            <a:off x="3825141" y="3312193"/>
            <a:ext cx="1805301" cy="346770"/>
          </a:xfrm>
          <a:custGeom>
            <a:avLst/>
            <a:gdLst/>
            <a:ahLst/>
            <a:cxnLst/>
            <a:rect l="l" t="t" r="r" b="b"/>
            <a:pathLst>
              <a:path w="2406650" h="462279">
                <a:moveTo>
                  <a:pt x="0" y="0"/>
                </a:moveTo>
                <a:lnTo>
                  <a:pt x="2406396" y="0"/>
                </a:lnTo>
                <a:lnTo>
                  <a:pt x="2406396" y="461772"/>
                </a:lnTo>
                <a:lnTo>
                  <a:pt x="0" y="461772"/>
                </a:lnTo>
                <a:lnTo>
                  <a:pt x="0" y="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bject 73"/>
          <p:cNvSpPr/>
          <p:nvPr/>
        </p:nvSpPr>
        <p:spPr>
          <a:xfrm>
            <a:off x="5641046" y="3070521"/>
            <a:ext cx="1682245" cy="953294"/>
          </a:xfrm>
          <a:prstGeom prst="rect">
            <a:avLst/>
          </a:prstGeom>
          <a:blipFill>
            <a:blip r:embed="rId31"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object 74"/>
          <p:cNvSpPr/>
          <p:nvPr/>
        </p:nvSpPr>
        <p:spPr>
          <a:xfrm>
            <a:off x="2217891" y="3146096"/>
            <a:ext cx="506875" cy="516468"/>
          </a:xfrm>
          <a:prstGeom prst="rect">
            <a:avLst/>
          </a:prstGeom>
          <a:blipFill>
            <a:blip r:embed="rId3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object 75"/>
          <p:cNvSpPr txBox="1"/>
          <p:nvPr/>
        </p:nvSpPr>
        <p:spPr>
          <a:xfrm>
            <a:off x="551660" y="838587"/>
            <a:ext cx="7963806" cy="661720"/>
          </a:xfrm>
          <a:prstGeom prst="rect">
            <a:avLst/>
          </a:prstGeom>
        </p:spPr>
        <p:txBody>
          <a:bodyPr vert="horz" wrap="square" lIns="0" tIns="0" rIns="0" bIns="0" rtlCol="0">
            <a:spAutoFit/>
          </a:bodyPr>
          <a:lstStyle/>
          <a:p>
            <a:pPr marL="78740" marR="0" lvl="0" indent="0" algn="ctr"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城市大数据平</a:t>
            </a:r>
            <a:r>
              <a:rPr kumimoji="0" sz="1500" b="1" u="none" strike="noStrike" kern="1200" cap="none" spc="4"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台</a:t>
            </a:r>
            <a:endParaRPr kumimoji="0" sz="15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9525" marR="3810" lvl="0" indent="323850" algn="l" defTabSz="685800" rtl="0" eaLnBrk="1" fontAlgn="auto" latinLnBrk="0" hangingPunct="1">
              <a:lnSpc>
                <a:spcPct val="100000"/>
              </a:lnSpc>
              <a:spcBef>
                <a:spcPts val="345"/>
              </a:spcBef>
              <a:spcAft>
                <a:spcPts val="0"/>
              </a:spcAft>
              <a:buClrTx/>
              <a:buSzTx/>
              <a:buFontTx/>
              <a:buNone/>
              <a:defRPr/>
            </a:pPr>
            <a:r>
              <a:rPr kumimoji="0" sz="1200" b="0" u="none" strike="noStrike" kern="1200" cap="none" spc="0" normalizeH="0" baseline="0" noProof="0" dirty="0">
                <a:ln>
                  <a:noFill/>
                </a:ln>
                <a:solidFill>
                  <a:srgbClr val="414141"/>
                </a:solidFill>
                <a:effectLst/>
                <a:uLnTx/>
                <a:uFillTx/>
                <a:latin typeface="微软雅黑" panose="020B0503020204020204" pitchFamily="34" charset="-122"/>
                <a:ea typeface="+mn-ea"/>
                <a:cs typeface="微软雅黑" panose="020B0503020204020204" pitchFamily="34" charset="-122"/>
              </a:rPr>
              <a:t>城市大脑由一个个可独立运行、思考的“小脑”组成，再将各个“小脑”的数据在“大脑”里进行整合、存储、</a:t>
            </a:r>
            <a:r>
              <a:rPr kumimoji="0" sz="1200" b="0" u="none" strike="noStrike" kern="1200" cap="none" spc="-4" normalizeH="0" baseline="0" noProof="0" dirty="0">
                <a:ln>
                  <a:noFill/>
                </a:ln>
                <a:solidFill>
                  <a:srgbClr val="414141"/>
                </a:solidFill>
                <a:effectLst/>
                <a:uLnTx/>
                <a:uFillTx/>
                <a:latin typeface="微软雅黑" panose="020B0503020204020204" pitchFamily="34" charset="-122"/>
                <a:ea typeface="+mn-ea"/>
                <a:cs typeface="微软雅黑" panose="020B0503020204020204" pitchFamily="34" charset="-122"/>
              </a:rPr>
              <a:t>交 </a:t>
            </a:r>
            <a:r>
              <a:rPr kumimoji="0" sz="1200" b="0" u="none" strike="noStrike" kern="1200" cap="none" spc="0" normalizeH="0" baseline="0" noProof="0" dirty="0">
                <a:ln>
                  <a:noFill/>
                </a:ln>
                <a:solidFill>
                  <a:srgbClr val="414141"/>
                </a:solidFill>
                <a:effectLst/>
                <a:uLnTx/>
                <a:uFillTx/>
                <a:latin typeface="微软雅黑" panose="020B0503020204020204" pitchFamily="34" charset="-122"/>
                <a:ea typeface="+mn-ea"/>
                <a:cs typeface="微软雅黑" panose="020B0503020204020204" pitchFamily="34" charset="-122"/>
              </a:rPr>
              <a:t>换、共享，通过</a:t>
            </a:r>
            <a:r>
              <a:rPr kumimoji="0" sz="1200" b="0" u="none" strike="noStrike" kern="1200" cap="none" spc="0" normalizeH="0" baseline="0" noProof="0" dirty="0">
                <a:ln>
                  <a:noFill/>
                </a:ln>
                <a:solidFill>
                  <a:srgbClr val="006FC0"/>
                </a:solidFill>
                <a:effectLst/>
                <a:uLnTx/>
                <a:uFillTx/>
                <a:latin typeface="微软雅黑" panose="020B0503020204020204" pitchFamily="34" charset="-122"/>
                <a:ea typeface="+mn-ea"/>
                <a:cs typeface="微软雅黑" panose="020B0503020204020204" pitchFamily="34" charset="-122"/>
              </a:rPr>
              <a:t>信息汇聚应用聚合，信息处理智能分析</a:t>
            </a:r>
            <a:r>
              <a:rPr kumimoji="0" sz="1200" b="0" u="none" strike="noStrike" kern="1200" cap="none" spc="0" normalizeH="0" baseline="0" noProof="0" dirty="0">
                <a:ln>
                  <a:noFill/>
                </a:ln>
                <a:solidFill>
                  <a:srgbClr val="414141"/>
                </a:solidFill>
                <a:effectLst/>
                <a:uLnTx/>
                <a:uFillTx/>
                <a:latin typeface="微软雅黑" panose="020B0503020204020204" pitchFamily="34" charset="-122"/>
                <a:ea typeface="+mn-ea"/>
                <a:cs typeface="微软雅黑" panose="020B0503020204020204" pitchFamily="34" charset="-122"/>
              </a:rPr>
              <a:t>最终</a:t>
            </a:r>
            <a:r>
              <a:rPr kumimoji="0" sz="135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实现数据可视化人工智能的智慧管理智慧决策。</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6" name="object 76"/>
          <p:cNvSpPr txBox="1"/>
          <p:nvPr/>
        </p:nvSpPr>
        <p:spPr>
          <a:xfrm>
            <a:off x="7608576" y="3767708"/>
            <a:ext cx="743079"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消防</a:t>
            </a:r>
            <a:r>
              <a:rPr kumimoji="0" sz="1350" b="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小脑</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7" name="object 77"/>
          <p:cNvSpPr txBox="1"/>
          <p:nvPr/>
        </p:nvSpPr>
        <p:spPr>
          <a:xfrm>
            <a:off x="3825141" y="2447935"/>
            <a:ext cx="1805301" cy="230832"/>
          </a:xfrm>
          <a:prstGeom prst="rect">
            <a:avLst/>
          </a:prstGeom>
        </p:spPr>
        <p:txBody>
          <a:bodyPr vert="horz" wrap="square" lIns="0" tIns="0" rIns="0" bIns="0" rtlCol="0">
            <a:spAutoFit/>
          </a:bodyPr>
          <a:lstStyle/>
          <a:p>
            <a:pPr marL="14033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FDFDFD"/>
                </a:solidFill>
                <a:effectLst/>
                <a:uLnTx/>
                <a:uFillTx/>
                <a:latin typeface="微软雅黑" panose="020B0503020204020204" pitchFamily="34" charset="-122"/>
                <a:ea typeface="+mn-ea"/>
                <a:cs typeface="微软雅黑" panose="020B0503020204020204" pitchFamily="34" charset="-122"/>
              </a:rPr>
              <a:t>统一整合数据平</a:t>
            </a:r>
            <a:r>
              <a:rPr kumimoji="0" sz="1500" b="1" u="none" strike="noStrike" kern="1200" cap="none" spc="4" normalizeH="0" baseline="0" noProof="0" dirty="0">
                <a:ln>
                  <a:noFill/>
                </a:ln>
                <a:solidFill>
                  <a:srgbClr val="FDFDFD"/>
                </a:solidFill>
                <a:effectLst/>
                <a:uLnTx/>
                <a:uFillTx/>
                <a:latin typeface="微软雅黑" panose="020B0503020204020204" pitchFamily="34" charset="-122"/>
                <a:ea typeface="+mn-ea"/>
                <a:cs typeface="微软雅黑" panose="020B0503020204020204" pitchFamily="34" charset="-122"/>
              </a:rPr>
              <a:t>台</a:t>
            </a:r>
            <a:endParaRPr kumimoji="0" sz="15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8" name="object 78"/>
          <p:cNvSpPr txBox="1"/>
          <p:nvPr/>
        </p:nvSpPr>
        <p:spPr>
          <a:xfrm>
            <a:off x="3825141" y="2880064"/>
            <a:ext cx="1805301" cy="230832"/>
          </a:xfrm>
          <a:prstGeom prst="rect">
            <a:avLst/>
          </a:prstGeom>
        </p:spPr>
        <p:txBody>
          <a:bodyPr vert="horz" wrap="square" lIns="0" tIns="0" rIns="0" bIns="0" rtlCol="0">
            <a:spAutoFit/>
          </a:bodyPr>
          <a:lstStyle/>
          <a:p>
            <a:pPr marL="33083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FDFDFD"/>
                </a:solidFill>
                <a:effectLst/>
                <a:uLnTx/>
                <a:uFillTx/>
                <a:latin typeface="微软雅黑" panose="020B0503020204020204" pitchFamily="34" charset="-122"/>
                <a:ea typeface="+mn-ea"/>
                <a:cs typeface="微软雅黑" panose="020B0503020204020204" pitchFamily="34" charset="-122"/>
              </a:rPr>
              <a:t>数据存储平</a:t>
            </a:r>
            <a:r>
              <a:rPr kumimoji="0" sz="1500" b="1" u="none" strike="noStrike" kern="1200" cap="none" spc="4" normalizeH="0" baseline="0" noProof="0" dirty="0">
                <a:ln>
                  <a:noFill/>
                </a:ln>
                <a:solidFill>
                  <a:srgbClr val="FDFDFD"/>
                </a:solidFill>
                <a:effectLst/>
                <a:uLnTx/>
                <a:uFillTx/>
                <a:latin typeface="微软雅黑" panose="020B0503020204020204" pitchFamily="34" charset="-122"/>
                <a:ea typeface="+mn-ea"/>
                <a:cs typeface="微软雅黑" panose="020B0503020204020204" pitchFamily="34" charset="-122"/>
              </a:rPr>
              <a:t>台</a:t>
            </a:r>
            <a:endParaRPr kumimoji="0" sz="15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9" name="object 79"/>
          <p:cNvSpPr txBox="1"/>
          <p:nvPr/>
        </p:nvSpPr>
        <p:spPr>
          <a:xfrm>
            <a:off x="3825141" y="3312193"/>
            <a:ext cx="1805301" cy="230832"/>
          </a:xfrm>
          <a:prstGeom prst="rect">
            <a:avLst/>
          </a:prstGeom>
        </p:spPr>
        <p:txBody>
          <a:bodyPr vert="horz" wrap="square" lIns="0" tIns="0" rIns="0" bIns="0" rtlCol="0">
            <a:spAutoFit/>
          </a:bodyPr>
          <a:lstStyle/>
          <a:p>
            <a:pPr marL="33083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FDFDFD"/>
                </a:solidFill>
                <a:effectLst/>
                <a:uLnTx/>
                <a:uFillTx/>
                <a:latin typeface="微软雅黑" panose="020B0503020204020204" pitchFamily="34" charset="-122"/>
                <a:ea typeface="+mn-ea"/>
                <a:cs typeface="微软雅黑" panose="020B0503020204020204" pitchFamily="34" charset="-122"/>
              </a:rPr>
              <a:t>数据交换平</a:t>
            </a:r>
            <a:r>
              <a:rPr kumimoji="0" sz="1500" b="1" u="none" strike="noStrike" kern="1200" cap="none" spc="4" normalizeH="0" baseline="0" noProof="0" dirty="0">
                <a:ln>
                  <a:noFill/>
                </a:ln>
                <a:solidFill>
                  <a:srgbClr val="FDFDFD"/>
                </a:solidFill>
                <a:effectLst/>
                <a:uLnTx/>
                <a:uFillTx/>
                <a:latin typeface="微软雅黑" panose="020B0503020204020204" pitchFamily="34" charset="-122"/>
                <a:ea typeface="+mn-ea"/>
                <a:cs typeface="微软雅黑" panose="020B0503020204020204" pitchFamily="34" charset="-122"/>
              </a:rPr>
              <a:t>台</a:t>
            </a:r>
            <a:endParaRPr kumimoji="0" sz="15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0" name="object 80"/>
          <p:cNvSpPr txBox="1"/>
          <p:nvPr/>
        </p:nvSpPr>
        <p:spPr>
          <a:xfrm>
            <a:off x="3825141" y="3776331"/>
            <a:ext cx="1805301" cy="230832"/>
          </a:xfrm>
          <a:prstGeom prst="rect">
            <a:avLst/>
          </a:prstGeom>
          <a:solidFill>
            <a:srgbClr val="006FC0"/>
          </a:solidFill>
        </p:spPr>
        <p:txBody>
          <a:bodyPr vert="horz" wrap="square" lIns="0" tIns="0" rIns="0" bIns="0" rtlCol="0">
            <a:spAutoFit/>
          </a:bodyPr>
          <a:lstStyle/>
          <a:p>
            <a:pPr marL="14033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FDFDFD"/>
                </a:solidFill>
                <a:effectLst/>
                <a:uLnTx/>
                <a:uFillTx/>
                <a:latin typeface="微软雅黑" panose="020B0503020204020204" pitchFamily="34" charset="-122"/>
                <a:ea typeface="+mn-ea"/>
                <a:cs typeface="微软雅黑" panose="020B0503020204020204" pitchFamily="34" charset="-122"/>
              </a:rPr>
              <a:t>数据共享服务平</a:t>
            </a:r>
            <a:r>
              <a:rPr kumimoji="0" sz="1500" b="1" u="none" strike="noStrike" kern="1200" cap="none" spc="4" normalizeH="0" baseline="0" noProof="0" dirty="0">
                <a:ln>
                  <a:noFill/>
                </a:ln>
                <a:solidFill>
                  <a:srgbClr val="FDFDFD"/>
                </a:solidFill>
                <a:effectLst/>
                <a:uLnTx/>
                <a:uFillTx/>
                <a:latin typeface="微软雅黑" panose="020B0503020204020204" pitchFamily="34" charset="-122"/>
                <a:ea typeface="+mn-ea"/>
                <a:cs typeface="微软雅黑" panose="020B0503020204020204" pitchFamily="34" charset="-122"/>
              </a:rPr>
              <a:t>台</a:t>
            </a:r>
            <a:endParaRPr kumimoji="0" sz="15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1" name="object 81"/>
          <p:cNvSpPr txBox="1"/>
          <p:nvPr/>
        </p:nvSpPr>
        <p:spPr>
          <a:xfrm>
            <a:off x="1642366" y="3288937"/>
            <a:ext cx="743079"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养老</a:t>
            </a:r>
            <a:r>
              <a:rPr kumimoji="0" sz="1350" b="0" u="none" strike="noStrike" kern="1200" cap="none" spc="0" normalizeH="0" baseline="0" noProof="0" dirty="0">
                <a:ln>
                  <a:noFill/>
                </a:ln>
                <a:solidFill>
                  <a:srgbClr val="787878"/>
                </a:solidFill>
                <a:effectLst/>
                <a:uLnTx/>
                <a:uFillTx/>
                <a:latin typeface="微软雅黑" panose="020B0503020204020204" pitchFamily="34" charset="-122"/>
                <a:ea typeface="+mn-ea"/>
                <a:cs typeface="微软雅黑" panose="020B0503020204020204" pitchFamily="34" charset="-122"/>
              </a:rPr>
              <a:t>小脑</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2" name="object 82"/>
          <p:cNvSpPr txBox="1"/>
          <p:nvPr/>
        </p:nvSpPr>
        <p:spPr>
          <a:xfrm>
            <a:off x="7378288" y="3112657"/>
            <a:ext cx="743079"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园区</a:t>
            </a:r>
            <a:r>
              <a:rPr kumimoji="0" sz="1350" b="0" u="none" strike="noStrike" kern="1200" cap="none" spc="0" normalizeH="0" baseline="0" noProof="0" dirty="0">
                <a:ln>
                  <a:noFill/>
                </a:ln>
                <a:solidFill>
                  <a:srgbClr val="787878"/>
                </a:solidFill>
                <a:effectLst/>
                <a:uLnTx/>
                <a:uFillTx/>
                <a:latin typeface="微软雅黑" panose="020B0503020204020204" pitchFamily="34" charset="-122"/>
                <a:ea typeface="+mn-ea"/>
                <a:cs typeface="微软雅黑" panose="020B0503020204020204" pitchFamily="34" charset="-122"/>
              </a:rPr>
              <a:t>小脑</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3" name="object 83"/>
          <p:cNvSpPr/>
          <p:nvPr/>
        </p:nvSpPr>
        <p:spPr>
          <a:xfrm>
            <a:off x="6972186" y="2948676"/>
            <a:ext cx="506875" cy="516468"/>
          </a:xfrm>
          <a:prstGeom prst="rect">
            <a:avLst/>
          </a:prstGeom>
          <a:blipFill>
            <a:blip r:embed="rId3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object 84"/>
          <p:cNvSpPr/>
          <p:nvPr/>
        </p:nvSpPr>
        <p:spPr>
          <a:xfrm>
            <a:off x="5502900" y="2606859"/>
            <a:ext cx="1682245" cy="953294"/>
          </a:xfrm>
          <a:prstGeom prst="rect">
            <a:avLst/>
          </a:prstGeom>
          <a:blipFill>
            <a:blip r:embed="rId34"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bject 85"/>
          <p:cNvSpPr txBox="1"/>
          <p:nvPr/>
        </p:nvSpPr>
        <p:spPr>
          <a:xfrm>
            <a:off x="6088903" y="4441595"/>
            <a:ext cx="743079"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商业</a:t>
            </a:r>
            <a:r>
              <a:rPr kumimoji="0" sz="1350" b="0" u="none" strike="noStrike" kern="1200" cap="none" spc="0" normalizeH="0" baseline="0" noProof="0" dirty="0">
                <a:ln>
                  <a:noFill/>
                </a:ln>
                <a:solidFill>
                  <a:srgbClr val="787878"/>
                </a:solidFill>
                <a:effectLst/>
                <a:uLnTx/>
                <a:uFillTx/>
                <a:latin typeface="微软雅黑" panose="020B0503020204020204" pitchFamily="34" charset="-122"/>
                <a:ea typeface="+mn-ea"/>
                <a:cs typeface="微软雅黑" panose="020B0503020204020204" pitchFamily="34" charset="-122"/>
              </a:rPr>
              <a:t>小脑</a:t>
            </a:r>
            <a:endParaRPr kumimoji="0" sz="13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6" name="object 86"/>
          <p:cNvSpPr/>
          <p:nvPr/>
        </p:nvSpPr>
        <p:spPr>
          <a:xfrm>
            <a:off x="5608922" y="4201288"/>
            <a:ext cx="506875" cy="516468"/>
          </a:xfrm>
          <a:prstGeom prst="rect">
            <a:avLst/>
          </a:prstGeom>
          <a:blipFill>
            <a:blip r:embed="rId35"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object 87"/>
          <p:cNvSpPr txBox="1"/>
          <p:nvPr/>
        </p:nvSpPr>
        <p:spPr>
          <a:xfrm>
            <a:off x="7503402" y="4445711"/>
            <a:ext cx="591129"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i="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a:t>
            </a:r>
            <a:r>
              <a:rPr kumimoji="0" sz="1500" b="1" i="1" u="none" strike="noStrike" kern="1200" cap="none" spc="4"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a:t>
            </a:r>
            <a:endParaRPr kumimoji="0" sz="15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8" name="object 88"/>
          <p:cNvSpPr/>
          <p:nvPr/>
        </p:nvSpPr>
        <p:spPr>
          <a:xfrm>
            <a:off x="6995269" y="4277348"/>
            <a:ext cx="506875" cy="516468"/>
          </a:xfrm>
          <a:prstGeom prst="rect">
            <a:avLst/>
          </a:prstGeom>
          <a:blipFill>
            <a:blip r:embed="rId36"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1597" y="4706019"/>
            <a:ext cx="304377"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0" normalizeH="0" baseline="0" noProof="0" dirty="0">
                <a:ln>
                  <a:noFill/>
                </a:ln>
                <a:solidFill>
                  <a:srgbClr val="808080"/>
                </a:solidFill>
                <a:effectLst/>
                <a:uLnTx/>
                <a:uFillTx/>
                <a:latin typeface="微软雅黑" panose="020B0503020204020204" pitchFamily="34" charset="-122"/>
                <a:ea typeface="+mn-ea"/>
                <a:cs typeface="微软雅黑" panose="020B0503020204020204" pitchFamily="34" charset="-122"/>
              </a:rPr>
              <a:t>深智</a:t>
            </a:r>
            <a:r>
              <a:rPr kumimoji="0" sz="750" b="0" i="0" u="none" strike="noStrike" kern="1200" cap="none" spc="-4" normalizeH="0" baseline="0" noProof="0" dirty="0">
                <a:ln>
                  <a:noFill/>
                </a:ln>
                <a:solidFill>
                  <a:srgbClr val="808080"/>
                </a:solidFill>
                <a:effectLst/>
                <a:uLnTx/>
                <a:uFillTx/>
                <a:latin typeface="微软雅黑" panose="020B0503020204020204" pitchFamily="34" charset="-122"/>
                <a:ea typeface="+mn-ea"/>
                <a:cs typeface="微软雅黑" panose="020B0503020204020204" pitchFamily="34" charset="-122"/>
              </a:rPr>
              <a:t>城</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3" name="object 3"/>
          <p:cNvSpPr txBox="1"/>
          <p:nvPr/>
        </p:nvSpPr>
        <p:spPr>
          <a:xfrm>
            <a:off x="8457763" y="4706631"/>
            <a:ext cx="124799"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4" normalizeH="0" baseline="0" noProof="0" dirty="0">
                <a:ln>
                  <a:noFill/>
                </a:ln>
                <a:solidFill>
                  <a:srgbClr val="808080"/>
                </a:solidFill>
                <a:effectLst/>
                <a:uLnTx/>
                <a:uFillTx/>
                <a:latin typeface="Arial" panose="020B0604020202020204"/>
                <a:ea typeface="+mn-ea"/>
                <a:cs typeface="Arial" panose="020B0604020202020204"/>
              </a:rPr>
              <a:t>18</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 name="object 4"/>
          <p:cNvSpPr txBox="1"/>
          <p:nvPr/>
        </p:nvSpPr>
        <p:spPr>
          <a:xfrm>
            <a:off x="3319219" y="3790824"/>
            <a:ext cx="1619531" cy="27699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800" b="0" i="0" u="none" strike="noStrike" kern="1200" cap="none" spc="0" normalizeH="0" baseline="0" noProof="0" dirty="0">
                <a:ln>
                  <a:noFill/>
                </a:ln>
                <a:solidFill>
                  <a:srgbClr val="00AFEF"/>
                </a:solidFill>
                <a:effectLst/>
                <a:uLnTx/>
                <a:uFillTx/>
                <a:latin typeface="微软雅黑" panose="020B0503020204020204" pitchFamily="34" charset="-122"/>
                <a:ea typeface="+mn-ea"/>
                <a:cs typeface="微软雅黑" panose="020B0503020204020204" pitchFamily="34" charset="-122"/>
              </a:rPr>
              <a:t>小脑（执行层）</a:t>
            </a: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5" name="object 5"/>
          <p:cNvSpPr/>
          <p:nvPr/>
        </p:nvSpPr>
        <p:spPr>
          <a:xfrm>
            <a:off x="2532489" y="3000510"/>
            <a:ext cx="582079" cy="990772"/>
          </a:xfrm>
          <a:custGeom>
            <a:avLst/>
            <a:gdLst/>
            <a:ahLst/>
            <a:cxnLst/>
            <a:rect l="l" t="t" r="r" b="b"/>
            <a:pathLst>
              <a:path w="775970" h="1320800">
                <a:moveTo>
                  <a:pt x="661115" y="35407"/>
                </a:moveTo>
                <a:lnTo>
                  <a:pt x="659853" y="0"/>
                </a:lnTo>
                <a:lnTo>
                  <a:pt x="717880" y="25400"/>
                </a:lnTo>
                <a:lnTo>
                  <a:pt x="689495" y="25400"/>
                </a:lnTo>
                <a:lnTo>
                  <a:pt x="661115" y="35407"/>
                </a:lnTo>
                <a:close/>
              </a:path>
              <a:path w="775970" h="1320800">
                <a:moveTo>
                  <a:pt x="662477" y="73642"/>
                </a:moveTo>
                <a:lnTo>
                  <a:pt x="661115" y="35407"/>
                </a:lnTo>
                <a:lnTo>
                  <a:pt x="689495" y="25400"/>
                </a:lnTo>
                <a:lnTo>
                  <a:pt x="690956" y="63500"/>
                </a:lnTo>
                <a:lnTo>
                  <a:pt x="662477" y="73642"/>
                </a:lnTo>
                <a:close/>
              </a:path>
              <a:path w="775970" h="1320800">
                <a:moveTo>
                  <a:pt x="663473" y="101600"/>
                </a:moveTo>
                <a:lnTo>
                  <a:pt x="662477" y="73642"/>
                </a:lnTo>
                <a:lnTo>
                  <a:pt x="690956" y="63500"/>
                </a:lnTo>
                <a:lnTo>
                  <a:pt x="689495" y="25400"/>
                </a:lnTo>
                <a:lnTo>
                  <a:pt x="717880" y="25400"/>
                </a:lnTo>
                <a:lnTo>
                  <a:pt x="775906" y="50800"/>
                </a:lnTo>
                <a:lnTo>
                  <a:pt x="663473" y="101600"/>
                </a:lnTo>
                <a:close/>
              </a:path>
              <a:path w="775970" h="1320800">
                <a:moveTo>
                  <a:pt x="655294" y="76200"/>
                </a:moveTo>
                <a:lnTo>
                  <a:pt x="463550" y="76200"/>
                </a:lnTo>
                <a:lnTo>
                  <a:pt x="469125" y="63500"/>
                </a:lnTo>
                <a:lnTo>
                  <a:pt x="488645" y="63500"/>
                </a:lnTo>
                <a:lnTo>
                  <a:pt x="496176" y="50800"/>
                </a:lnTo>
                <a:lnTo>
                  <a:pt x="541705" y="50800"/>
                </a:lnTo>
                <a:lnTo>
                  <a:pt x="552323" y="38100"/>
                </a:lnTo>
                <a:lnTo>
                  <a:pt x="653478" y="38100"/>
                </a:lnTo>
                <a:lnTo>
                  <a:pt x="661115" y="35407"/>
                </a:lnTo>
                <a:lnTo>
                  <a:pt x="662477" y="73642"/>
                </a:lnTo>
                <a:lnTo>
                  <a:pt x="655294" y="76200"/>
                </a:lnTo>
                <a:close/>
              </a:path>
              <a:path w="775970" h="1320800">
                <a:moveTo>
                  <a:pt x="548424" y="88900"/>
                </a:moveTo>
                <a:lnTo>
                  <a:pt x="449681" y="88900"/>
                </a:lnTo>
                <a:lnTo>
                  <a:pt x="453567" y="76200"/>
                </a:lnTo>
                <a:lnTo>
                  <a:pt x="558749" y="76200"/>
                </a:lnTo>
                <a:lnTo>
                  <a:pt x="548424" y="88900"/>
                </a:lnTo>
                <a:close/>
              </a:path>
              <a:path w="775970" h="1320800">
                <a:moveTo>
                  <a:pt x="445096" y="602626"/>
                </a:moveTo>
                <a:lnTo>
                  <a:pt x="445096" y="101600"/>
                </a:lnTo>
                <a:lnTo>
                  <a:pt x="445363" y="88900"/>
                </a:lnTo>
                <a:lnTo>
                  <a:pt x="501484" y="88900"/>
                </a:lnTo>
                <a:lnTo>
                  <a:pt x="495236" y="101600"/>
                </a:lnTo>
                <a:lnTo>
                  <a:pt x="483196" y="101600"/>
                </a:lnTo>
                <a:lnTo>
                  <a:pt x="483196" y="596900"/>
                </a:lnTo>
                <a:lnTo>
                  <a:pt x="445935" y="596900"/>
                </a:lnTo>
                <a:lnTo>
                  <a:pt x="445818" y="598842"/>
                </a:lnTo>
                <a:lnTo>
                  <a:pt x="445695" y="600448"/>
                </a:lnTo>
                <a:lnTo>
                  <a:pt x="445096" y="602626"/>
                </a:lnTo>
                <a:close/>
              </a:path>
              <a:path w="775970" h="1320800">
                <a:moveTo>
                  <a:pt x="445813" y="600021"/>
                </a:moveTo>
                <a:lnTo>
                  <a:pt x="445935" y="596900"/>
                </a:lnTo>
                <a:lnTo>
                  <a:pt x="446430" y="596900"/>
                </a:lnTo>
                <a:lnTo>
                  <a:pt x="446334" y="598124"/>
                </a:lnTo>
                <a:lnTo>
                  <a:pt x="445813" y="600021"/>
                </a:lnTo>
                <a:close/>
              </a:path>
              <a:path w="775970" h="1320800">
                <a:moveTo>
                  <a:pt x="446370" y="597996"/>
                </a:moveTo>
                <a:lnTo>
                  <a:pt x="446430" y="596900"/>
                </a:lnTo>
                <a:lnTo>
                  <a:pt x="446671" y="596900"/>
                </a:lnTo>
                <a:lnTo>
                  <a:pt x="446370" y="597996"/>
                </a:lnTo>
                <a:close/>
              </a:path>
              <a:path w="775970" h="1320800">
                <a:moveTo>
                  <a:pt x="446284" y="599551"/>
                </a:moveTo>
                <a:lnTo>
                  <a:pt x="446370" y="597996"/>
                </a:lnTo>
                <a:lnTo>
                  <a:pt x="446671" y="596900"/>
                </a:lnTo>
                <a:lnTo>
                  <a:pt x="446284" y="599551"/>
                </a:lnTo>
                <a:close/>
              </a:path>
              <a:path w="775970" h="1320800">
                <a:moveTo>
                  <a:pt x="446044" y="603920"/>
                </a:moveTo>
                <a:lnTo>
                  <a:pt x="446279" y="599651"/>
                </a:lnTo>
                <a:lnTo>
                  <a:pt x="446671" y="596900"/>
                </a:lnTo>
                <a:lnTo>
                  <a:pt x="447395" y="596900"/>
                </a:lnTo>
                <a:lnTo>
                  <a:pt x="446966" y="599651"/>
                </a:lnTo>
                <a:lnTo>
                  <a:pt x="446044" y="603920"/>
                </a:lnTo>
                <a:close/>
              </a:path>
              <a:path w="775970" h="1320800">
                <a:moveTo>
                  <a:pt x="446966" y="599651"/>
                </a:moveTo>
                <a:lnTo>
                  <a:pt x="447395" y="596900"/>
                </a:lnTo>
                <a:lnTo>
                  <a:pt x="447141" y="598842"/>
                </a:lnTo>
                <a:lnTo>
                  <a:pt x="446966" y="599651"/>
                </a:lnTo>
                <a:close/>
              </a:path>
              <a:path w="775970" h="1320800">
                <a:moveTo>
                  <a:pt x="447141" y="598842"/>
                </a:moveTo>
                <a:lnTo>
                  <a:pt x="447395" y="596900"/>
                </a:lnTo>
                <a:lnTo>
                  <a:pt x="447560" y="596900"/>
                </a:lnTo>
                <a:lnTo>
                  <a:pt x="447141" y="598842"/>
                </a:lnTo>
                <a:close/>
              </a:path>
              <a:path w="775970" h="1320800">
                <a:moveTo>
                  <a:pt x="446826" y="601244"/>
                </a:moveTo>
                <a:lnTo>
                  <a:pt x="447141" y="598842"/>
                </a:lnTo>
                <a:lnTo>
                  <a:pt x="447560" y="596900"/>
                </a:lnTo>
                <a:lnTo>
                  <a:pt x="446826" y="601244"/>
                </a:lnTo>
                <a:close/>
              </a:path>
              <a:path w="775970" h="1320800">
                <a:moveTo>
                  <a:pt x="483196" y="609600"/>
                </a:moveTo>
                <a:lnTo>
                  <a:pt x="445731" y="609600"/>
                </a:lnTo>
                <a:lnTo>
                  <a:pt x="446826" y="601244"/>
                </a:lnTo>
                <a:lnTo>
                  <a:pt x="447560" y="596900"/>
                </a:lnTo>
                <a:lnTo>
                  <a:pt x="483196" y="596900"/>
                </a:lnTo>
                <a:lnTo>
                  <a:pt x="483196" y="609600"/>
                </a:lnTo>
                <a:close/>
              </a:path>
              <a:path w="775970" h="1320800">
                <a:moveTo>
                  <a:pt x="446153" y="600448"/>
                </a:moveTo>
                <a:lnTo>
                  <a:pt x="446278" y="598842"/>
                </a:lnTo>
                <a:lnTo>
                  <a:pt x="446370" y="597996"/>
                </a:lnTo>
                <a:lnTo>
                  <a:pt x="446269" y="599651"/>
                </a:lnTo>
                <a:lnTo>
                  <a:pt x="446153" y="600448"/>
                </a:lnTo>
                <a:close/>
              </a:path>
              <a:path w="775970" h="1320800">
                <a:moveTo>
                  <a:pt x="445666" y="603784"/>
                </a:moveTo>
                <a:lnTo>
                  <a:pt x="445796" y="600448"/>
                </a:lnTo>
                <a:lnTo>
                  <a:pt x="445942" y="599551"/>
                </a:lnTo>
                <a:lnTo>
                  <a:pt x="446334" y="598124"/>
                </a:lnTo>
                <a:lnTo>
                  <a:pt x="446153" y="600448"/>
                </a:lnTo>
                <a:lnTo>
                  <a:pt x="445666" y="603784"/>
                </a:lnTo>
                <a:close/>
              </a:path>
              <a:path w="775970" h="1320800">
                <a:moveTo>
                  <a:pt x="445885" y="606814"/>
                </a:moveTo>
                <a:lnTo>
                  <a:pt x="445962" y="606084"/>
                </a:lnTo>
                <a:lnTo>
                  <a:pt x="446987" y="599551"/>
                </a:lnTo>
                <a:lnTo>
                  <a:pt x="447141" y="598842"/>
                </a:lnTo>
                <a:lnTo>
                  <a:pt x="446826" y="601244"/>
                </a:lnTo>
                <a:lnTo>
                  <a:pt x="445885" y="606814"/>
                </a:lnTo>
                <a:close/>
              </a:path>
              <a:path w="775970" h="1320800">
                <a:moveTo>
                  <a:pt x="445904" y="606456"/>
                </a:moveTo>
                <a:lnTo>
                  <a:pt x="446073" y="603784"/>
                </a:lnTo>
                <a:lnTo>
                  <a:pt x="446966" y="599651"/>
                </a:lnTo>
                <a:lnTo>
                  <a:pt x="445904" y="606456"/>
                </a:lnTo>
                <a:close/>
              </a:path>
              <a:path w="775970" h="1320800">
                <a:moveTo>
                  <a:pt x="445421" y="605465"/>
                </a:moveTo>
                <a:lnTo>
                  <a:pt x="445722" y="600448"/>
                </a:lnTo>
                <a:lnTo>
                  <a:pt x="445813" y="600021"/>
                </a:lnTo>
                <a:lnTo>
                  <a:pt x="445646" y="603920"/>
                </a:lnTo>
                <a:lnTo>
                  <a:pt x="445421" y="605465"/>
                </a:lnTo>
                <a:close/>
              </a:path>
              <a:path w="775970" h="1320800">
                <a:moveTo>
                  <a:pt x="445096" y="607686"/>
                </a:moveTo>
                <a:lnTo>
                  <a:pt x="445096" y="602626"/>
                </a:lnTo>
                <a:lnTo>
                  <a:pt x="445729" y="600326"/>
                </a:lnTo>
                <a:lnTo>
                  <a:pt x="445421" y="605465"/>
                </a:lnTo>
                <a:lnTo>
                  <a:pt x="445096" y="607686"/>
                </a:lnTo>
                <a:close/>
              </a:path>
              <a:path w="775970" h="1320800">
                <a:moveTo>
                  <a:pt x="445576" y="606084"/>
                </a:moveTo>
                <a:lnTo>
                  <a:pt x="445666" y="603784"/>
                </a:lnTo>
                <a:lnTo>
                  <a:pt x="446153" y="600448"/>
                </a:lnTo>
                <a:lnTo>
                  <a:pt x="445791" y="605090"/>
                </a:lnTo>
                <a:lnTo>
                  <a:pt x="445576" y="606084"/>
                </a:lnTo>
                <a:close/>
              </a:path>
              <a:path w="775970" h="1320800">
                <a:moveTo>
                  <a:pt x="445731" y="609600"/>
                </a:moveTo>
                <a:lnTo>
                  <a:pt x="445885" y="606814"/>
                </a:lnTo>
                <a:lnTo>
                  <a:pt x="446826" y="601244"/>
                </a:lnTo>
                <a:lnTo>
                  <a:pt x="445731" y="609600"/>
                </a:lnTo>
                <a:close/>
              </a:path>
              <a:path w="775970" h="1320800">
                <a:moveTo>
                  <a:pt x="444817" y="609600"/>
                </a:moveTo>
                <a:lnTo>
                  <a:pt x="443179" y="609600"/>
                </a:lnTo>
                <a:lnTo>
                  <a:pt x="445096" y="602626"/>
                </a:lnTo>
                <a:lnTo>
                  <a:pt x="445006" y="608306"/>
                </a:lnTo>
                <a:lnTo>
                  <a:pt x="444817" y="609600"/>
                </a:lnTo>
                <a:close/>
              </a:path>
              <a:path w="775970" h="1320800">
                <a:moveTo>
                  <a:pt x="445465" y="609274"/>
                </a:moveTo>
                <a:lnTo>
                  <a:pt x="445791" y="605090"/>
                </a:lnTo>
                <a:lnTo>
                  <a:pt x="446044" y="603920"/>
                </a:lnTo>
                <a:lnTo>
                  <a:pt x="445925" y="606084"/>
                </a:lnTo>
                <a:lnTo>
                  <a:pt x="445848" y="606814"/>
                </a:lnTo>
                <a:lnTo>
                  <a:pt x="445465" y="609274"/>
                </a:lnTo>
                <a:close/>
              </a:path>
              <a:path w="775970" h="1320800">
                <a:moveTo>
                  <a:pt x="445448" y="609382"/>
                </a:moveTo>
                <a:lnTo>
                  <a:pt x="445576" y="606084"/>
                </a:lnTo>
                <a:lnTo>
                  <a:pt x="445791" y="605090"/>
                </a:lnTo>
                <a:lnTo>
                  <a:pt x="445448" y="609382"/>
                </a:lnTo>
                <a:close/>
              </a:path>
              <a:path w="775970" h="1320800">
                <a:moveTo>
                  <a:pt x="445096" y="608306"/>
                </a:moveTo>
                <a:lnTo>
                  <a:pt x="445150" y="607320"/>
                </a:lnTo>
                <a:lnTo>
                  <a:pt x="445421" y="605465"/>
                </a:lnTo>
                <a:lnTo>
                  <a:pt x="445309" y="607320"/>
                </a:lnTo>
                <a:lnTo>
                  <a:pt x="445096" y="608306"/>
                </a:lnTo>
                <a:close/>
              </a:path>
              <a:path w="775970" h="1320800">
                <a:moveTo>
                  <a:pt x="445414" y="609600"/>
                </a:moveTo>
                <a:lnTo>
                  <a:pt x="445173" y="609600"/>
                </a:lnTo>
                <a:lnTo>
                  <a:pt x="445309" y="607320"/>
                </a:lnTo>
                <a:lnTo>
                  <a:pt x="445576" y="606084"/>
                </a:lnTo>
                <a:lnTo>
                  <a:pt x="445450" y="609320"/>
                </a:lnTo>
                <a:lnTo>
                  <a:pt x="445414" y="609600"/>
                </a:lnTo>
                <a:close/>
              </a:path>
              <a:path w="775970" h="1320800">
                <a:moveTo>
                  <a:pt x="445461" y="609320"/>
                </a:moveTo>
                <a:lnTo>
                  <a:pt x="445904" y="606456"/>
                </a:lnTo>
                <a:lnTo>
                  <a:pt x="445737" y="607686"/>
                </a:lnTo>
                <a:lnTo>
                  <a:pt x="445461" y="609320"/>
                </a:lnTo>
                <a:close/>
              </a:path>
              <a:path w="775970" h="1320800">
                <a:moveTo>
                  <a:pt x="445731" y="609600"/>
                </a:moveTo>
                <a:lnTo>
                  <a:pt x="445439" y="609600"/>
                </a:lnTo>
                <a:lnTo>
                  <a:pt x="445469" y="609274"/>
                </a:lnTo>
                <a:lnTo>
                  <a:pt x="445885" y="606814"/>
                </a:lnTo>
                <a:lnTo>
                  <a:pt x="445731" y="609600"/>
                </a:lnTo>
                <a:close/>
              </a:path>
              <a:path w="775970" h="1320800">
                <a:moveTo>
                  <a:pt x="445173" y="609600"/>
                </a:moveTo>
                <a:lnTo>
                  <a:pt x="445096" y="608306"/>
                </a:lnTo>
                <a:lnTo>
                  <a:pt x="445309" y="607320"/>
                </a:lnTo>
                <a:lnTo>
                  <a:pt x="445173" y="609600"/>
                </a:lnTo>
                <a:close/>
              </a:path>
              <a:path w="775970" h="1320800">
                <a:moveTo>
                  <a:pt x="445096" y="609600"/>
                </a:moveTo>
                <a:lnTo>
                  <a:pt x="444817" y="609600"/>
                </a:lnTo>
                <a:lnTo>
                  <a:pt x="445096" y="608306"/>
                </a:lnTo>
                <a:lnTo>
                  <a:pt x="445096" y="609600"/>
                </a:lnTo>
                <a:close/>
              </a:path>
              <a:path w="775970" h="1320800">
                <a:moveTo>
                  <a:pt x="445439" y="609600"/>
                </a:moveTo>
                <a:lnTo>
                  <a:pt x="445447" y="609404"/>
                </a:lnTo>
                <a:lnTo>
                  <a:pt x="445439" y="609600"/>
                </a:lnTo>
                <a:close/>
              </a:path>
              <a:path w="775970" h="1320800">
                <a:moveTo>
                  <a:pt x="480618" y="622300"/>
                </a:moveTo>
                <a:lnTo>
                  <a:pt x="406120" y="622300"/>
                </a:lnTo>
                <a:lnTo>
                  <a:pt x="414223" y="609600"/>
                </a:lnTo>
                <a:lnTo>
                  <a:pt x="482028" y="609600"/>
                </a:lnTo>
                <a:lnTo>
                  <a:pt x="480618" y="622300"/>
                </a:lnTo>
                <a:close/>
              </a:path>
              <a:path w="775970" h="1320800">
                <a:moveTo>
                  <a:pt x="469938" y="635000"/>
                </a:moveTo>
                <a:lnTo>
                  <a:pt x="336448" y="635000"/>
                </a:lnTo>
                <a:lnTo>
                  <a:pt x="348234" y="622300"/>
                </a:lnTo>
                <a:lnTo>
                  <a:pt x="474738" y="622300"/>
                </a:lnTo>
                <a:lnTo>
                  <a:pt x="469938" y="635000"/>
                </a:lnTo>
                <a:close/>
              </a:path>
              <a:path w="775970" h="1320800">
                <a:moveTo>
                  <a:pt x="152476" y="673100"/>
                </a:moveTo>
                <a:lnTo>
                  <a:pt x="0" y="673100"/>
                </a:lnTo>
                <a:lnTo>
                  <a:pt x="0" y="635000"/>
                </a:lnTo>
                <a:lnTo>
                  <a:pt x="152476" y="635000"/>
                </a:lnTo>
                <a:lnTo>
                  <a:pt x="152476" y="673100"/>
                </a:lnTo>
                <a:close/>
              </a:path>
              <a:path w="775970" h="1320800">
                <a:moveTo>
                  <a:pt x="341287" y="673100"/>
                </a:moveTo>
                <a:lnTo>
                  <a:pt x="152476" y="673100"/>
                </a:lnTo>
                <a:lnTo>
                  <a:pt x="152476" y="635000"/>
                </a:lnTo>
                <a:lnTo>
                  <a:pt x="215874" y="635000"/>
                </a:lnTo>
                <a:lnTo>
                  <a:pt x="231127" y="647700"/>
                </a:lnTo>
                <a:lnTo>
                  <a:pt x="364871" y="647700"/>
                </a:lnTo>
                <a:lnTo>
                  <a:pt x="375983" y="660400"/>
                </a:lnTo>
                <a:lnTo>
                  <a:pt x="353301" y="660400"/>
                </a:lnTo>
                <a:lnTo>
                  <a:pt x="341287" y="673100"/>
                </a:lnTo>
                <a:close/>
              </a:path>
              <a:path w="775970" h="1320800">
                <a:moveTo>
                  <a:pt x="453161" y="647700"/>
                </a:moveTo>
                <a:lnTo>
                  <a:pt x="231127" y="647700"/>
                </a:lnTo>
                <a:lnTo>
                  <a:pt x="215874" y="635000"/>
                </a:lnTo>
                <a:lnTo>
                  <a:pt x="459181" y="635000"/>
                </a:lnTo>
                <a:lnTo>
                  <a:pt x="453161" y="647700"/>
                </a:lnTo>
                <a:close/>
              </a:path>
              <a:path w="775970" h="1320800">
                <a:moveTo>
                  <a:pt x="415480" y="660400"/>
                </a:moveTo>
                <a:lnTo>
                  <a:pt x="375983" y="660400"/>
                </a:lnTo>
                <a:lnTo>
                  <a:pt x="364871" y="647700"/>
                </a:lnTo>
                <a:lnTo>
                  <a:pt x="424065" y="647700"/>
                </a:lnTo>
                <a:lnTo>
                  <a:pt x="415480" y="660400"/>
                </a:lnTo>
                <a:close/>
              </a:path>
              <a:path w="775970" h="1320800">
                <a:moveTo>
                  <a:pt x="432130" y="673100"/>
                </a:moveTo>
                <a:lnTo>
                  <a:pt x="341287" y="673100"/>
                </a:lnTo>
                <a:lnTo>
                  <a:pt x="353301" y="660400"/>
                </a:lnTo>
                <a:lnTo>
                  <a:pt x="424065" y="660400"/>
                </a:lnTo>
                <a:lnTo>
                  <a:pt x="432130" y="673100"/>
                </a:lnTo>
                <a:close/>
              </a:path>
              <a:path w="775970" h="1320800">
                <a:moveTo>
                  <a:pt x="464756" y="685800"/>
                </a:moveTo>
                <a:lnTo>
                  <a:pt x="229577" y="685800"/>
                </a:lnTo>
                <a:lnTo>
                  <a:pt x="214490" y="673100"/>
                </a:lnTo>
                <a:lnTo>
                  <a:pt x="459181" y="673100"/>
                </a:lnTo>
                <a:lnTo>
                  <a:pt x="464756" y="685800"/>
                </a:lnTo>
                <a:close/>
              </a:path>
              <a:path w="775970" h="1320800">
                <a:moveTo>
                  <a:pt x="478624" y="698500"/>
                </a:moveTo>
                <a:lnTo>
                  <a:pt x="369849" y="698500"/>
                </a:lnTo>
                <a:lnTo>
                  <a:pt x="359028" y="685800"/>
                </a:lnTo>
                <a:lnTo>
                  <a:pt x="474738" y="685800"/>
                </a:lnTo>
                <a:lnTo>
                  <a:pt x="478624" y="698500"/>
                </a:lnTo>
                <a:close/>
              </a:path>
              <a:path w="775970" h="1320800">
                <a:moveTo>
                  <a:pt x="482942" y="711200"/>
                </a:moveTo>
                <a:lnTo>
                  <a:pt x="427520" y="711200"/>
                </a:lnTo>
                <a:lnTo>
                  <a:pt x="420636" y="698500"/>
                </a:lnTo>
                <a:lnTo>
                  <a:pt x="482028" y="698500"/>
                </a:lnTo>
                <a:lnTo>
                  <a:pt x="482942" y="711200"/>
                </a:lnTo>
                <a:close/>
              </a:path>
              <a:path w="775970" h="1320800">
                <a:moveTo>
                  <a:pt x="483196" y="1219200"/>
                </a:moveTo>
                <a:lnTo>
                  <a:pt x="445096" y="1219200"/>
                </a:lnTo>
                <a:lnTo>
                  <a:pt x="445096" y="711200"/>
                </a:lnTo>
                <a:lnTo>
                  <a:pt x="483196" y="711200"/>
                </a:lnTo>
                <a:lnTo>
                  <a:pt x="483196" y="1219200"/>
                </a:lnTo>
                <a:close/>
              </a:path>
              <a:path w="775970" h="1320800">
                <a:moveTo>
                  <a:pt x="659853" y="1320800"/>
                </a:moveTo>
                <a:lnTo>
                  <a:pt x="663473" y="1206500"/>
                </a:lnTo>
                <a:lnTo>
                  <a:pt x="730933" y="1244600"/>
                </a:lnTo>
                <a:lnTo>
                  <a:pt x="690956" y="1244600"/>
                </a:lnTo>
                <a:lnTo>
                  <a:pt x="689495" y="1282700"/>
                </a:lnTo>
                <a:lnTo>
                  <a:pt x="746893" y="1282700"/>
                </a:lnTo>
                <a:lnTo>
                  <a:pt x="659853" y="1320800"/>
                </a:lnTo>
                <a:close/>
              </a:path>
              <a:path w="775970" h="1320800">
                <a:moveTo>
                  <a:pt x="507669" y="1231900"/>
                </a:moveTo>
                <a:lnTo>
                  <a:pt x="446277" y="1231900"/>
                </a:lnTo>
                <a:lnTo>
                  <a:pt x="445363" y="1219200"/>
                </a:lnTo>
                <a:lnTo>
                  <a:pt x="500786" y="1219200"/>
                </a:lnTo>
                <a:lnTo>
                  <a:pt x="507669" y="1231900"/>
                </a:lnTo>
                <a:close/>
              </a:path>
              <a:path w="775970" h="1320800">
                <a:moveTo>
                  <a:pt x="569277" y="1244600"/>
                </a:moveTo>
                <a:lnTo>
                  <a:pt x="453567" y="1244600"/>
                </a:lnTo>
                <a:lnTo>
                  <a:pt x="449681" y="1231900"/>
                </a:lnTo>
                <a:lnTo>
                  <a:pt x="558457" y="1231900"/>
                </a:lnTo>
                <a:lnTo>
                  <a:pt x="569277" y="1244600"/>
                </a:lnTo>
                <a:close/>
              </a:path>
              <a:path w="775970" h="1320800">
                <a:moveTo>
                  <a:pt x="661060" y="1282700"/>
                </a:moveTo>
                <a:lnTo>
                  <a:pt x="563435" y="1282700"/>
                </a:lnTo>
                <a:lnTo>
                  <a:pt x="552323" y="1270000"/>
                </a:lnTo>
                <a:lnTo>
                  <a:pt x="504240" y="1270000"/>
                </a:lnTo>
                <a:lnTo>
                  <a:pt x="496176" y="1257300"/>
                </a:lnTo>
                <a:lnTo>
                  <a:pt x="469125" y="1257300"/>
                </a:lnTo>
                <a:lnTo>
                  <a:pt x="463550" y="1244600"/>
                </a:lnTo>
                <a:lnTo>
                  <a:pt x="662266" y="1244600"/>
                </a:lnTo>
                <a:lnTo>
                  <a:pt x="661060" y="1282700"/>
                </a:lnTo>
                <a:close/>
              </a:path>
              <a:path w="775970" h="1320800">
                <a:moveTo>
                  <a:pt x="746893" y="1282700"/>
                </a:moveTo>
                <a:lnTo>
                  <a:pt x="689495" y="1282700"/>
                </a:lnTo>
                <a:lnTo>
                  <a:pt x="690956" y="1244600"/>
                </a:lnTo>
                <a:lnTo>
                  <a:pt x="730933" y="1244600"/>
                </a:lnTo>
                <a:lnTo>
                  <a:pt x="775906" y="1270000"/>
                </a:lnTo>
                <a:lnTo>
                  <a:pt x="746893" y="128270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2891654" y="2055132"/>
            <a:ext cx="2691631" cy="422983"/>
          </a:xfrm>
          <a:prstGeom prst="rect">
            <a:avLst/>
          </a:prstGeom>
          <a:blipFill>
            <a:blip r:embed="rId1"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2891654" y="2548661"/>
            <a:ext cx="2691631" cy="422983"/>
          </a:xfrm>
          <a:prstGeom prst="rect">
            <a:avLst/>
          </a:prstGeom>
          <a:blipFill>
            <a:blip r:embed="rId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p:nvPr/>
        </p:nvSpPr>
        <p:spPr>
          <a:xfrm>
            <a:off x="2891654" y="3023555"/>
            <a:ext cx="2691631" cy="422983"/>
          </a:xfrm>
          <a:prstGeom prst="rect">
            <a:avLst/>
          </a:prstGeom>
          <a:blipFill>
            <a:blip r:embed="rId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p:nvPr/>
        </p:nvSpPr>
        <p:spPr>
          <a:xfrm>
            <a:off x="2891654" y="3470079"/>
            <a:ext cx="2691631" cy="422983"/>
          </a:xfrm>
          <a:prstGeom prst="rect">
            <a:avLst/>
          </a:prstGeom>
          <a:blipFill>
            <a:blip r:embed="rId4"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p:nvPr/>
        </p:nvSpPr>
        <p:spPr>
          <a:xfrm>
            <a:off x="5631395" y="2395605"/>
            <a:ext cx="1291338" cy="525871"/>
          </a:xfrm>
          <a:custGeom>
            <a:avLst/>
            <a:gdLst/>
            <a:ahLst/>
            <a:cxnLst/>
            <a:rect l="l" t="t" r="r" b="b"/>
            <a:pathLst>
              <a:path w="1721484" h="701039">
                <a:moveTo>
                  <a:pt x="860577" y="700468"/>
                </a:moveTo>
                <a:lnTo>
                  <a:pt x="790000" y="699307"/>
                </a:lnTo>
                <a:lnTo>
                  <a:pt x="720994" y="695884"/>
                </a:lnTo>
                <a:lnTo>
                  <a:pt x="653780" y="690289"/>
                </a:lnTo>
                <a:lnTo>
                  <a:pt x="588581" y="682612"/>
                </a:lnTo>
                <a:lnTo>
                  <a:pt x="525617" y="672944"/>
                </a:lnTo>
                <a:lnTo>
                  <a:pt x="465110" y="661374"/>
                </a:lnTo>
                <a:lnTo>
                  <a:pt x="407281" y="647992"/>
                </a:lnTo>
                <a:lnTo>
                  <a:pt x="352353" y="632889"/>
                </a:lnTo>
                <a:lnTo>
                  <a:pt x="300545" y="616155"/>
                </a:lnTo>
                <a:lnTo>
                  <a:pt x="252080" y="597879"/>
                </a:lnTo>
                <a:lnTo>
                  <a:pt x="207180" y="578152"/>
                </a:lnTo>
                <a:lnTo>
                  <a:pt x="166064" y="557064"/>
                </a:lnTo>
                <a:lnTo>
                  <a:pt x="128956" y="534706"/>
                </a:lnTo>
                <a:lnTo>
                  <a:pt x="96077" y="511166"/>
                </a:lnTo>
                <a:lnTo>
                  <a:pt x="43889" y="460905"/>
                </a:lnTo>
                <a:lnTo>
                  <a:pt x="11273" y="407001"/>
                </a:lnTo>
                <a:lnTo>
                  <a:pt x="0" y="350177"/>
                </a:lnTo>
                <a:lnTo>
                  <a:pt x="2858" y="321460"/>
                </a:lnTo>
                <a:lnTo>
                  <a:pt x="25024" y="266034"/>
                </a:lnTo>
                <a:lnTo>
                  <a:pt x="67647" y="213883"/>
                </a:lnTo>
                <a:lnTo>
                  <a:pt x="128956" y="165730"/>
                </a:lnTo>
                <a:lnTo>
                  <a:pt x="166064" y="143378"/>
                </a:lnTo>
                <a:lnTo>
                  <a:pt x="207180" y="122296"/>
                </a:lnTo>
                <a:lnTo>
                  <a:pt x="252080" y="102574"/>
                </a:lnTo>
                <a:lnTo>
                  <a:pt x="300545" y="84302"/>
                </a:lnTo>
                <a:lnTo>
                  <a:pt x="352353" y="67571"/>
                </a:lnTo>
                <a:lnTo>
                  <a:pt x="407281" y="52471"/>
                </a:lnTo>
                <a:lnTo>
                  <a:pt x="465110" y="39091"/>
                </a:lnTo>
                <a:lnTo>
                  <a:pt x="525617" y="27522"/>
                </a:lnTo>
                <a:lnTo>
                  <a:pt x="588581" y="17854"/>
                </a:lnTo>
                <a:lnTo>
                  <a:pt x="653780" y="10178"/>
                </a:lnTo>
                <a:lnTo>
                  <a:pt x="720994" y="4583"/>
                </a:lnTo>
                <a:lnTo>
                  <a:pt x="790000" y="1161"/>
                </a:lnTo>
                <a:lnTo>
                  <a:pt x="860577" y="0"/>
                </a:lnTo>
                <a:lnTo>
                  <a:pt x="931156" y="1161"/>
                </a:lnTo>
                <a:lnTo>
                  <a:pt x="1000163" y="4584"/>
                </a:lnTo>
                <a:lnTo>
                  <a:pt x="1067378" y="10178"/>
                </a:lnTo>
                <a:lnTo>
                  <a:pt x="1132579" y="17855"/>
                </a:lnTo>
                <a:lnTo>
                  <a:pt x="1195544" y="27523"/>
                </a:lnTo>
                <a:lnTo>
                  <a:pt x="1256051" y="39093"/>
                </a:lnTo>
                <a:lnTo>
                  <a:pt x="1313880" y="52473"/>
                </a:lnTo>
                <a:lnTo>
                  <a:pt x="1368809" y="67575"/>
                </a:lnTo>
                <a:lnTo>
                  <a:pt x="1420616" y="84308"/>
                </a:lnTo>
                <a:lnTo>
                  <a:pt x="1469080" y="102582"/>
                </a:lnTo>
                <a:lnTo>
                  <a:pt x="1513979" y="122307"/>
                </a:lnTo>
                <a:lnTo>
                  <a:pt x="1555093" y="143392"/>
                </a:lnTo>
                <a:lnTo>
                  <a:pt x="1592199" y="165748"/>
                </a:lnTo>
                <a:lnTo>
                  <a:pt x="1625076" y="189284"/>
                </a:lnTo>
                <a:lnTo>
                  <a:pt x="1677258" y="239537"/>
                </a:lnTo>
                <a:lnTo>
                  <a:pt x="1709866" y="293429"/>
                </a:lnTo>
                <a:lnTo>
                  <a:pt x="1721129" y="350240"/>
                </a:lnTo>
                <a:lnTo>
                  <a:pt x="1718276" y="378964"/>
                </a:lnTo>
                <a:lnTo>
                  <a:pt x="1696119" y="434402"/>
                </a:lnTo>
                <a:lnTo>
                  <a:pt x="1653503" y="486563"/>
                </a:lnTo>
                <a:lnTo>
                  <a:pt x="1592199" y="534723"/>
                </a:lnTo>
                <a:lnTo>
                  <a:pt x="1555093" y="557078"/>
                </a:lnTo>
                <a:lnTo>
                  <a:pt x="1513979" y="578163"/>
                </a:lnTo>
                <a:lnTo>
                  <a:pt x="1469080" y="597887"/>
                </a:lnTo>
                <a:lnTo>
                  <a:pt x="1420616" y="616160"/>
                </a:lnTo>
                <a:lnTo>
                  <a:pt x="1368809" y="632893"/>
                </a:lnTo>
                <a:lnTo>
                  <a:pt x="1313880" y="647995"/>
                </a:lnTo>
                <a:lnTo>
                  <a:pt x="1256051" y="661375"/>
                </a:lnTo>
                <a:lnTo>
                  <a:pt x="1195544" y="672945"/>
                </a:lnTo>
                <a:lnTo>
                  <a:pt x="1132579" y="682613"/>
                </a:lnTo>
                <a:lnTo>
                  <a:pt x="1067378" y="690289"/>
                </a:lnTo>
                <a:lnTo>
                  <a:pt x="1000163" y="695884"/>
                </a:lnTo>
                <a:lnTo>
                  <a:pt x="931156" y="699307"/>
                </a:lnTo>
                <a:lnTo>
                  <a:pt x="860577" y="700468"/>
                </a:lnTo>
                <a:close/>
              </a:path>
            </a:pathLst>
          </a:custGeom>
          <a:solidFill>
            <a:srgbClr val="AA5F04"/>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1"/>
          <p:cNvSpPr/>
          <p:nvPr/>
        </p:nvSpPr>
        <p:spPr>
          <a:xfrm>
            <a:off x="2891654" y="3907609"/>
            <a:ext cx="2691631" cy="422983"/>
          </a:xfrm>
          <a:prstGeom prst="rect">
            <a:avLst/>
          </a:prstGeom>
          <a:blipFill>
            <a:blip r:embed="rId5"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p:cNvSpPr txBox="1"/>
          <p:nvPr/>
        </p:nvSpPr>
        <p:spPr>
          <a:xfrm>
            <a:off x="6968194" y="2592029"/>
            <a:ext cx="419173" cy="831125"/>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5400" b="1" i="0" u="none" strike="noStrike" kern="1200" cap="none" spc="-8" normalizeH="0" baseline="0" noProof="0" dirty="0">
                <a:ln>
                  <a:noFill/>
                </a:ln>
                <a:solidFill>
                  <a:srgbClr val="FF0000"/>
                </a:solidFill>
                <a:effectLst/>
                <a:uLnTx/>
                <a:uFillTx/>
                <a:latin typeface="Arial" panose="020B0604020202020204"/>
                <a:ea typeface="+mn-ea"/>
                <a:cs typeface="Arial" panose="020B0604020202020204"/>
              </a:rPr>
              <a:t>~</a:t>
            </a:r>
            <a:endParaRPr kumimoji="0" sz="54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3" name="object 13"/>
          <p:cNvSpPr txBox="1"/>
          <p:nvPr/>
        </p:nvSpPr>
        <p:spPr>
          <a:xfrm>
            <a:off x="5780269" y="3248652"/>
            <a:ext cx="933612" cy="830997"/>
          </a:xfrm>
          <a:prstGeom prst="rect">
            <a:avLst/>
          </a:prstGeom>
        </p:spPr>
        <p:txBody>
          <a:bodyPr vert="horz" wrap="square" lIns="0" tIns="0" rIns="0" bIns="0" rtlCol="0">
            <a:spAutoFit/>
          </a:bodyPr>
          <a:lstStyle/>
          <a:p>
            <a:pPr marL="9525" marR="3810" lvl="0" indent="0" algn="l" defTabSz="685800" rtl="0" eaLnBrk="1" fontAlgn="auto" latinLnBrk="0" hangingPunct="1">
              <a:lnSpc>
                <a:spcPct val="150000"/>
              </a:lnSpc>
              <a:spcBef>
                <a:spcPts val="0"/>
              </a:spcBef>
              <a:spcAft>
                <a:spcPts val="0"/>
              </a:spcAft>
              <a:buClrTx/>
              <a:buSzTx/>
              <a:buFontTx/>
              <a:buNone/>
              <a:defRPr/>
            </a:pPr>
            <a:r>
              <a:rPr kumimoji="0" sz="1800" b="0" i="0"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人工智能 算法决策</a:t>
            </a: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4" name="object 14"/>
          <p:cNvSpPr/>
          <p:nvPr/>
        </p:nvSpPr>
        <p:spPr>
          <a:xfrm>
            <a:off x="7451367" y="2415183"/>
            <a:ext cx="1290862" cy="525871"/>
          </a:xfrm>
          <a:custGeom>
            <a:avLst/>
            <a:gdLst/>
            <a:ahLst/>
            <a:cxnLst/>
            <a:rect l="l" t="t" r="r" b="b"/>
            <a:pathLst>
              <a:path w="1720850" h="701039">
                <a:moveTo>
                  <a:pt x="859828" y="700468"/>
                </a:moveTo>
                <a:lnTo>
                  <a:pt x="789251" y="699307"/>
                </a:lnTo>
                <a:lnTo>
                  <a:pt x="720245" y="695884"/>
                </a:lnTo>
                <a:lnTo>
                  <a:pt x="653034" y="690288"/>
                </a:lnTo>
                <a:lnTo>
                  <a:pt x="587838" y="682611"/>
                </a:lnTo>
                <a:lnTo>
                  <a:pt x="524879" y="672941"/>
                </a:lnTo>
                <a:lnTo>
                  <a:pt x="464381" y="661368"/>
                </a:lnTo>
                <a:lnTo>
                  <a:pt x="406564" y="647984"/>
                </a:lnTo>
                <a:lnTo>
                  <a:pt x="351651" y="632877"/>
                </a:lnTo>
                <a:lnTo>
                  <a:pt x="299864" y="616137"/>
                </a:lnTo>
                <a:lnTo>
                  <a:pt x="251425" y="597855"/>
                </a:lnTo>
                <a:lnTo>
                  <a:pt x="206555" y="578121"/>
                </a:lnTo>
                <a:lnTo>
                  <a:pt x="165477" y="557023"/>
                </a:lnTo>
                <a:lnTo>
                  <a:pt x="128413" y="534653"/>
                </a:lnTo>
                <a:lnTo>
                  <a:pt x="95585" y="511101"/>
                </a:lnTo>
                <a:lnTo>
                  <a:pt x="43524" y="460807"/>
                </a:lnTo>
                <a:lnTo>
                  <a:pt x="11070" y="406863"/>
                </a:lnTo>
                <a:lnTo>
                  <a:pt x="0" y="349986"/>
                </a:lnTo>
                <a:lnTo>
                  <a:pt x="2751" y="321297"/>
                </a:lnTo>
                <a:lnTo>
                  <a:pt x="24735" y="265917"/>
                </a:lnTo>
                <a:lnTo>
                  <a:pt x="67214" y="213803"/>
                </a:lnTo>
                <a:lnTo>
                  <a:pt x="128413" y="165678"/>
                </a:lnTo>
                <a:lnTo>
                  <a:pt x="165477" y="143337"/>
                </a:lnTo>
                <a:lnTo>
                  <a:pt x="206555" y="122265"/>
                </a:lnTo>
                <a:lnTo>
                  <a:pt x="251425" y="102550"/>
                </a:lnTo>
                <a:lnTo>
                  <a:pt x="299864" y="84285"/>
                </a:lnTo>
                <a:lnTo>
                  <a:pt x="351651" y="67559"/>
                </a:lnTo>
                <a:lnTo>
                  <a:pt x="406564" y="52462"/>
                </a:lnTo>
                <a:lnTo>
                  <a:pt x="464381" y="39086"/>
                </a:lnTo>
                <a:lnTo>
                  <a:pt x="524879" y="27519"/>
                </a:lnTo>
                <a:lnTo>
                  <a:pt x="587838" y="17853"/>
                </a:lnTo>
                <a:lnTo>
                  <a:pt x="653034" y="10178"/>
                </a:lnTo>
                <a:lnTo>
                  <a:pt x="720245" y="4583"/>
                </a:lnTo>
                <a:lnTo>
                  <a:pt x="789251" y="1160"/>
                </a:lnTo>
                <a:lnTo>
                  <a:pt x="859828" y="0"/>
                </a:lnTo>
                <a:lnTo>
                  <a:pt x="930407" y="1161"/>
                </a:lnTo>
                <a:lnTo>
                  <a:pt x="999414" y="4584"/>
                </a:lnTo>
                <a:lnTo>
                  <a:pt x="1066629" y="10178"/>
                </a:lnTo>
                <a:lnTo>
                  <a:pt x="1131829" y="17855"/>
                </a:lnTo>
                <a:lnTo>
                  <a:pt x="1194794" y="27523"/>
                </a:lnTo>
                <a:lnTo>
                  <a:pt x="1255302" y="39092"/>
                </a:lnTo>
                <a:lnTo>
                  <a:pt x="1313131" y="52473"/>
                </a:lnTo>
                <a:lnTo>
                  <a:pt x="1368059" y="67574"/>
                </a:lnTo>
                <a:lnTo>
                  <a:pt x="1419867" y="84307"/>
                </a:lnTo>
                <a:lnTo>
                  <a:pt x="1468331" y="102581"/>
                </a:lnTo>
                <a:lnTo>
                  <a:pt x="1513230" y="122305"/>
                </a:lnTo>
                <a:lnTo>
                  <a:pt x="1554344" y="143389"/>
                </a:lnTo>
                <a:lnTo>
                  <a:pt x="1591450" y="165744"/>
                </a:lnTo>
                <a:lnTo>
                  <a:pt x="1624327" y="189280"/>
                </a:lnTo>
                <a:lnTo>
                  <a:pt x="1676508" y="239530"/>
                </a:lnTo>
                <a:lnTo>
                  <a:pt x="1709116" y="293420"/>
                </a:lnTo>
                <a:lnTo>
                  <a:pt x="1720380" y="350227"/>
                </a:lnTo>
                <a:lnTo>
                  <a:pt x="1717527" y="378953"/>
                </a:lnTo>
                <a:lnTo>
                  <a:pt x="1695370" y="434395"/>
                </a:lnTo>
                <a:lnTo>
                  <a:pt x="1652753" y="486557"/>
                </a:lnTo>
                <a:lnTo>
                  <a:pt x="1591450" y="534720"/>
                </a:lnTo>
                <a:lnTo>
                  <a:pt x="1554344" y="557075"/>
                </a:lnTo>
                <a:lnTo>
                  <a:pt x="1513230" y="578161"/>
                </a:lnTo>
                <a:lnTo>
                  <a:pt x="1468331" y="597885"/>
                </a:lnTo>
                <a:lnTo>
                  <a:pt x="1419867" y="616159"/>
                </a:lnTo>
                <a:lnTo>
                  <a:pt x="1368059" y="632892"/>
                </a:lnTo>
                <a:lnTo>
                  <a:pt x="1313131" y="647994"/>
                </a:lnTo>
                <a:lnTo>
                  <a:pt x="1255302" y="661375"/>
                </a:lnTo>
                <a:lnTo>
                  <a:pt x="1194794" y="672945"/>
                </a:lnTo>
                <a:lnTo>
                  <a:pt x="1131829" y="682613"/>
                </a:lnTo>
                <a:lnTo>
                  <a:pt x="1066629" y="690289"/>
                </a:lnTo>
                <a:lnTo>
                  <a:pt x="999414" y="695884"/>
                </a:lnTo>
                <a:lnTo>
                  <a:pt x="930407" y="699307"/>
                </a:lnTo>
                <a:lnTo>
                  <a:pt x="859828" y="700468"/>
                </a:lnTo>
                <a:close/>
              </a:path>
            </a:pathLst>
          </a:custGeom>
          <a:solidFill>
            <a:srgbClr val="AA5F04"/>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15"/>
          <p:cNvSpPr txBox="1"/>
          <p:nvPr/>
        </p:nvSpPr>
        <p:spPr>
          <a:xfrm>
            <a:off x="7659963" y="3242165"/>
            <a:ext cx="933612" cy="830997"/>
          </a:xfrm>
          <a:prstGeom prst="rect">
            <a:avLst/>
          </a:prstGeom>
        </p:spPr>
        <p:txBody>
          <a:bodyPr vert="horz" wrap="square" lIns="0" tIns="0" rIns="0" bIns="0" rtlCol="0">
            <a:spAutoFit/>
          </a:bodyPr>
          <a:lstStyle/>
          <a:p>
            <a:pPr marL="9525" marR="3810" lvl="0" indent="0" algn="l" defTabSz="685800" rtl="0" eaLnBrk="1" fontAlgn="auto" latinLnBrk="0" hangingPunct="1">
              <a:lnSpc>
                <a:spcPct val="150000"/>
              </a:lnSpc>
              <a:spcBef>
                <a:spcPts val="0"/>
              </a:spcBef>
              <a:spcAft>
                <a:spcPts val="0"/>
              </a:spcAft>
              <a:buClrTx/>
              <a:buSzTx/>
              <a:buFontTx/>
              <a:buNone/>
              <a:defRPr/>
            </a:pPr>
            <a:r>
              <a:rPr kumimoji="0" sz="1800" b="0" i="0"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智慧管理 智慧决策</a:t>
            </a: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6" name="object 16"/>
          <p:cNvSpPr txBox="1"/>
          <p:nvPr/>
        </p:nvSpPr>
        <p:spPr>
          <a:xfrm>
            <a:off x="7066424" y="3203012"/>
            <a:ext cx="234832" cy="830997"/>
          </a:xfrm>
          <a:prstGeom prst="rect">
            <a:avLst/>
          </a:prstGeom>
        </p:spPr>
        <p:txBody>
          <a:bodyPr vert="horz" wrap="square" lIns="0" tIns="0" rIns="0" bIns="0" rtlCol="0">
            <a:spAutoFit/>
          </a:bodyPr>
          <a:lstStyle/>
          <a:p>
            <a:pPr marL="9525" marR="3810" lvl="0" indent="0" algn="l" defTabSz="685800" rtl="0" eaLnBrk="1" fontAlgn="auto" latinLnBrk="0" hangingPunct="1">
              <a:lnSpc>
                <a:spcPct val="150000"/>
              </a:lnSpc>
              <a:spcBef>
                <a:spcPts val="0"/>
              </a:spcBef>
              <a:spcAft>
                <a:spcPts val="0"/>
              </a:spcAft>
              <a:buClrTx/>
              <a:buSzTx/>
              <a:buFontTx/>
              <a:buNone/>
              <a:defRPr/>
            </a:pPr>
            <a:r>
              <a:rPr kumimoji="0" sz="1800" b="0" i="0" u="none" strike="noStrike" kern="1200" cap="none" spc="-4" normalizeH="0" baseline="0" noProof="0" dirty="0">
                <a:ln>
                  <a:noFill/>
                </a:ln>
                <a:solidFill>
                  <a:srgbClr val="C00000"/>
                </a:solidFill>
                <a:effectLst/>
                <a:uLnTx/>
                <a:uFillTx/>
                <a:latin typeface="Arial" panose="020B0604020202020204"/>
                <a:ea typeface="+mn-ea"/>
                <a:cs typeface="Arial" panose="020B0604020202020204"/>
              </a:rPr>
              <a:t>AI BI</a:t>
            </a:r>
            <a:endParaRPr kumimoji="0"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useBgFill="1">
        <p:nvSpPr>
          <p:cNvPr id="17" name="object 17"/>
          <p:cNvSpPr txBox="1"/>
          <p:nvPr/>
        </p:nvSpPr>
        <p:spPr>
          <a:xfrm>
            <a:off x="3124066" y="4477965"/>
            <a:ext cx="1848647" cy="3693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2400" b="1" u="none" strike="noStrike" kern="1200" cap="none" spc="0" normalizeH="0" baseline="0" noProof="0" dirty="0">
                <a:ln>
                  <a:noFill/>
                </a:ln>
                <a:solidFill>
                  <a:srgbClr val="006FC0"/>
                </a:solidFill>
                <a:effectLst/>
                <a:uLnTx/>
                <a:uFillTx/>
                <a:latin typeface="微软雅黑" panose="020B0503020204020204" pitchFamily="34" charset="-122"/>
                <a:ea typeface="+mn-ea"/>
                <a:cs typeface="微软雅黑" panose="020B0503020204020204" pitchFamily="34" charset="-122"/>
              </a:rPr>
              <a:t>城市数据小</a:t>
            </a:r>
            <a:r>
              <a:rPr kumimoji="0" sz="2400" b="1" u="none" strike="noStrike" kern="1200" cap="none" spc="4" normalizeH="0" baseline="0" noProof="0" dirty="0">
                <a:ln>
                  <a:noFill/>
                </a:ln>
                <a:solidFill>
                  <a:srgbClr val="006FC0"/>
                </a:solidFill>
                <a:effectLst/>
                <a:uLnTx/>
                <a:uFillTx/>
                <a:latin typeface="微软雅黑" panose="020B0503020204020204" pitchFamily="34" charset="-122"/>
                <a:ea typeface="+mn-ea"/>
                <a:cs typeface="微软雅黑" panose="020B0503020204020204" pitchFamily="34" charset="-122"/>
              </a:rPr>
              <a:t>脑</a:t>
            </a:r>
            <a:endParaRPr kumimoji="0" sz="24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8" name="object 18"/>
          <p:cNvSpPr/>
          <p:nvPr/>
        </p:nvSpPr>
        <p:spPr>
          <a:xfrm>
            <a:off x="98315" y="2507382"/>
            <a:ext cx="2501318" cy="1885134"/>
          </a:xfrm>
          <a:prstGeom prst="rect">
            <a:avLst/>
          </a:prstGeom>
          <a:blipFill>
            <a:blip r:embed="rId6"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bject 19"/>
          <p:cNvSpPr txBox="1"/>
          <p:nvPr/>
        </p:nvSpPr>
        <p:spPr>
          <a:xfrm>
            <a:off x="31750" y="548640"/>
            <a:ext cx="8521065" cy="1577975"/>
          </a:xfrm>
          <a:prstGeom prst="rect">
            <a:avLst/>
          </a:prstGeom>
        </p:spPr>
        <p:txBody>
          <a:bodyPr vert="horz" wrap="square" lIns="0" tIns="0" rIns="0" bIns="0" rtlCol="0">
            <a:spAutoFit/>
          </a:bodyPr>
          <a:lstStyle/>
          <a:p>
            <a:pPr marL="12700" marR="0" lvl="0" indent="0" algn="l" defTabSz="650240" rtl="0" eaLnBrk="1" fontAlgn="auto" latinLnBrk="0" hangingPunct="1">
              <a:lnSpc>
                <a:spcPct val="90000"/>
              </a:lnSpc>
              <a:spcBef>
                <a:spcPct val="0"/>
              </a:spcBef>
              <a:spcAft>
                <a:spcPts val="0"/>
              </a:spcAft>
              <a:buClrTx/>
              <a:buSzTx/>
              <a:buFontTx/>
              <a:buNone/>
              <a:defRPr/>
            </a:pPr>
            <a:r>
              <a:rPr kumimoji="0" sz="2000" b="1" i="0" u="none" strike="noStrike" kern="120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cs typeface="+mn-cs"/>
              </a:rPr>
              <a:t>建设思路——平台层</a:t>
            </a:r>
            <a:endParaRPr kumimoji="0" sz="2000" b="1" i="0" u="none" strike="noStrike" kern="120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cs typeface="+mn-cs"/>
            </a:endParaRPr>
          </a:p>
          <a:p>
            <a:pPr marL="352425" marR="0" lvl="0" indent="3100070" algn="l" defTabSz="685800" rtl="0" eaLnBrk="1" fontAlgn="auto" latinLnBrk="0" hangingPunct="1">
              <a:lnSpc>
                <a:spcPct val="100000"/>
              </a:lnSpc>
              <a:spcBef>
                <a:spcPts val="97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城市大数据平</a:t>
            </a:r>
            <a:r>
              <a:rPr kumimoji="0" sz="1500" b="1" u="none" strike="noStrike" kern="1200" cap="none" spc="4"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台</a:t>
            </a:r>
            <a:endParaRPr kumimoji="0" sz="1500" b="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sz="184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a:p>
            <a:pPr marL="9525" marR="3810" lvl="0" indent="342900" algn="l" defTabSz="685800" rtl="0" eaLnBrk="1" fontAlgn="auto" latinLnBrk="0" hangingPunct="1">
              <a:lnSpc>
                <a:spcPct val="100000"/>
              </a:lnSpc>
              <a:spcBef>
                <a:spcPts val="0"/>
              </a:spcBef>
              <a:spcAft>
                <a:spcPts val="0"/>
              </a:spcAft>
              <a:buClrTx/>
              <a:buSzTx/>
              <a:buFontTx/>
              <a:buNone/>
              <a:defRPr/>
            </a:pPr>
            <a:r>
              <a:rPr kumimoji="0" sz="1350" b="0" i="0" u="none" strike="noStrike" kern="1200" cap="none" spc="0" normalizeH="0" baseline="0" noProof="0" dirty="0">
                <a:ln>
                  <a:noFill/>
                </a:ln>
                <a:solidFill>
                  <a:srgbClr val="333349"/>
                </a:solidFill>
                <a:effectLst/>
                <a:uLnTx/>
                <a:uFillTx/>
                <a:latin typeface="微软雅黑" panose="020B0503020204020204" pitchFamily="34" charset="-122"/>
                <a:ea typeface="+mn-ea"/>
                <a:cs typeface="微软雅黑" panose="020B0503020204020204" pitchFamily="34" charset="-122"/>
              </a:rPr>
              <a:t>城市小脑建设应遵循</a:t>
            </a:r>
            <a:r>
              <a:rPr kumimoji="0" sz="2025" b="0" i="0" u="none" strike="noStrike" kern="1200" cap="none" spc="0" normalizeH="0" baseline="8000" noProof="0" dirty="0">
                <a:ln>
                  <a:noFill/>
                </a:ln>
                <a:solidFill>
                  <a:srgbClr val="333349"/>
                </a:solidFill>
                <a:effectLst/>
                <a:uLnTx/>
                <a:uFillTx/>
                <a:latin typeface="Arial" panose="020B0604020202020204"/>
                <a:ea typeface="+mn-ea"/>
                <a:cs typeface="Arial" panose="020B0604020202020204"/>
              </a:rPr>
              <a:t>“</a:t>
            </a:r>
            <a:r>
              <a:rPr kumimoji="0" sz="1350" b="0" i="0" u="none" strike="noStrike" kern="1200" cap="none" spc="0" normalizeH="0" baseline="0" noProof="0" dirty="0">
                <a:ln>
                  <a:noFill/>
                </a:ln>
                <a:solidFill>
                  <a:srgbClr val="333349"/>
                </a:solidFill>
                <a:effectLst/>
                <a:uLnTx/>
                <a:uFillTx/>
                <a:latin typeface="微软雅黑" panose="020B0503020204020204" pitchFamily="34" charset="-122"/>
                <a:ea typeface="+mn-ea"/>
                <a:cs typeface="微软雅黑" panose="020B0503020204020204" pitchFamily="34" charset="-122"/>
              </a:rPr>
              <a:t>城市大脑</a:t>
            </a:r>
            <a:r>
              <a:rPr kumimoji="0" sz="2025" b="0" i="0" u="none" strike="noStrike" kern="1200" cap="none" spc="0" normalizeH="0" baseline="8000" noProof="0" dirty="0">
                <a:ln>
                  <a:noFill/>
                </a:ln>
                <a:solidFill>
                  <a:srgbClr val="333349"/>
                </a:solidFill>
                <a:effectLst/>
                <a:uLnTx/>
                <a:uFillTx/>
                <a:latin typeface="Arial" panose="020B0604020202020204"/>
                <a:ea typeface="+mn-ea"/>
                <a:cs typeface="Arial" panose="020B0604020202020204"/>
              </a:rPr>
              <a:t>”</a:t>
            </a:r>
            <a:r>
              <a:rPr kumimoji="0" sz="1350" b="0" i="0" u="none" strike="noStrike" kern="1200" cap="none" spc="0" normalizeH="0" baseline="0" noProof="0" dirty="0">
                <a:ln>
                  <a:noFill/>
                </a:ln>
                <a:solidFill>
                  <a:srgbClr val="333349"/>
                </a:solidFill>
                <a:effectLst/>
                <a:uLnTx/>
                <a:uFillTx/>
                <a:latin typeface="微软雅黑" panose="020B0503020204020204" pitchFamily="34" charset="-122"/>
                <a:ea typeface="+mn-ea"/>
                <a:cs typeface="微软雅黑" panose="020B0503020204020204" pitchFamily="34" charset="-122"/>
              </a:rPr>
              <a:t>理念，打造建成一套完善的</a:t>
            </a:r>
            <a:r>
              <a:rPr kumimoji="0" sz="1350" b="0" i="0"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“感”“传”“知”“用”“控”</a:t>
            </a:r>
            <a:r>
              <a:rPr kumimoji="0" sz="1350" b="0" i="0" u="none" strike="noStrike" kern="1200" cap="none" spc="0" normalizeH="0" baseline="0" noProof="0" dirty="0">
                <a:ln>
                  <a:noFill/>
                </a:ln>
                <a:solidFill>
                  <a:srgbClr val="333349"/>
                </a:solidFill>
                <a:effectLst/>
                <a:uLnTx/>
                <a:uFillTx/>
                <a:latin typeface="微软雅黑" panose="020B0503020204020204" pitchFamily="34" charset="-122"/>
                <a:ea typeface="+mn-ea"/>
                <a:cs typeface="微软雅黑" panose="020B0503020204020204" pitchFamily="34" charset="-122"/>
              </a:rPr>
              <a:t>城市小脑架 构。</a:t>
            </a:r>
            <a:endParaRPr kumimoji="0" sz="135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0" marR="0" lvl="0" indent="0" algn="l" defTabSz="685800" rtl="0" eaLnBrk="1" fontAlgn="auto" latinLnBrk="0" hangingPunct="1">
              <a:lnSpc>
                <a:spcPct val="100000"/>
              </a:lnSpc>
              <a:spcBef>
                <a:spcPts val="35"/>
              </a:spcBef>
              <a:spcAft>
                <a:spcPts val="0"/>
              </a:spcAft>
              <a:buClrTx/>
              <a:buSzTx/>
              <a:buFontTx/>
              <a:buNone/>
              <a:defRPr/>
            </a:pPr>
            <a:endParaRPr kumimoji="0" sz="1125"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a:p>
            <a:pPr marL="0" marR="416560" lvl="0" indent="0" algn="ctr" defTabSz="685800" rtl="0" eaLnBrk="1" fontAlgn="auto" latinLnBrk="0" hangingPunct="1">
              <a:lnSpc>
                <a:spcPct val="100000"/>
              </a:lnSpc>
              <a:spcBef>
                <a:spcPts val="0"/>
              </a:spcBef>
              <a:spcAft>
                <a:spcPts val="0"/>
              </a:spcAft>
              <a:buClrTx/>
              <a:buSzTx/>
              <a:buFontTx/>
              <a:buNone/>
              <a:defRPr/>
            </a:pPr>
            <a:r>
              <a:rPr kumimoji="0" sz="1800" b="0" i="0" u="none" strike="noStrike" kern="1200" cap="none" spc="0" normalizeH="0" baseline="0" noProof="0" dirty="0">
                <a:ln>
                  <a:noFill/>
                </a:ln>
                <a:solidFill>
                  <a:srgbClr val="00AFEF"/>
                </a:solidFill>
                <a:effectLst/>
                <a:uLnTx/>
                <a:uFillTx/>
                <a:latin typeface="微软雅黑" panose="020B0503020204020204" pitchFamily="34" charset="-122"/>
                <a:ea typeface="+mn-ea"/>
                <a:cs typeface="微软雅黑" panose="020B0503020204020204" pitchFamily="34" charset="-122"/>
              </a:rPr>
              <a:t>末梢神经（感知层）</a:t>
            </a:r>
            <a:endParaRPr kumimoji="0" sz="18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20" name="object 20"/>
          <p:cNvSpPr txBox="1"/>
          <p:nvPr/>
        </p:nvSpPr>
        <p:spPr>
          <a:xfrm>
            <a:off x="3299385" y="2281693"/>
            <a:ext cx="2082526" cy="1354602"/>
          </a:xfrm>
          <a:prstGeom prst="rect">
            <a:avLst/>
          </a:prstGeom>
        </p:spPr>
        <p:txBody>
          <a:bodyPr vert="horz" wrap="square" lIns="0" tIns="0" rIns="0" bIns="0" rtlCol="0">
            <a:spAutoFit/>
          </a:bodyPr>
          <a:lstStyle/>
          <a:p>
            <a:pPr marL="9525" marR="3810" lvl="0" indent="0" algn="just" defTabSz="685800" rtl="0" eaLnBrk="1" fontAlgn="auto" latinLnBrk="0" hangingPunct="1">
              <a:lnSpc>
                <a:spcPct val="163000"/>
              </a:lnSpc>
              <a:spcBef>
                <a:spcPts val="0"/>
              </a:spcBef>
              <a:spcAft>
                <a:spcPts val="0"/>
              </a:spcAft>
              <a:buClrTx/>
              <a:buSzTx/>
              <a:buFontTx/>
              <a:buNone/>
              <a:defRPr/>
            </a:pPr>
            <a:r>
              <a:rPr kumimoji="0" sz="1800" b="0" i="0" u="none" strike="noStrike" kern="1200" cap="none" spc="0" normalizeH="0" baseline="0" noProof="0" dirty="0">
                <a:ln>
                  <a:noFill/>
                </a:ln>
                <a:solidFill>
                  <a:srgbClr val="00AFEF"/>
                </a:solidFill>
                <a:effectLst/>
                <a:uLnTx/>
                <a:uFillTx/>
                <a:latin typeface="微软雅黑" panose="020B0503020204020204" pitchFamily="34" charset="-122"/>
                <a:ea typeface="+mn-ea"/>
                <a:cs typeface="微软雅黑" panose="020B0503020204020204" pitchFamily="34" charset="-122"/>
              </a:rPr>
              <a:t>神经网络（传输层） 脑核（数据基础层） 皮质层（决策层）</a:t>
            </a: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21" name="object 21"/>
          <p:cNvSpPr txBox="1"/>
          <p:nvPr/>
        </p:nvSpPr>
        <p:spPr>
          <a:xfrm>
            <a:off x="5780269" y="2535687"/>
            <a:ext cx="933612" cy="27699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城市小脑</a:t>
            </a: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22" name="object 22"/>
          <p:cNvSpPr txBox="1"/>
          <p:nvPr/>
        </p:nvSpPr>
        <p:spPr>
          <a:xfrm>
            <a:off x="7671490" y="2559142"/>
            <a:ext cx="933612" cy="27699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800" b="0" i="0"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智慧城市</a:t>
            </a:r>
            <a:endParaRPr kumimoji="0" sz="18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2531" y="772006"/>
            <a:ext cx="8139573" cy="0"/>
          </a:xfrm>
          <a:custGeom>
            <a:avLst/>
            <a:gdLst/>
            <a:ahLst/>
            <a:cxnLst/>
            <a:rect l="l" t="t" r="r" b="b"/>
            <a:pathLst>
              <a:path w="10850880">
                <a:moveTo>
                  <a:pt x="0" y="0"/>
                </a:moveTo>
                <a:lnTo>
                  <a:pt x="10850562" y="0"/>
                </a:lnTo>
              </a:path>
            </a:pathLst>
          </a:custGeom>
          <a:ln w="7620">
            <a:solidFill>
              <a:srgbClr val="80808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idx="4294967295"/>
          </p:nvPr>
        </p:nvSpPr>
        <p:spPr>
          <a:xfrm>
            <a:off x="0" y="431413"/>
            <a:ext cx="8021638" cy="276999"/>
          </a:xfrm>
          <a:prstGeom prst="rect">
            <a:avLst/>
          </a:prstGeom>
        </p:spPr>
        <p:txBody>
          <a:bodyPr vert="horz" wrap="square" lIns="0" tIns="0" rIns="0" bIns="0" rtlCol="0">
            <a:spAutoFit/>
          </a:bodyPr>
          <a:lstStyle/>
          <a:p>
            <a:pPr marL="12700"/>
            <a:r>
              <a:rPr sz="2000" b="1" dirty="0">
                <a:solidFill>
                  <a:schemeClr val="tx2"/>
                </a:solidFill>
                <a:latin typeface="微软雅黑" panose="020B0503020204020204" pitchFamily="34" charset="-122"/>
                <a:ea typeface="微软雅黑" panose="020B0503020204020204" pitchFamily="34" charset="-122"/>
              </a:rPr>
              <a:t>建设思路——平台层</a:t>
            </a:r>
            <a:endParaRPr sz="2000" b="1" dirty="0">
              <a:solidFill>
                <a:schemeClr val="tx2"/>
              </a:solidFill>
              <a:latin typeface="微软雅黑" panose="020B0503020204020204" pitchFamily="34" charset="-122"/>
              <a:ea typeface="微软雅黑" panose="020B0503020204020204" pitchFamily="34" charset="-122"/>
            </a:endParaRPr>
          </a:p>
        </p:txBody>
      </p:sp>
      <p:sp>
        <p:nvSpPr>
          <p:cNvPr id="5" name="object 5"/>
          <p:cNvSpPr/>
          <p:nvPr/>
        </p:nvSpPr>
        <p:spPr>
          <a:xfrm>
            <a:off x="123466" y="1710572"/>
            <a:ext cx="8848356" cy="3374722"/>
          </a:xfrm>
          <a:prstGeom prst="rect">
            <a:avLst/>
          </a:prstGeom>
          <a:blipFill>
            <a:blip r:embed="rId1"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txBox="1"/>
          <p:nvPr/>
        </p:nvSpPr>
        <p:spPr>
          <a:xfrm>
            <a:off x="561597" y="881384"/>
            <a:ext cx="7963806" cy="823302"/>
          </a:xfrm>
          <a:prstGeom prst="rect">
            <a:avLst/>
          </a:prstGeom>
        </p:spPr>
        <p:txBody>
          <a:bodyPr vert="horz" wrap="square" lIns="0" tIns="0" rIns="0" bIns="0" rtlCol="0">
            <a:spAutoFit/>
          </a:bodyPr>
          <a:lstStyle/>
          <a:p>
            <a:pPr marL="58420" marR="0" lvl="0" indent="0" algn="ctr"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城市时空</a:t>
            </a:r>
            <a:r>
              <a:rPr kumimoji="0" sz="1500" b="1" u="none" strike="noStrike" kern="1200" cap="none" spc="-4" normalizeH="0" baseline="0" noProof="0" dirty="0">
                <a:ln>
                  <a:noFill/>
                </a:ln>
                <a:solidFill>
                  <a:srgbClr val="C00000"/>
                </a:solidFill>
                <a:effectLst/>
                <a:uLnTx/>
                <a:uFillTx/>
                <a:latin typeface="Arial" panose="020B0604020202020204"/>
                <a:ea typeface="+mn-ea"/>
                <a:cs typeface="Arial" panose="020B0604020202020204"/>
              </a:rPr>
              <a:t>C</a:t>
            </a:r>
            <a:r>
              <a:rPr kumimoji="0" sz="1500" b="1" u="none" strike="noStrike" kern="1200" cap="none" spc="-8" normalizeH="0" baseline="0" noProof="0" dirty="0">
                <a:ln>
                  <a:noFill/>
                </a:ln>
                <a:solidFill>
                  <a:srgbClr val="C00000"/>
                </a:solidFill>
                <a:effectLst/>
                <a:uLnTx/>
                <a:uFillTx/>
                <a:latin typeface="Arial" panose="020B0604020202020204"/>
                <a:ea typeface="+mn-ea"/>
                <a:cs typeface="Arial" panose="020B0604020202020204"/>
              </a:rPr>
              <a:t>IM</a:t>
            </a: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平</a:t>
            </a:r>
            <a:r>
              <a:rPr kumimoji="0" sz="1500" b="1" u="none" strike="noStrike" kern="1200" cap="none" spc="4"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台</a:t>
            </a:r>
            <a:endParaRPr kumimoji="0" sz="15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9525" marR="3810" lvl="0" indent="323850" algn="just" defTabSz="685800" rtl="0" eaLnBrk="1" fontAlgn="auto" latinLnBrk="0" hangingPunct="1">
              <a:lnSpc>
                <a:spcPct val="100000"/>
              </a:lnSpc>
              <a:spcBef>
                <a:spcPts val="265"/>
              </a:spcBef>
              <a:spcAft>
                <a:spcPts val="0"/>
              </a:spcAft>
              <a:buClrTx/>
              <a:buSzTx/>
              <a:buFontTx/>
              <a:buNone/>
              <a:defRPr/>
            </a:pPr>
            <a:r>
              <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结合了空间信息和感知信息，合理搭建基础信息平台；通过城市大数据平台，整合不同部门间数据；基于标准的</a:t>
            </a:r>
            <a:r>
              <a:rPr kumimoji="0" sz="1200" b="0" i="0"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组 </a:t>
            </a:r>
            <a:r>
              <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件模型实现服务平台及其应用的设计和整合。综合融入了实景三维、</a:t>
            </a:r>
            <a:r>
              <a:rPr kumimoji="0" sz="1200" b="0" i="0" u="none" strike="noStrike" kern="1200" cap="none" spc="-4" normalizeH="0" baseline="0" noProof="0" dirty="0">
                <a:ln>
                  <a:noFill/>
                </a:ln>
                <a:solidFill>
                  <a:prstClr val="black"/>
                </a:solidFill>
                <a:effectLst/>
                <a:uLnTx/>
                <a:uFillTx/>
                <a:latin typeface="Arial" panose="020B0604020202020204"/>
                <a:ea typeface="+mn-ea"/>
                <a:cs typeface="Arial" panose="020B0604020202020204"/>
              </a:rPr>
              <a:t>BI</a:t>
            </a:r>
            <a:r>
              <a:rPr kumimoji="0"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M</a:t>
            </a:r>
            <a:r>
              <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a:t>
            </a:r>
            <a:r>
              <a:rPr kumimoji="0" sz="1200" b="0" i="0" u="none" strike="noStrike" kern="1200" cap="none" spc="-4" normalizeH="0" baseline="0" noProof="0" dirty="0">
                <a:ln>
                  <a:noFill/>
                </a:ln>
                <a:solidFill>
                  <a:prstClr val="black"/>
                </a:solidFill>
                <a:effectLst/>
                <a:uLnTx/>
                <a:uFillTx/>
                <a:latin typeface="Arial" panose="020B0604020202020204"/>
                <a:ea typeface="+mn-ea"/>
                <a:cs typeface="Arial" panose="020B0604020202020204"/>
              </a:rPr>
              <a:t>3DGIS</a:t>
            </a:r>
            <a:r>
              <a:rPr kumimoji="0"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 </a:t>
            </a:r>
            <a:r>
              <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、车联网、物联网、云计算、语义</a:t>
            </a:r>
            <a:r>
              <a:rPr kumimoji="0" sz="1200" b="0" i="0"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化 </a:t>
            </a:r>
            <a:r>
              <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等技术，实现室内室外、地上地下、覆盖全产业链的管理和服务</a:t>
            </a:r>
            <a:r>
              <a:rPr kumimoji="0" sz="1200" b="0" i="0"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5423">
        <p:random/>
      </p:transition>
    </mc:Choice>
    <mc:Fallback>
      <p:transition spd="slow" advTm="5423">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431413"/>
            <a:ext cx="8021638" cy="276999"/>
          </a:xfrm>
          <a:prstGeom prst="rect">
            <a:avLst/>
          </a:prstGeom>
        </p:spPr>
        <p:txBody>
          <a:bodyPr vert="horz" wrap="square" lIns="0" tIns="0" rIns="0" bIns="0" rtlCol="0">
            <a:spAutoFit/>
          </a:bodyPr>
          <a:lstStyle/>
          <a:p>
            <a:pPr marL="12700"/>
            <a:r>
              <a:rPr sz="2000" b="1" dirty="0">
                <a:solidFill>
                  <a:schemeClr val="tx2"/>
                </a:solidFill>
                <a:latin typeface="微软雅黑" panose="020B0503020204020204" pitchFamily="34" charset="-122"/>
                <a:ea typeface="微软雅黑" panose="020B0503020204020204" pitchFamily="34" charset="-122"/>
              </a:rPr>
              <a:t>建设思路——网络层</a:t>
            </a:r>
            <a:endParaRPr sz="2000" b="1" dirty="0">
              <a:solidFill>
                <a:schemeClr val="tx2"/>
              </a:solidFill>
              <a:latin typeface="微软雅黑" panose="020B0503020204020204" pitchFamily="34" charset="-122"/>
              <a:ea typeface="微软雅黑" panose="020B0503020204020204" pitchFamily="34" charset="-122"/>
            </a:endParaRPr>
          </a:p>
        </p:txBody>
      </p:sp>
      <p:sp>
        <p:nvSpPr>
          <p:cNvPr id="3" name="object 3"/>
          <p:cNvSpPr txBox="1"/>
          <p:nvPr/>
        </p:nvSpPr>
        <p:spPr>
          <a:xfrm>
            <a:off x="561597" y="4706019"/>
            <a:ext cx="304377"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0" normalizeH="0" baseline="0" noProof="0" dirty="0">
                <a:ln>
                  <a:noFill/>
                </a:ln>
                <a:solidFill>
                  <a:srgbClr val="808080"/>
                </a:solidFill>
                <a:effectLst/>
                <a:uLnTx/>
                <a:uFillTx/>
                <a:latin typeface="微软雅黑" panose="020B0503020204020204" pitchFamily="34" charset="-122"/>
                <a:ea typeface="+mn-ea"/>
                <a:cs typeface="微软雅黑" panose="020B0503020204020204" pitchFamily="34" charset="-122"/>
              </a:rPr>
              <a:t>深智</a:t>
            </a:r>
            <a:r>
              <a:rPr kumimoji="0" sz="750" b="0" i="0" u="none" strike="noStrike" kern="1200" cap="none" spc="-4" normalizeH="0" baseline="0" noProof="0" dirty="0">
                <a:ln>
                  <a:noFill/>
                </a:ln>
                <a:solidFill>
                  <a:srgbClr val="808080"/>
                </a:solidFill>
                <a:effectLst/>
                <a:uLnTx/>
                <a:uFillTx/>
                <a:latin typeface="微软雅黑" panose="020B0503020204020204" pitchFamily="34" charset="-122"/>
                <a:ea typeface="+mn-ea"/>
                <a:cs typeface="微软雅黑" panose="020B0503020204020204" pitchFamily="34" charset="-122"/>
              </a:rPr>
              <a:t>城</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4" name="object 4"/>
          <p:cNvSpPr txBox="1"/>
          <p:nvPr/>
        </p:nvSpPr>
        <p:spPr>
          <a:xfrm>
            <a:off x="8457763" y="4706631"/>
            <a:ext cx="124799"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4" normalizeH="0" baseline="0" noProof="0" dirty="0">
                <a:ln>
                  <a:noFill/>
                </a:ln>
                <a:solidFill>
                  <a:srgbClr val="808080"/>
                </a:solidFill>
                <a:effectLst/>
                <a:uLnTx/>
                <a:uFillTx/>
                <a:latin typeface="Arial" panose="020B0604020202020204"/>
                <a:ea typeface="+mn-ea"/>
                <a:cs typeface="Arial" panose="020B0604020202020204"/>
              </a:rPr>
              <a:t>21</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5" name="object 5"/>
          <p:cNvSpPr/>
          <p:nvPr/>
        </p:nvSpPr>
        <p:spPr>
          <a:xfrm>
            <a:off x="6326460" y="2302748"/>
            <a:ext cx="217208" cy="546830"/>
          </a:xfrm>
          <a:custGeom>
            <a:avLst/>
            <a:gdLst/>
            <a:ahLst/>
            <a:cxnLst/>
            <a:rect l="l" t="t" r="r" b="b"/>
            <a:pathLst>
              <a:path w="289559" h="728979">
                <a:moveTo>
                  <a:pt x="0" y="0"/>
                </a:moveTo>
                <a:lnTo>
                  <a:pt x="289559" y="0"/>
                </a:lnTo>
                <a:lnTo>
                  <a:pt x="289559" y="728472"/>
                </a:lnTo>
                <a:lnTo>
                  <a:pt x="0" y="728472"/>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3789703" y="2302748"/>
            <a:ext cx="215302" cy="546830"/>
          </a:xfrm>
          <a:custGeom>
            <a:avLst/>
            <a:gdLst/>
            <a:ahLst/>
            <a:cxnLst/>
            <a:rect l="l" t="t" r="r" b="b"/>
            <a:pathLst>
              <a:path w="287020" h="728979">
                <a:moveTo>
                  <a:pt x="0" y="0"/>
                </a:moveTo>
                <a:lnTo>
                  <a:pt x="286512" y="0"/>
                </a:lnTo>
                <a:lnTo>
                  <a:pt x="286512" y="728472"/>
                </a:lnTo>
                <a:lnTo>
                  <a:pt x="0" y="728472"/>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3786369" y="2300386"/>
            <a:ext cx="2760348" cy="551593"/>
          </a:xfrm>
          <a:custGeom>
            <a:avLst/>
            <a:gdLst/>
            <a:ahLst/>
            <a:cxnLst/>
            <a:rect l="l" t="t" r="r" b="b"/>
            <a:pathLst>
              <a:path w="3679825" h="735329">
                <a:moveTo>
                  <a:pt x="3679507" y="734745"/>
                </a:moveTo>
                <a:lnTo>
                  <a:pt x="0" y="734745"/>
                </a:lnTo>
                <a:lnTo>
                  <a:pt x="0" y="0"/>
                </a:lnTo>
                <a:lnTo>
                  <a:pt x="3679507" y="0"/>
                </a:lnTo>
                <a:lnTo>
                  <a:pt x="3679507" y="3809"/>
                </a:lnTo>
                <a:lnTo>
                  <a:pt x="7620" y="3809"/>
                </a:lnTo>
                <a:lnTo>
                  <a:pt x="3810" y="7619"/>
                </a:lnTo>
                <a:lnTo>
                  <a:pt x="7620" y="7619"/>
                </a:lnTo>
                <a:lnTo>
                  <a:pt x="7620" y="727125"/>
                </a:lnTo>
                <a:lnTo>
                  <a:pt x="3810" y="727125"/>
                </a:lnTo>
                <a:lnTo>
                  <a:pt x="7620" y="730935"/>
                </a:lnTo>
                <a:lnTo>
                  <a:pt x="3679507" y="730935"/>
                </a:lnTo>
                <a:lnTo>
                  <a:pt x="3679507" y="734745"/>
                </a:lnTo>
                <a:close/>
              </a:path>
              <a:path w="3679825" h="735329">
                <a:moveTo>
                  <a:pt x="7620" y="7619"/>
                </a:moveTo>
                <a:lnTo>
                  <a:pt x="3810" y="7619"/>
                </a:lnTo>
                <a:lnTo>
                  <a:pt x="7620" y="3809"/>
                </a:lnTo>
                <a:lnTo>
                  <a:pt x="7620" y="7619"/>
                </a:lnTo>
                <a:close/>
              </a:path>
              <a:path w="3679825" h="735329">
                <a:moveTo>
                  <a:pt x="3671887" y="7619"/>
                </a:moveTo>
                <a:lnTo>
                  <a:pt x="7620" y="7619"/>
                </a:lnTo>
                <a:lnTo>
                  <a:pt x="7620" y="3809"/>
                </a:lnTo>
                <a:lnTo>
                  <a:pt x="3671887" y="3809"/>
                </a:lnTo>
                <a:lnTo>
                  <a:pt x="3671887" y="7619"/>
                </a:lnTo>
                <a:close/>
              </a:path>
              <a:path w="3679825" h="735329">
                <a:moveTo>
                  <a:pt x="3671887" y="730935"/>
                </a:moveTo>
                <a:lnTo>
                  <a:pt x="3671887" y="3809"/>
                </a:lnTo>
                <a:lnTo>
                  <a:pt x="3675697" y="7619"/>
                </a:lnTo>
                <a:lnTo>
                  <a:pt x="3679507" y="7619"/>
                </a:lnTo>
                <a:lnTo>
                  <a:pt x="3679507" y="727125"/>
                </a:lnTo>
                <a:lnTo>
                  <a:pt x="3675697" y="727125"/>
                </a:lnTo>
                <a:lnTo>
                  <a:pt x="3671887" y="730935"/>
                </a:lnTo>
                <a:close/>
              </a:path>
              <a:path w="3679825" h="735329">
                <a:moveTo>
                  <a:pt x="3679507" y="7619"/>
                </a:moveTo>
                <a:lnTo>
                  <a:pt x="3675697" y="7619"/>
                </a:lnTo>
                <a:lnTo>
                  <a:pt x="3671887" y="3809"/>
                </a:lnTo>
                <a:lnTo>
                  <a:pt x="3679507" y="3809"/>
                </a:lnTo>
                <a:lnTo>
                  <a:pt x="3679507" y="7619"/>
                </a:lnTo>
                <a:close/>
              </a:path>
              <a:path w="3679825" h="735329">
                <a:moveTo>
                  <a:pt x="7620" y="730935"/>
                </a:moveTo>
                <a:lnTo>
                  <a:pt x="3810" y="727125"/>
                </a:lnTo>
                <a:lnTo>
                  <a:pt x="7620" y="727125"/>
                </a:lnTo>
                <a:lnTo>
                  <a:pt x="7620" y="730935"/>
                </a:lnTo>
                <a:close/>
              </a:path>
              <a:path w="3679825" h="735329">
                <a:moveTo>
                  <a:pt x="3671887" y="730935"/>
                </a:moveTo>
                <a:lnTo>
                  <a:pt x="7620" y="730935"/>
                </a:lnTo>
                <a:lnTo>
                  <a:pt x="7620" y="727125"/>
                </a:lnTo>
                <a:lnTo>
                  <a:pt x="3671887" y="727125"/>
                </a:lnTo>
                <a:lnTo>
                  <a:pt x="3671887" y="730935"/>
                </a:lnTo>
                <a:close/>
              </a:path>
              <a:path w="3679825" h="735329">
                <a:moveTo>
                  <a:pt x="3679507" y="730935"/>
                </a:moveTo>
                <a:lnTo>
                  <a:pt x="3671887" y="730935"/>
                </a:lnTo>
                <a:lnTo>
                  <a:pt x="3675697" y="727125"/>
                </a:lnTo>
                <a:lnTo>
                  <a:pt x="3679507" y="727125"/>
                </a:lnTo>
                <a:lnTo>
                  <a:pt x="3679507" y="73093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p:nvPr/>
        </p:nvSpPr>
        <p:spPr>
          <a:xfrm>
            <a:off x="6326460" y="3046971"/>
            <a:ext cx="217208" cy="545401"/>
          </a:xfrm>
          <a:custGeom>
            <a:avLst/>
            <a:gdLst/>
            <a:ahLst/>
            <a:cxnLst/>
            <a:rect l="l" t="t" r="r" b="b"/>
            <a:pathLst>
              <a:path w="289559" h="727075">
                <a:moveTo>
                  <a:pt x="0" y="0"/>
                </a:moveTo>
                <a:lnTo>
                  <a:pt x="289559" y="0"/>
                </a:lnTo>
                <a:lnTo>
                  <a:pt x="289559" y="726948"/>
                </a:lnTo>
                <a:lnTo>
                  <a:pt x="0" y="72694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p:nvPr/>
        </p:nvSpPr>
        <p:spPr>
          <a:xfrm>
            <a:off x="3789703" y="3046971"/>
            <a:ext cx="215302" cy="545401"/>
          </a:xfrm>
          <a:custGeom>
            <a:avLst/>
            <a:gdLst/>
            <a:ahLst/>
            <a:cxnLst/>
            <a:rect l="l" t="t" r="r" b="b"/>
            <a:pathLst>
              <a:path w="287020" h="727075">
                <a:moveTo>
                  <a:pt x="0" y="0"/>
                </a:moveTo>
                <a:lnTo>
                  <a:pt x="286512" y="0"/>
                </a:lnTo>
                <a:lnTo>
                  <a:pt x="286512" y="726948"/>
                </a:lnTo>
                <a:lnTo>
                  <a:pt x="0" y="72694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p:nvPr/>
        </p:nvSpPr>
        <p:spPr>
          <a:xfrm>
            <a:off x="3786369" y="3044285"/>
            <a:ext cx="2760348" cy="551593"/>
          </a:xfrm>
          <a:custGeom>
            <a:avLst/>
            <a:gdLst/>
            <a:ahLst/>
            <a:cxnLst/>
            <a:rect l="l" t="t" r="r" b="b"/>
            <a:pathLst>
              <a:path w="3679825" h="735329">
                <a:moveTo>
                  <a:pt x="3679507" y="734745"/>
                </a:moveTo>
                <a:lnTo>
                  <a:pt x="0" y="734745"/>
                </a:lnTo>
                <a:lnTo>
                  <a:pt x="0" y="0"/>
                </a:lnTo>
                <a:lnTo>
                  <a:pt x="3679507" y="0"/>
                </a:lnTo>
                <a:lnTo>
                  <a:pt x="3679507" y="3810"/>
                </a:lnTo>
                <a:lnTo>
                  <a:pt x="7620" y="3810"/>
                </a:lnTo>
                <a:lnTo>
                  <a:pt x="3810" y="7620"/>
                </a:lnTo>
                <a:lnTo>
                  <a:pt x="7620" y="7620"/>
                </a:lnTo>
                <a:lnTo>
                  <a:pt x="7620" y="727125"/>
                </a:lnTo>
                <a:lnTo>
                  <a:pt x="3810" y="727125"/>
                </a:lnTo>
                <a:lnTo>
                  <a:pt x="7620" y="730935"/>
                </a:lnTo>
                <a:lnTo>
                  <a:pt x="3679507" y="730935"/>
                </a:lnTo>
                <a:lnTo>
                  <a:pt x="3679507" y="734745"/>
                </a:lnTo>
                <a:close/>
              </a:path>
              <a:path w="3679825" h="735329">
                <a:moveTo>
                  <a:pt x="7620" y="7620"/>
                </a:moveTo>
                <a:lnTo>
                  <a:pt x="3810" y="7620"/>
                </a:lnTo>
                <a:lnTo>
                  <a:pt x="7620" y="3810"/>
                </a:lnTo>
                <a:lnTo>
                  <a:pt x="7620" y="7620"/>
                </a:lnTo>
                <a:close/>
              </a:path>
              <a:path w="3679825" h="735329">
                <a:moveTo>
                  <a:pt x="3671887" y="7620"/>
                </a:moveTo>
                <a:lnTo>
                  <a:pt x="7620" y="7620"/>
                </a:lnTo>
                <a:lnTo>
                  <a:pt x="7620" y="3810"/>
                </a:lnTo>
                <a:lnTo>
                  <a:pt x="3671887" y="3810"/>
                </a:lnTo>
                <a:lnTo>
                  <a:pt x="3671887" y="7620"/>
                </a:lnTo>
                <a:close/>
              </a:path>
              <a:path w="3679825" h="735329">
                <a:moveTo>
                  <a:pt x="3671887" y="730935"/>
                </a:moveTo>
                <a:lnTo>
                  <a:pt x="3671887" y="3810"/>
                </a:lnTo>
                <a:lnTo>
                  <a:pt x="3675697" y="7620"/>
                </a:lnTo>
                <a:lnTo>
                  <a:pt x="3679507" y="7620"/>
                </a:lnTo>
                <a:lnTo>
                  <a:pt x="3679507" y="727125"/>
                </a:lnTo>
                <a:lnTo>
                  <a:pt x="3675697" y="727125"/>
                </a:lnTo>
                <a:lnTo>
                  <a:pt x="3671887" y="730935"/>
                </a:lnTo>
                <a:close/>
              </a:path>
              <a:path w="3679825" h="735329">
                <a:moveTo>
                  <a:pt x="3679507" y="7620"/>
                </a:moveTo>
                <a:lnTo>
                  <a:pt x="3675697" y="7620"/>
                </a:lnTo>
                <a:lnTo>
                  <a:pt x="3671887" y="3810"/>
                </a:lnTo>
                <a:lnTo>
                  <a:pt x="3679507" y="3810"/>
                </a:lnTo>
                <a:lnTo>
                  <a:pt x="3679507" y="7620"/>
                </a:lnTo>
                <a:close/>
              </a:path>
              <a:path w="3679825" h="735329">
                <a:moveTo>
                  <a:pt x="7620" y="730935"/>
                </a:moveTo>
                <a:lnTo>
                  <a:pt x="3810" y="727125"/>
                </a:lnTo>
                <a:lnTo>
                  <a:pt x="7620" y="727125"/>
                </a:lnTo>
                <a:lnTo>
                  <a:pt x="7620" y="730935"/>
                </a:lnTo>
                <a:close/>
              </a:path>
              <a:path w="3679825" h="735329">
                <a:moveTo>
                  <a:pt x="3671887" y="730935"/>
                </a:moveTo>
                <a:lnTo>
                  <a:pt x="7620" y="730935"/>
                </a:lnTo>
                <a:lnTo>
                  <a:pt x="7620" y="727125"/>
                </a:lnTo>
                <a:lnTo>
                  <a:pt x="3671887" y="727125"/>
                </a:lnTo>
                <a:lnTo>
                  <a:pt x="3671887" y="730935"/>
                </a:lnTo>
                <a:close/>
              </a:path>
              <a:path w="3679825" h="735329">
                <a:moveTo>
                  <a:pt x="3679507" y="730935"/>
                </a:moveTo>
                <a:lnTo>
                  <a:pt x="3671887" y="730935"/>
                </a:lnTo>
                <a:lnTo>
                  <a:pt x="3675697" y="727125"/>
                </a:lnTo>
                <a:lnTo>
                  <a:pt x="3679507" y="727125"/>
                </a:lnTo>
                <a:lnTo>
                  <a:pt x="3679507" y="73093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1"/>
          <p:cNvSpPr/>
          <p:nvPr/>
        </p:nvSpPr>
        <p:spPr>
          <a:xfrm>
            <a:off x="6326460" y="3799196"/>
            <a:ext cx="217208" cy="545401"/>
          </a:xfrm>
          <a:custGeom>
            <a:avLst/>
            <a:gdLst/>
            <a:ahLst/>
            <a:cxnLst/>
            <a:rect l="l" t="t" r="r" b="b"/>
            <a:pathLst>
              <a:path w="289559" h="727075">
                <a:moveTo>
                  <a:pt x="0" y="0"/>
                </a:moveTo>
                <a:lnTo>
                  <a:pt x="289559" y="0"/>
                </a:lnTo>
                <a:lnTo>
                  <a:pt x="289559" y="726948"/>
                </a:lnTo>
                <a:lnTo>
                  <a:pt x="0" y="72694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p:cNvSpPr/>
          <p:nvPr/>
        </p:nvSpPr>
        <p:spPr>
          <a:xfrm>
            <a:off x="3789703" y="3799196"/>
            <a:ext cx="215302" cy="545401"/>
          </a:xfrm>
          <a:custGeom>
            <a:avLst/>
            <a:gdLst/>
            <a:ahLst/>
            <a:cxnLst/>
            <a:rect l="l" t="t" r="r" b="b"/>
            <a:pathLst>
              <a:path w="287020" h="727075">
                <a:moveTo>
                  <a:pt x="0" y="0"/>
                </a:moveTo>
                <a:lnTo>
                  <a:pt x="286512" y="0"/>
                </a:lnTo>
                <a:lnTo>
                  <a:pt x="286512" y="726948"/>
                </a:lnTo>
                <a:lnTo>
                  <a:pt x="0" y="72694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p:cNvSpPr/>
          <p:nvPr/>
        </p:nvSpPr>
        <p:spPr>
          <a:xfrm>
            <a:off x="3786369" y="3796280"/>
            <a:ext cx="2760348" cy="551593"/>
          </a:xfrm>
          <a:custGeom>
            <a:avLst/>
            <a:gdLst/>
            <a:ahLst/>
            <a:cxnLst/>
            <a:rect l="l" t="t" r="r" b="b"/>
            <a:pathLst>
              <a:path w="3679825" h="735329">
                <a:moveTo>
                  <a:pt x="3679507" y="734745"/>
                </a:moveTo>
                <a:lnTo>
                  <a:pt x="0" y="734745"/>
                </a:lnTo>
                <a:lnTo>
                  <a:pt x="0" y="0"/>
                </a:lnTo>
                <a:lnTo>
                  <a:pt x="3679507" y="0"/>
                </a:lnTo>
                <a:lnTo>
                  <a:pt x="3679507" y="3810"/>
                </a:lnTo>
                <a:lnTo>
                  <a:pt x="7620" y="3810"/>
                </a:lnTo>
                <a:lnTo>
                  <a:pt x="3810" y="7619"/>
                </a:lnTo>
                <a:lnTo>
                  <a:pt x="7620" y="7619"/>
                </a:lnTo>
                <a:lnTo>
                  <a:pt x="7620" y="727125"/>
                </a:lnTo>
                <a:lnTo>
                  <a:pt x="3810" y="727125"/>
                </a:lnTo>
                <a:lnTo>
                  <a:pt x="7620" y="730935"/>
                </a:lnTo>
                <a:lnTo>
                  <a:pt x="3679507" y="730935"/>
                </a:lnTo>
                <a:lnTo>
                  <a:pt x="3679507" y="734745"/>
                </a:lnTo>
                <a:close/>
              </a:path>
              <a:path w="3679825" h="735329">
                <a:moveTo>
                  <a:pt x="7620" y="7619"/>
                </a:moveTo>
                <a:lnTo>
                  <a:pt x="3810" y="7619"/>
                </a:lnTo>
                <a:lnTo>
                  <a:pt x="7620" y="3810"/>
                </a:lnTo>
                <a:lnTo>
                  <a:pt x="7620" y="7619"/>
                </a:lnTo>
                <a:close/>
              </a:path>
              <a:path w="3679825" h="735329">
                <a:moveTo>
                  <a:pt x="3671887" y="7619"/>
                </a:moveTo>
                <a:lnTo>
                  <a:pt x="7620" y="7619"/>
                </a:lnTo>
                <a:lnTo>
                  <a:pt x="7620" y="3810"/>
                </a:lnTo>
                <a:lnTo>
                  <a:pt x="3671887" y="3810"/>
                </a:lnTo>
                <a:lnTo>
                  <a:pt x="3671887" y="7619"/>
                </a:lnTo>
                <a:close/>
              </a:path>
              <a:path w="3679825" h="735329">
                <a:moveTo>
                  <a:pt x="3671887" y="730935"/>
                </a:moveTo>
                <a:lnTo>
                  <a:pt x="3671887" y="3810"/>
                </a:lnTo>
                <a:lnTo>
                  <a:pt x="3675697" y="7619"/>
                </a:lnTo>
                <a:lnTo>
                  <a:pt x="3679507" y="7619"/>
                </a:lnTo>
                <a:lnTo>
                  <a:pt x="3679507" y="727125"/>
                </a:lnTo>
                <a:lnTo>
                  <a:pt x="3675697" y="727125"/>
                </a:lnTo>
                <a:lnTo>
                  <a:pt x="3671887" y="730935"/>
                </a:lnTo>
                <a:close/>
              </a:path>
              <a:path w="3679825" h="735329">
                <a:moveTo>
                  <a:pt x="3679507" y="7619"/>
                </a:moveTo>
                <a:lnTo>
                  <a:pt x="3675697" y="7619"/>
                </a:lnTo>
                <a:lnTo>
                  <a:pt x="3671887" y="3810"/>
                </a:lnTo>
                <a:lnTo>
                  <a:pt x="3679507" y="3810"/>
                </a:lnTo>
                <a:lnTo>
                  <a:pt x="3679507" y="7619"/>
                </a:lnTo>
                <a:close/>
              </a:path>
              <a:path w="3679825" h="735329">
                <a:moveTo>
                  <a:pt x="7620" y="730935"/>
                </a:moveTo>
                <a:lnTo>
                  <a:pt x="3810" y="727125"/>
                </a:lnTo>
                <a:lnTo>
                  <a:pt x="7620" y="727125"/>
                </a:lnTo>
                <a:lnTo>
                  <a:pt x="7620" y="730935"/>
                </a:lnTo>
                <a:close/>
              </a:path>
              <a:path w="3679825" h="735329">
                <a:moveTo>
                  <a:pt x="3671887" y="730935"/>
                </a:moveTo>
                <a:lnTo>
                  <a:pt x="7620" y="730935"/>
                </a:lnTo>
                <a:lnTo>
                  <a:pt x="7620" y="727125"/>
                </a:lnTo>
                <a:lnTo>
                  <a:pt x="3671887" y="727125"/>
                </a:lnTo>
                <a:lnTo>
                  <a:pt x="3671887" y="730935"/>
                </a:lnTo>
                <a:close/>
              </a:path>
              <a:path w="3679825" h="735329">
                <a:moveTo>
                  <a:pt x="3679507" y="730935"/>
                </a:moveTo>
                <a:lnTo>
                  <a:pt x="3671887" y="730935"/>
                </a:lnTo>
                <a:lnTo>
                  <a:pt x="3675697" y="727125"/>
                </a:lnTo>
                <a:lnTo>
                  <a:pt x="3679507" y="727125"/>
                </a:lnTo>
                <a:lnTo>
                  <a:pt x="3679507" y="73093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p:nvPr/>
        </p:nvSpPr>
        <p:spPr>
          <a:xfrm>
            <a:off x="4004624" y="2077539"/>
            <a:ext cx="2322122" cy="2328790"/>
          </a:xfrm>
          <a:custGeom>
            <a:avLst/>
            <a:gdLst/>
            <a:ahLst/>
            <a:cxnLst/>
            <a:rect l="l" t="t" r="r" b="b"/>
            <a:pathLst>
              <a:path w="3095625" h="3104515">
                <a:moveTo>
                  <a:pt x="0" y="0"/>
                </a:moveTo>
                <a:lnTo>
                  <a:pt x="3095244" y="0"/>
                </a:lnTo>
                <a:lnTo>
                  <a:pt x="3095244" y="3104388"/>
                </a:lnTo>
                <a:lnTo>
                  <a:pt x="0" y="310438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15"/>
          <p:cNvSpPr/>
          <p:nvPr/>
        </p:nvSpPr>
        <p:spPr>
          <a:xfrm>
            <a:off x="4001909" y="2074929"/>
            <a:ext cx="2327838" cy="2334983"/>
          </a:xfrm>
          <a:custGeom>
            <a:avLst/>
            <a:gdLst/>
            <a:ahLst/>
            <a:cxnLst/>
            <a:rect l="l" t="t" r="r" b="b"/>
            <a:pathLst>
              <a:path w="3103245" h="3112770">
                <a:moveTo>
                  <a:pt x="3103244" y="3112274"/>
                </a:moveTo>
                <a:lnTo>
                  <a:pt x="0" y="3112274"/>
                </a:lnTo>
                <a:lnTo>
                  <a:pt x="0" y="0"/>
                </a:lnTo>
                <a:lnTo>
                  <a:pt x="3103244" y="0"/>
                </a:lnTo>
                <a:lnTo>
                  <a:pt x="3103244" y="3810"/>
                </a:lnTo>
                <a:lnTo>
                  <a:pt x="7620" y="3810"/>
                </a:lnTo>
                <a:lnTo>
                  <a:pt x="3810" y="7620"/>
                </a:lnTo>
                <a:lnTo>
                  <a:pt x="7620" y="7620"/>
                </a:lnTo>
                <a:lnTo>
                  <a:pt x="7620" y="3104654"/>
                </a:lnTo>
                <a:lnTo>
                  <a:pt x="3810" y="3104654"/>
                </a:lnTo>
                <a:lnTo>
                  <a:pt x="7620" y="3108464"/>
                </a:lnTo>
                <a:lnTo>
                  <a:pt x="3103244" y="3108464"/>
                </a:lnTo>
                <a:lnTo>
                  <a:pt x="3103244" y="3112274"/>
                </a:lnTo>
                <a:close/>
              </a:path>
              <a:path w="3103245" h="3112770">
                <a:moveTo>
                  <a:pt x="7620" y="7620"/>
                </a:moveTo>
                <a:lnTo>
                  <a:pt x="3810" y="7620"/>
                </a:lnTo>
                <a:lnTo>
                  <a:pt x="7620" y="3810"/>
                </a:lnTo>
                <a:lnTo>
                  <a:pt x="7620" y="7620"/>
                </a:lnTo>
                <a:close/>
              </a:path>
              <a:path w="3103245" h="3112770">
                <a:moveTo>
                  <a:pt x="3095625" y="7620"/>
                </a:moveTo>
                <a:lnTo>
                  <a:pt x="7620" y="7620"/>
                </a:lnTo>
                <a:lnTo>
                  <a:pt x="7620" y="3810"/>
                </a:lnTo>
                <a:lnTo>
                  <a:pt x="3095625" y="3810"/>
                </a:lnTo>
                <a:lnTo>
                  <a:pt x="3095625" y="7620"/>
                </a:lnTo>
                <a:close/>
              </a:path>
              <a:path w="3103245" h="3112770">
                <a:moveTo>
                  <a:pt x="3095625" y="3108464"/>
                </a:moveTo>
                <a:lnTo>
                  <a:pt x="3095625" y="3810"/>
                </a:lnTo>
                <a:lnTo>
                  <a:pt x="3099435" y="7620"/>
                </a:lnTo>
                <a:lnTo>
                  <a:pt x="3103244" y="7620"/>
                </a:lnTo>
                <a:lnTo>
                  <a:pt x="3103244" y="3104654"/>
                </a:lnTo>
                <a:lnTo>
                  <a:pt x="3099435" y="3104654"/>
                </a:lnTo>
                <a:lnTo>
                  <a:pt x="3095625" y="3108464"/>
                </a:lnTo>
                <a:close/>
              </a:path>
              <a:path w="3103245" h="3112770">
                <a:moveTo>
                  <a:pt x="3103244" y="7620"/>
                </a:moveTo>
                <a:lnTo>
                  <a:pt x="3099435" y="7620"/>
                </a:lnTo>
                <a:lnTo>
                  <a:pt x="3095625" y="3810"/>
                </a:lnTo>
                <a:lnTo>
                  <a:pt x="3103244" y="3810"/>
                </a:lnTo>
                <a:lnTo>
                  <a:pt x="3103244" y="7620"/>
                </a:lnTo>
                <a:close/>
              </a:path>
              <a:path w="3103245" h="3112770">
                <a:moveTo>
                  <a:pt x="7620" y="3108464"/>
                </a:moveTo>
                <a:lnTo>
                  <a:pt x="3810" y="3104654"/>
                </a:lnTo>
                <a:lnTo>
                  <a:pt x="7620" y="3104654"/>
                </a:lnTo>
                <a:lnTo>
                  <a:pt x="7620" y="3108464"/>
                </a:lnTo>
                <a:close/>
              </a:path>
              <a:path w="3103245" h="3112770">
                <a:moveTo>
                  <a:pt x="3095625" y="3108464"/>
                </a:moveTo>
                <a:lnTo>
                  <a:pt x="7620" y="3108464"/>
                </a:lnTo>
                <a:lnTo>
                  <a:pt x="7620" y="3104654"/>
                </a:lnTo>
                <a:lnTo>
                  <a:pt x="3095625" y="3104654"/>
                </a:lnTo>
                <a:lnTo>
                  <a:pt x="3095625" y="3108464"/>
                </a:lnTo>
                <a:close/>
              </a:path>
              <a:path w="3103245" h="3112770">
                <a:moveTo>
                  <a:pt x="3103244" y="3108464"/>
                </a:moveTo>
                <a:lnTo>
                  <a:pt x="3095625" y="3108464"/>
                </a:lnTo>
                <a:lnTo>
                  <a:pt x="3099435" y="3104654"/>
                </a:lnTo>
                <a:lnTo>
                  <a:pt x="3103244" y="3104654"/>
                </a:lnTo>
                <a:lnTo>
                  <a:pt x="3103244" y="3108464"/>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6"/>
          <p:cNvSpPr/>
          <p:nvPr/>
        </p:nvSpPr>
        <p:spPr>
          <a:xfrm>
            <a:off x="3127791" y="2302748"/>
            <a:ext cx="88122" cy="546830"/>
          </a:xfrm>
          <a:custGeom>
            <a:avLst/>
            <a:gdLst/>
            <a:ahLst/>
            <a:cxnLst/>
            <a:rect l="l" t="t" r="r" b="b"/>
            <a:pathLst>
              <a:path w="117475" h="728979">
                <a:moveTo>
                  <a:pt x="0" y="0"/>
                </a:moveTo>
                <a:lnTo>
                  <a:pt x="117348" y="0"/>
                </a:lnTo>
                <a:lnTo>
                  <a:pt x="117348" y="728472"/>
                </a:lnTo>
                <a:lnTo>
                  <a:pt x="0" y="728472"/>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bject 17"/>
          <p:cNvSpPr/>
          <p:nvPr/>
        </p:nvSpPr>
        <p:spPr>
          <a:xfrm>
            <a:off x="2330981" y="2302748"/>
            <a:ext cx="152426" cy="546830"/>
          </a:xfrm>
          <a:custGeom>
            <a:avLst/>
            <a:gdLst/>
            <a:ahLst/>
            <a:cxnLst/>
            <a:rect l="l" t="t" r="r" b="b"/>
            <a:pathLst>
              <a:path w="203200" h="728979">
                <a:moveTo>
                  <a:pt x="0" y="0"/>
                </a:moveTo>
                <a:lnTo>
                  <a:pt x="202691" y="0"/>
                </a:lnTo>
                <a:lnTo>
                  <a:pt x="202691" y="728472"/>
                </a:lnTo>
                <a:lnTo>
                  <a:pt x="0" y="728472"/>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8"/>
          <p:cNvSpPr/>
          <p:nvPr/>
        </p:nvSpPr>
        <p:spPr>
          <a:xfrm>
            <a:off x="811671" y="2302748"/>
            <a:ext cx="132897" cy="546830"/>
          </a:xfrm>
          <a:custGeom>
            <a:avLst/>
            <a:gdLst/>
            <a:ahLst/>
            <a:cxnLst/>
            <a:rect l="l" t="t" r="r" b="b"/>
            <a:pathLst>
              <a:path w="177165" h="728979">
                <a:moveTo>
                  <a:pt x="0" y="0"/>
                </a:moveTo>
                <a:lnTo>
                  <a:pt x="176784" y="0"/>
                </a:lnTo>
                <a:lnTo>
                  <a:pt x="176784" y="728472"/>
                </a:lnTo>
                <a:lnTo>
                  <a:pt x="0" y="728472"/>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bject 19"/>
          <p:cNvSpPr/>
          <p:nvPr/>
        </p:nvSpPr>
        <p:spPr>
          <a:xfrm>
            <a:off x="809289" y="2300386"/>
            <a:ext cx="2408814" cy="551593"/>
          </a:xfrm>
          <a:custGeom>
            <a:avLst/>
            <a:gdLst/>
            <a:ahLst/>
            <a:cxnLst/>
            <a:rect l="l" t="t" r="r" b="b"/>
            <a:pathLst>
              <a:path w="3211195" h="735329">
                <a:moveTo>
                  <a:pt x="3211195" y="734745"/>
                </a:moveTo>
                <a:lnTo>
                  <a:pt x="0" y="734745"/>
                </a:lnTo>
                <a:lnTo>
                  <a:pt x="0" y="0"/>
                </a:lnTo>
                <a:lnTo>
                  <a:pt x="3211195" y="0"/>
                </a:lnTo>
                <a:lnTo>
                  <a:pt x="3211195" y="3809"/>
                </a:lnTo>
                <a:lnTo>
                  <a:pt x="7619" y="3809"/>
                </a:lnTo>
                <a:lnTo>
                  <a:pt x="3809" y="7619"/>
                </a:lnTo>
                <a:lnTo>
                  <a:pt x="7619" y="7619"/>
                </a:lnTo>
                <a:lnTo>
                  <a:pt x="7619" y="727125"/>
                </a:lnTo>
                <a:lnTo>
                  <a:pt x="3809" y="727125"/>
                </a:lnTo>
                <a:lnTo>
                  <a:pt x="7619" y="730935"/>
                </a:lnTo>
                <a:lnTo>
                  <a:pt x="3211195" y="730935"/>
                </a:lnTo>
                <a:lnTo>
                  <a:pt x="3211195" y="734745"/>
                </a:lnTo>
                <a:close/>
              </a:path>
              <a:path w="3211195" h="735329">
                <a:moveTo>
                  <a:pt x="7619" y="7619"/>
                </a:moveTo>
                <a:lnTo>
                  <a:pt x="3809" y="7619"/>
                </a:lnTo>
                <a:lnTo>
                  <a:pt x="7619" y="3809"/>
                </a:lnTo>
                <a:lnTo>
                  <a:pt x="7619" y="7619"/>
                </a:lnTo>
                <a:close/>
              </a:path>
              <a:path w="3211195" h="735329">
                <a:moveTo>
                  <a:pt x="3203575" y="7619"/>
                </a:moveTo>
                <a:lnTo>
                  <a:pt x="7619" y="7619"/>
                </a:lnTo>
                <a:lnTo>
                  <a:pt x="7619" y="3809"/>
                </a:lnTo>
                <a:lnTo>
                  <a:pt x="3203575" y="3809"/>
                </a:lnTo>
                <a:lnTo>
                  <a:pt x="3203575" y="7619"/>
                </a:lnTo>
                <a:close/>
              </a:path>
              <a:path w="3211195" h="735329">
                <a:moveTo>
                  <a:pt x="3203575" y="730935"/>
                </a:moveTo>
                <a:lnTo>
                  <a:pt x="3203575" y="3809"/>
                </a:lnTo>
                <a:lnTo>
                  <a:pt x="3207385" y="7619"/>
                </a:lnTo>
                <a:lnTo>
                  <a:pt x="3211195" y="7619"/>
                </a:lnTo>
                <a:lnTo>
                  <a:pt x="3211195" y="727125"/>
                </a:lnTo>
                <a:lnTo>
                  <a:pt x="3207385" y="727125"/>
                </a:lnTo>
                <a:lnTo>
                  <a:pt x="3203575" y="730935"/>
                </a:lnTo>
                <a:close/>
              </a:path>
              <a:path w="3211195" h="735329">
                <a:moveTo>
                  <a:pt x="3211195" y="7619"/>
                </a:moveTo>
                <a:lnTo>
                  <a:pt x="3207385" y="7619"/>
                </a:lnTo>
                <a:lnTo>
                  <a:pt x="3203575" y="3809"/>
                </a:lnTo>
                <a:lnTo>
                  <a:pt x="3211195" y="3809"/>
                </a:lnTo>
                <a:lnTo>
                  <a:pt x="3211195" y="7619"/>
                </a:lnTo>
                <a:close/>
              </a:path>
              <a:path w="3211195" h="735329">
                <a:moveTo>
                  <a:pt x="7619" y="730935"/>
                </a:moveTo>
                <a:lnTo>
                  <a:pt x="3809" y="727125"/>
                </a:lnTo>
                <a:lnTo>
                  <a:pt x="7619" y="727125"/>
                </a:lnTo>
                <a:lnTo>
                  <a:pt x="7619" y="730935"/>
                </a:lnTo>
                <a:close/>
              </a:path>
              <a:path w="3211195" h="735329">
                <a:moveTo>
                  <a:pt x="3203575" y="730935"/>
                </a:moveTo>
                <a:lnTo>
                  <a:pt x="7619" y="730935"/>
                </a:lnTo>
                <a:lnTo>
                  <a:pt x="7619" y="727125"/>
                </a:lnTo>
                <a:lnTo>
                  <a:pt x="3203575" y="727125"/>
                </a:lnTo>
                <a:lnTo>
                  <a:pt x="3203575" y="730935"/>
                </a:lnTo>
                <a:close/>
              </a:path>
              <a:path w="3211195" h="735329">
                <a:moveTo>
                  <a:pt x="3211195" y="730935"/>
                </a:moveTo>
                <a:lnTo>
                  <a:pt x="3203575" y="730935"/>
                </a:lnTo>
                <a:lnTo>
                  <a:pt x="3207385" y="727125"/>
                </a:lnTo>
                <a:lnTo>
                  <a:pt x="3211195" y="727125"/>
                </a:lnTo>
                <a:lnTo>
                  <a:pt x="3211195" y="73093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bject 20"/>
          <p:cNvSpPr/>
          <p:nvPr/>
        </p:nvSpPr>
        <p:spPr>
          <a:xfrm>
            <a:off x="3127791" y="3046971"/>
            <a:ext cx="88122" cy="545401"/>
          </a:xfrm>
          <a:custGeom>
            <a:avLst/>
            <a:gdLst/>
            <a:ahLst/>
            <a:cxnLst/>
            <a:rect l="l" t="t" r="r" b="b"/>
            <a:pathLst>
              <a:path w="117475" h="727075">
                <a:moveTo>
                  <a:pt x="0" y="0"/>
                </a:moveTo>
                <a:lnTo>
                  <a:pt x="117348" y="0"/>
                </a:lnTo>
                <a:lnTo>
                  <a:pt x="117348" y="726948"/>
                </a:lnTo>
                <a:lnTo>
                  <a:pt x="0" y="72694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bject 21"/>
          <p:cNvSpPr/>
          <p:nvPr/>
        </p:nvSpPr>
        <p:spPr>
          <a:xfrm>
            <a:off x="2330981" y="3046971"/>
            <a:ext cx="152426" cy="545401"/>
          </a:xfrm>
          <a:custGeom>
            <a:avLst/>
            <a:gdLst/>
            <a:ahLst/>
            <a:cxnLst/>
            <a:rect l="l" t="t" r="r" b="b"/>
            <a:pathLst>
              <a:path w="203200" h="727075">
                <a:moveTo>
                  <a:pt x="0" y="0"/>
                </a:moveTo>
                <a:lnTo>
                  <a:pt x="202691" y="0"/>
                </a:lnTo>
                <a:lnTo>
                  <a:pt x="202691" y="726948"/>
                </a:lnTo>
                <a:lnTo>
                  <a:pt x="0" y="72694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22"/>
          <p:cNvSpPr/>
          <p:nvPr/>
        </p:nvSpPr>
        <p:spPr>
          <a:xfrm>
            <a:off x="811671" y="3046971"/>
            <a:ext cx="132897" cy="545401"/>
          </a:xfrm>
          <a:custGeom>
            <a:avLst/>
            <a:gdLst/>
            <a:ahLst/>
            <a:cxnLst/>
            <a:rect l="l" t="t" r="r" b="b"/>
            <a:pathLst>
              <a:path w="177165" h="727075">
                <a:moveTo>
                  <a:pt x="0" y="0"/>
                </a:moveTo>
                <a:lnTo>
                  <a:pt x="176784" y="0"/>
                </a:lnTo>
                <a:lnTo>
                  <a:pt x="176784" y="726948"/>
                </a:lnTo>
                <a:lnTo>
                  <a:pt x="0" y="72694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23"/>
          <p:cNvSpPr/>
          <p:nvPr/>
        </p:nvSpPr>
        <p:spPr>
          <a:xfrm>
            <a:off x="809289" y="3044285"/>
            <a:ext cx="2408814" cy="551593"/>
          </a:xfrm>
          <a:custGeom>
            <a:avLst/>
            <a:gdLst/>
            <a:ahLst/>
            <a:cxnLst/>
            <a:rect l="l" t="t" r="r" b="b"/>
            <a:pathLst>
              <a:path w="3211195" h="735329">
                <a:moveTo>
                  <a:pt x="3211195" y="734745"/>
                </a:moveTo>
                <a:lnTo>
                  <a:pt x="0" y="734745"/>
                </a:lnTo>
                <a:lnTo>
                  <a:pt x="0" y="0"/>
                </a:lnTo>
                <a:lnTo>
                  <a:pt x="3211195" y="0"/>
                </a:lnTo>
                <a:lnTo>
                  <a:pt x="3211195" y="3810"/>
                </a:lnTo>
                <a:lnTo>
                  <a:pt x="7619" y="3810"/>
                </a:lnTo>
                <a:lnTo>
                  <a:pt x="3809" y="7620"/>
                </a:lnTo>
                <a:lnTo>
                  <a:pt x="7619" y="7620"/>
                </a:lnTo>
                <a:lnTo>
                  <a:pt x="7619" y="727125"/>
                </a:lnTo>
                <a:lnTo>
                  <a:pt x="3809" y="727125"/>
                </a:lnTo>
                <a:lnTo>
                  <a:pt x="7619" y="730935"/>
                </a:lnTo>
                <a:lnTo>
                  <a:pt x="3211195" y="730935"/>
                </a:lnTo>
                <a:lnTo>
                  <a:pt x="3211195" y="734745"/>
                </a:lnTo>
                <a:close/>
              </a:path>
              <a:path w="3211195" h="735329">
                <a:moveTo>
                  <a:pt x="7619" y="7620"/>
                </a:moveTo>
                <a:lnTo>
                  <a:pt x="3809" y="7620"/>
                </a:lnTo>
                <a:lnTo>
                  <a:pt x="7619" y="3810"/>
                </a:lnTo>
                <a:lnTo>
                  <a:pt x="7619" y="7620"/>
                </a:lnTo>
                <a:close/>
              </a:path>
              <a:path w="3211195" h="735329">
                <a:moveTo>
                  <a:pt x="3203575" y="7620"/>
                </a:moveTo>
                <a:lnTo>
                  <a:pt x="7619" y="7620"/>
                </a:lnTo>
                <a:lnTo>
                  <a:pt x="7619" y="3810"/>
                </a:lnTo>
                <a:lnTo>
                  <a:pt x="3203575" y="3810"/>
                </a:lnTo>
                <a:lnTo>
                  <a:pt x="3203575" y="7620"/>
                </a:lnTo>
                <a:close/>
              </a:path>
              <a:path w="3211195" h="735329">
                <a:moveTo>
                  <a:pt x="3203575" y="730935"/>
                </a:moveTo>
                <a:lnTo>
                  <a:pt x="3203575" y="3810"/>
                </a:lnTo>
                <a:lnTo>
                  <a:pt x="3207385" y="7620"/>
                </a:lnTo>
                <a:lnTo>
                  <a:pt x="3211195" y="7620"/>
                </a:lnTo>
                <a:lnTo>
                  <a:pt x="3211195" y="727125"/>
                </a:lnTo>
                <a:lnTo>
                  <a:pt x="3207385" y="727125"/>
                </a:lnTo>
                <a:lnTo>
                  <a:pt x="3203575" y="730935"/>
                </a:lnTo>
                <a:close/>
              </a:path>
              <a:path w="3211195" h="735329">
                <a:moveTo>
                  <a:pt x="3211195" y="7620"/>
                </a:moveTo>
                <a:lnTo>
                  <a:pt x="3207385" y="7620"/>
                </a:lnTo>
                <a:lnTo>
                  <a:pt x="3203575" y="3810"/>
                </a:lnTo>
                <a:lnTo>
                  <a:pt x="3211195" y="3810"/>
                </a:lnTo>
                <a:lnTo>
                  <a:pt x="3211195" y="7620"/>
                </a:lnTo>
                <a:close/>
              </a:path>
              <a:path w="3211195" h="735329">
                <a:moveTo>
                  <a:pt x="7619" y="730935"/>
                </a:moveTo>
                <a:lnTo>
                  <a:pt x="3809" y="727125"/>
                </a:lnTo>
                <a:lnTo>
                  <a:pt x="7619" y="727125"/>
                </a:lnTo>
                <a:lnTo>
                  <a:pt x="7619" y="730935"/>
                </a:lnTo>
                <a:close/>
              </a:path>
              <a:path w="3211195" h="735329">
                <a:moveTo>
                  <a:pt x="3203575" y="730935"/>
                </a:moveTo>
                <a:lnTo>
                  <a:pt x="7619" y="730935"/>
                </a:lnTo>
                <a:lnTo>
                  <a:pt x="7619" y="727125"/>
                </a:lnTo>
                <a:lnTo>
                  <a:pt x="3203575" y="727125"/>
                </a:lnTo>
                <a:lnTo>
                  <a:pt x="3203575" y="730935"/>
                </a:lnTo>
                <a:close/>
              </a:path>
              <a:path w="3211195" h="735329">
                <a:moveTo>
                  <a:pt x="3211195" y="730935"/>
                </a:moveTo>
                <a:lnTo>
                  <a:pt x="3203575" y="730935"/>
                </a:lnTo>
                <a:lnTo>
                  <a:pt x="3207385" y="727125"/>
                </a:lnTo>
                <a:lnTo>
                  <a:pt x="3211195" y="727125"/>
                </a:lnTo>
                <a:lnTo>
                  <a:pt x="3211195" y="73093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4"/>
          <p:cNvSpPr/>
          <p:nvPr/>
        </p:nvSpPr>
        <p:spPr>
          <a:xfrm>
            <a:off x="3127791" y="3799196"/>
            <a:ext cx="88122" cy="545401"/>
          </a:xfrm>
          <a:custGeom>
            <a:avLst/>
            <a:gdLst/>
            <a:ahLst/>
            <a:cxnLst/>
            <a:rect l="l" t="t" r="r" b="b"/>
            <a:pathLst>
              <a:path w="117475" h="727075">
                <a:moveTo>
                  <a:pt x="0" y="0"/>
                </a:moveTo>
                <a:lnTo>
                  <a:pt x="117348" y="0"/>
                </a:lnTo>
                <a:lnTo>
                  <a:pt x="117348" y="726948"/>
                </a:lnTo>
                <a:lnTo>
                  <a:pt x="0" y="72694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25"/>
          <p:cNvSpPr/>
          <p:nvPr/>
        </p:nvSpPr>
        <p:spPr>
          <a:xfrm>
            <a:off x="2330981" y="3799196"/>
            <a:ext cx="152426" cy="545401"/>
          </a:xfrm>
          <a:custGeom>
            <a:avLst/>
            <a:gdLst/>
            <a:ahLst/>
            <a:cxnLst/>
            <a:rect l="l" t="t" r="r" b="b"/>
            <a:pathLst>
              <a:path w="203200" h="727075">
                <a:moveTo>
                  <a:pt x="0" y="0"/>
                </a:moveTo>
                <a:lnTo>
                  <a:pt x="202691" y="0"/>
                </a:lnTo>
                <a:lnTo>
                  <a:pt x="202691" y="726948"/>
                </a:lnTo>
                <a:lnTo>
                  <a:pt x="0" y="72694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bject 26"/>
          <p:cNvSpPr/>
          <p:nvPr/>
        </p:nvSpPr>
        <p:spPr>
          <a:xfrm>
            <a:off x="811671" y="3799196"/>
            <a:ext cx="132897" cy="545401"/>
          </a:xfrm>
          <a:custGeom>
            <a:avLst/>
            <a:gdLst/>
            <a:ahLst/>
            <a:cxnLst/>
            <a:rect l="l" t="t" r="r" b="b"/>
            <a:pathLst>
              <a:path w="177165" h="727075">
                <a:moveTo>
                  <a:pt x="0" y="0"/>
                </a:moveTo>
                <a:lnTo>
                  <a:pt x="176784" y="0"/>
                </a:lnTo>
                <a:lnTo>
                  <a:pt x="176784" y="726948"/>
                </a:lnTo>
                <a:lnTo>
                  <a:pt x="0" y="72694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bject 27"/>
          <p:cNvSpPr/>
          <p:nvPr/>
        </p:nvSpPr>
        <p:spPr>
          <a:xfrm>
            <a:off x="809289" y="3796280"/>
            <a:ext cx="2408814" cy="551593"/>
          </a:xfrm>
          <a:custGeom>
            <a:avLst/>
            <a:gdLst/>
            <a:ahLst/>
            <a:cxnLst/>
            <a:rect l="l" t="t" r="r" b="b"/>
            <a:pathLst>
              <a:path w="3211195" h="735329">
                <a:moveTo>
                  <a:pt x="3211195" y="734745"/>
                </a:moveTo>
                <a:lnTo>
                  <a:pt x="0" y="734745"/>
                </a:lnTo>
                <a:lnTo>
                  <a:pt x="0" y="0"/>
                </a:lnTo>
                <a:lnTo>
                  <a:pt x="3211195" y="0"/>
                </a:lnTo>
                <a:lnTo>
                  <a:pt x="3211195" y="3810"/>
                </a:lnTo>
                <a:lnTo>
                  <a:pt x="7619" y="3810"/>
                </a:lnTo>
                <a:lnTo>
                  <a:pt x="3809" y="7619"/>
                </a:lnTo>
                <a:lnTo>
                  <a:pt x="7619" y="7619"/>
                </a:lnTo>
                <a:lnTo>
                  <a:pt x="7619" y="727125"/>
                </a:lnTo>
                <a:lnTo>
                  <a:pt x="3809" y="727125"/>
                </a:lnTo>
                <a:lnTo>
                  <a:pt x="7619" y="730935"/>
                </a:lnTo>
                <a:lnTo>
                  <a:pt x="3211195" y="730935"/>
                </a:lnTo>
                <a:lnTo>
                  <a:pt x="3211195" y="734745"/>
                </a:lnTo>
                <a:close/>
              </a:path>
              <a:path w="3211195" h="735329">
                <a:moveTo>
                  <a:pt x="7619" y="7619"/>
                </a:moveTo>
                <a:lnTo>
                  <a:pt x="3809" y="7619"/>
                </a:lnTo>
                <a:lnTo>
                  <a:pt x="7619" y="3810"/>
                </a:lnTo>
                <a:lnTo>
                  <a:pt x="7619" y="7619"/>
                </a:lnTo>
                <a:close/>
              </a:path>
              <a:path w="3211195" h="735329">
                <a:moveTo>
                  <a:pt x="3203575" y="7619"/>
                </a:moveTo>
                <a:lnTo>
                  <a:pt x="7619" y="7619"/>
                </a:lnTo>
                <a:lnTo>
                  <a:pt x="7619" y="3810"/>
                </a:lnTo>
                <a:lnTo>
                  <a:pt x="3203575" y="3810"/>
                </a:lnTo>
                <a:lnTo>
                  <a:pt x="3203575" y="7619"/>
                </a:lnTo>
                <a:close/>
              </a:path>
              <a:path w="3211195" h="735329">
                <a:moveTo>
                  <a:pt x="3203575" y="730935"/>
                </a:moveTo>
                <a:lnTo>
                  <a:pt x="3203575" y="3810"/>
                </a:lnTo>
                <a:lnTo>
                  <a:pt x="3207385" y="7619"/>
                </a:lnTo>
                <a:lnTo>
                  <a:pt x="3211195" y="7619"/>
                </a:lnTo>
                <a:lnTo>
                  <a:pt x="3211195" y="727125"/>
                </a:lnTo>
                <a:lnTo>
                  <a:pt x="3207385" y="727125"/>
                </a:lnTo>
                <a:lnTo>
                  <a:pt x="3203575" y="730935"/>
                </a:lnTo>
                <a:close/>
              </a:path>
              <a:path w="3211195" h="735329">
                <a:moveTo>
                  <a:pt x="3211195" y="7619"/>
                </a:moveTo>
                <a:lnTo>
                  <a:pt x="3207385" y="7619"/>
                </a:lnTo>
                <a:lnTo>
                  <a:pt x="3203575" y="3810"/>
                </a:lnTo>
                <a:lnTo>
                  <a:pt x="3211195" y="3810"/>
                </a:lnTo>
                <a:lnTo>
                  <a:pt x="3211195" y="7619"/>
                </a:lnTo>
                <a:close/>
              </a:path>
              <a:path w="3211195" h="735329">
                <a:moveTo>
                  <a:pt x="7619" y="730935"/>
                </a:moveTo>
                <a:lnTo>
                  <a:pt x="3809" y="727125"/>
                </a:lnTo>
                <a:lnTo>
                  <a:pt x="7619" y="727125"/>
                </a:lnTo>
                <a:lnTo>
                  <a:pt x="7619" y="730935"/>
                </a:lnTo>
                <a:close/>
              </a:path>
              <a:path w="3211195" h="735329">
                <a:moveTo>
                  <a:pt x="3203575" y="730935"/>
                </a:moveTo>
                <a:lnTo>
                  <a:pt x="7619" y="730935"/>
                </a:lnTo>
                <a:lnTo>
                  <a:pt x="7619" y="727125"/>
                </a:lnTo>
                <a:lnTo>
                  <a:pt x="3203575" y="727125"/>
                </a:lnTo>
                <a:lnTo>
                  <a:pt x="3203575" y="730935"/>
                </a:lnTo>
                <a:close/>
              </a:path>
              <a:path w="3211195" h="735329">
                <a:moveTo>
                  <a:pt x="3211195" y="730935"/>
                </a:moveTo>
                <a:lnTo>
                  <a:pt x="3203575" y="730935"/>
                </a:lnTo>
                <a:lnTo>
                  <a:pt x="3207385" y="727125"/>
                </a:lnTo>
                <a:lnTo>
                  <a:pt x="3211195" y="727125"/>
                </a:lnTo>
                <a:lnTo>
                  <a:pt x="3211195" y="73093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28"/>
          <p:cNvSpPr/>
          <p:nvPr/>
        </p:nvSpPr>
        <p:spPr>
          <a:xfrm>
            <a:off x="4068596" y="2371941"/>
            <a:ext cx="493004" cy="402977"/>
          </a:xfrm>
          <a:custGeom>
            <a:avLst/>
            <a:gdLst/>
            <a:ahLst/>
            <a:cxnLst/>
            <a:rect l="l" t="t" r="r" b="b"/>
            <a:pathLst>
              <a:path w="657225" h="537210">
                <a:moveTo>
                  <a:pt x="656907" y="536765"/>
                </a:moveTo>
                <a:lnTo>
                  <a:pt x="0" y="536765"/>
                </a:lnTo>
                <a:lnTo>
                  <a:pt x="0" y="0"/>
                </a:lnTo>
                <a:lnTo>
                  <a:pt x="656907" y="0"/>
                </a:lnTo>
                <a:lnTo>
                  <a:pt x="656907" y="3810"/>
                </a:lnTo>
                <a:lnTo>
                  <a:pt x="7620" y="3810"/>
                </a:lnTo>
                <a:lnTo>
                  <a:pt x="3810" y="7620"/>
                </a:lnTo>
                <a:lnTo>
                  <a:pt x="7620" y="7620"/>
                </a:lnTo>
                <a:lnTo>
                  <a:pt x="7620" y="529145"/>
                </a:lnTo>
                <a:lnTo>
                  <a:pt x="3810" y="529145"/>
                </a:lnTo>
                <a:lnTo>
                  <a:pt x="7620" y="532955"/>
                </a:lnTo>
                <a:lnTo>
                  <a:pt x="656907" y="532955"/>
                </a:lnTo>
                <a:lnTo>
                  <a:pt x="656907" y="536765"/>
                </a:lnTo>
                <a:close/>
              </a:path>
              <a:path w="657225" h="537210">
                <a:moveTo>
                  <a:pt x="7620" y="7620"/>
                </a:moveTo>
                <a:lnTo>
                  <a:pt x="3810" y="7620"/>
                </a:lnTo>
                <a:lnTo>
                  <a:pt x="7620" y="3810"/>
                </a:lnTo>
                <a:lnTo>
                  <a:pt x="7620" y="7620"/>
                </a:lnTo>
                <a:close/>
              </a:path>
              <a:path w="657225" h="537210">
                <a:moveTo>
                  <a:pt x="649287" y="7620"/>
                </a:moveTo>
                <a:lnTo>
                  <a:pt x="7620" y="7620"/>
                </a:lnTo>
                <a:lnTo>
                  <a:pt x="7620" y="3810"/>
                </a:lnTo>
                <a:lnTo>
                  <a:pt x="649287" y="3810"/>
                </a:lnTo>
                <a:lnTo>
                  <a:pt x="649287" y="7620"/>
                </a:lnTo>
                <a:close/>
              </a:path>
              <a:path w="657225" h="537210">
                <a:moveTo>
                  <a:pt x="649287" y="532955"/>
                </a:moveTo>
                <a:lnTo>
                  <a:pt x="649287" y="3810"/>
                </a:lnTo>
                <a:lnTo>
                  <a:pt x="653097" y="7620"/>
                </a:lnTo>
                <a:lnTo>
                  <a:pt x="656907" y="7620"/>
                </a:lnTo>
                <a:lnTo>
                  <a:pt x="656907" y="529145"/>
                </a:lnTo>
                <a:lnTo>
                  <a:pt x="653097" y="529145"/>
                </a:lnTo>
                <a:lnTo>
                  <a:pt x="649287" y="532955"/>
                </a:lnTo>
                <a:close/>
              </a:path>
              <a:path w="657225" h="537210">
                <a:moveTo>
                  <a:pt x="656907" y="7620"/>
                </a:moveTo>
                <a:lnTo>
                  <a:pt x="653097" y="7620"/>
                </a:lnTo>
                <a:lnTo>
                  <a:pt x="649287" y="3810"/>
                </a:lnTo>
                <a:lnTo>
                  <a:pt x="656907" y="3810"/>
                </a:lnTo>
                <a:lnTo>
                  <a:pt x="656907" y="7620"/>
                </a:lnTo>
                <a:close/>
              </a:path>
              <a:path w="657225" h="537210">
                <a:moveTo>
                  <a:pt x="7620" y="532955"/>
                </a:moveTo>
                <a:lnTo>
                  <a:pt x="3810" y="529145"/>
                </a:lnTo>
                <a:lnTo>
                  <a:pt x="7620" y="529145"/>
                </a:lnTo>
                <a:lnTo>
                  <a:pt x="7620" y="532955"/>
                </a:lnTo>
                <a:close/>
              </a:path>
              <a:path w="657225" h="537210">
                <a:moveTo>
                  <a:pt x="649287" y="532955"/>
                </a:moveTo>
                <a:lnTo>
                  <a:pt x="7620" y="532955"/>
                </a:lnTo>
                <a:lnTo>
                  <a:pt x="7620" y="529145"/>
                </a:lnTo>
                <a:lnTo>
                  <a:pt x="649287" y="529145"/>
                </a:lnTo>
                <a:lnTo>
                  <a:pt x="649287" y="532955"/>
                </a:lnTo>
                <a:close/>
              </a:path>
              <a:path w="657225" h="537210">
                <a:moveTo>
                  <a:pt x="656907" y="532955"/>
                </a:moveTo>
                <a:lnTo>
                  <a:pt x="649287" y="532955"/>
                </a:lnTo>
                <a:lnTo>
                  <a:pt x="653097" y="529145"/>
                </a:lnTo>
                <a:lnTo>
                  <a:pt x="656907" y="529145"/>
                </a:lnTo>
                <a:lnTo>
                  <a:pt x="656907" y="53295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bject 29"/>
          <p:cNvSpPr txBox="1"/>
          <p:nvPr/>
        </p:nvSpPr>
        <p:spPr>
          <a:xfrm>
            <a:off x="4070930" y="2374771"/>
            <a:ext cx="488241" cy="161583"/>
          </a:xfrm>
          <a:prstGeom prst="rect">
            <a:avLst/>
          </a:prstGeom>
          <a:solidFill>
            <a:srgbClr val="006FC0"/>
          </a:solidFill>
        </p:spPr>
        <p:txBody>
          <a:bodyPr vert="horz" wrap="square" lIns="0" tIns="0" rIns="0" bIns="0" rtlCol="0">
            <a:spAutoFit/>
          </a:bodyPr>
          <a:lstStyle/>
          <a:p>
            <a:pPr marL="110490"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手</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机</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30" name="object 30"/>
          <p:cNvSpPr/>
          <p:nvPr/>
        </p:nvSpPr>
        <p:spPr>
          <a:xfrm>
            <a:off x="4644959" y="2371941"/>
            <a:ext cx="493004" cy="402977"/>
          </a:xfrm>
          <a:custGeom>
            <a:avLst/>
            <a:gdLst/>
            <a:ahLst/>
            <a:cxnLst/>
            <a:rect l="l" t="t" r="r" b="b"/>
            <a:pathLst>
              <a:path w="657225" h="537210">
                <a:moveTo>
                  <a:pt x="656907" y="536765"/>
                </a:moveTo>
                <a:lnTo>
                  <a:pt x="0" y="536765"/>
                </a:lnTo>
                <a:lnTo>
                  <a:pt x="0" y="0"/>
                </a:lnTo>
                <a:lnTo>
                  <a:pt x="656907" y="0"/>
                </a:lnTo>
                <a:lnTo>
                  <a:pt x="656907" y="3810"/>
                </a:lnTo>
                <a:lnTo>
                  <a:pt x="7620" y="3810"/>
                </a:lnTo>
                <a:lnTo>
                  <a:pt x="3810" y="7620"/>
                </a:lnTo>
                <a:lnTo>
                  <a:pt x="7620" y="7620"/>
                </a:lnTo>
                <a:lnTo>
                  <a:pt x="7620" y="529145"/>
                </a:lnTo>
                <a:lnTo>
                  <a:pt x="3810" y="529145"/>
                </a:lnTo>
                <a:lnTo>
                  <a:pt x="7620" y="532955"/>
                </a:lnTo>
                <a:lnTo>
                  <a:pt x="656907" y="532955"/>
                </a:lnTo>
                <a:lnTo>
                  <a:pt x="656907" y="536765"/>
                </a:lnTo>
                <a:close/>
              </a:path>
              <a:path w="657225" h="537210">
                <a:moveTo>
                  <a:pt x="7620" y="7620"/>
                </a:moveTo>
                <a:lnTo>
                  <a:pt x="3810" y="7620"/>
                </a:lnTo>
                <a:lnTo>
                  <a:pt x="7620" y="3810"/>
                </a:lnTo>
                <a:lnTo>
                  <a:pt x="7620" y="7620"/>
                </a:lnTo>
                <a:close/>
              </a:path>
              <a:path w="657225" h="537210">
                <a:moveTo>
                  <a:pt x="649287" y="7620"/>
                </a:moveTo>
                <a:lnTo>
                  <a:pt x="7620" y="7620"/>
                </a:lnTo>
                <a:lnTo>
                  <a:pt x="7620" y="3810"/>
                </a:lnTo>
                <a:lnTo>
                  <a:pt x="649287" y="3810"/>
                </a:lnTo>
                <a:lnTo>
                  <a:pt x="649287" y="7620"/>
                </a:lnTo>
                <a:close/>
              </a:path>
              <a:path w="657225" h="537210">
                <a:moveTo>
                  <a:pt x="649287" y="532955"/>
                </a:moveTo>
                <a:lnTo>
                  <a:pt x="649287" y="3810"/>
                </a:lnTo>
                <a:lnTo>
                  <a:pt x="653097" y="7620"/>
                </a:lnTo>
                <a:lnTo>
                  <a:pt x="656907" y="7620"/>
                </a:lnTo>
                <a:lnTo>
                  <a:pt x="656907" y="529145"/>
                </a:lnTo>
                <a:lnTo>
                  <a:pt x="653097" y="529145"/>
                </a:lnTo>
                <a:lnTo>
                  <a:pt x="649287" y="532955"/>
                </a:lnTo>
                <a:close/>
              </a:path>
              <a:path w="657225" h="537210">
                <a:moveTo>
                  <a:pt x="656907" y="7620"/>
                </a:moveTo>
                <a:lnTo>
                  <a:pt x="653097" y="7620"/>
                </a:lnTo>
                <a:lnTo>
                  <a:pt x="649287" y="3810"/>
                </a:lnTo>
                <a:lnTo>
                  <a:pt x="656907" y="3810"/>
                </a:lnTo>
                <a:lnTo>
                  <a:pt x="656907" y="7620"/>
                </a:lnTo>
                <a:close/>
              </a:path>
              <a:path w="657225" h="537210">
                <a:moveTo>
                  <a:pt x="7620" y="532955"/>
                </a:moveTo>
                <a:lnTo>
                  <a:pt x="3810" y="529145"/>
                </a:lnTo>
                <a:lnTo>
                  <a:pt x="7620" y="529145"/>
                </a:lnTo>
                <a:lnTo>
                  <a:pt x="7620" y="532955"/>
                </a:lnTo>
                <a:close/>
              </a:path>
              <a:path w="657225" h="537210">
                <a:moveTo>
                  <a:pt x="649287" y="532955"/>
                </a:moveTo>
                <a:lnTo>
                  <a:pt x="7620" y="532955"/>
                </a:lnTo>
                <a:lnTo>
                  <a:pt x="7620" y="529145"/>
                </a:lnTo>
                <a:lnTo>
                  <a:pt x="649287" y="529145"/>
                </a:lnTo>
                <a:lnTo>
                  <a:pt x="649287" y="532955"/>
                </a:lnTo>
                <a:close/>
              </a:path>
              <a:path w="657225" h="537210">
                <a:moveTo>
                  <a:pt x="656907" y="532955"/>
                </a:moveTo>
                <a:lnTo>
                  <a:pt x="649287" y="532955"/>
                </a:lnTo>
                <a:lnTo>
                  <a:pt x="653097" y="529145"/>
                </a:lnTo>
                <a:lnTo>
                  <a:pt x="656907" y="529145"/>
                </a:lnTo>
                <a:lnTo>
                  <a:pt x="656907" y="53295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bject 31"/>
          <p:cNvSpPr txBox="1"/>
          <p:nvPr/>
        </p:nvSpPr>
        <p:spPr>
          <a:xfrm>
            <a:off x="4648246" y="2374771"/>
            <a:ext cx="487288" cy="161583"/>
          </a:xfrm>
          <a:prstGeom prst="rect">
            <a:avLst/>
          </a:prstGeom>
          <a:solidFill>
            <a:srgbClr val="006FC0"/>
          </a:solidFill>
        </p:spPr>
        <p:txBody>
          <a:bodyPr vert="horz" wrap="square" lIns="0" tIns="0" rIns="0" bIns="0" rtlCol="0">
            <a:spAutoFit/>
          </a:bodyPr>
          <a:lstStyle/>
          <a:p>
            <a:pPr marL="109855"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座</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机</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32" name="object 32"/>
          <p:cNvSpPr/>
          <p:nvPr/>
        </p:nvSpPr>
        <p:spPr>
          <a:xfrm>
            <a:off x="5221321" y="2371941"/>
            <a:ext cx="493004" cy="402977"/>
          </a:xfrm>
          <a:custGeom>
            <a:avLst/>
            <a:gdLst/>
            <a:ahLst/>
            <a:cxnLst/>
            <a:rect l="l" t="t" r="r" b="b"/>
            <a:pathLst>
              <a:path w="657225" h="537210">
                <a:moveTo>
                  <a:pt x="656907" y="536765"/>
                </a:moveTo>
                <a:lnTo>
                  <a:pt x="0" y="536765"/>
                </a:lnTo>
                <a:lnTo>
                  <a:pt x="0" y="0"/>
                </a:lnTo>
                <a:lnTo>
                  <a:pt x="656907" y="0"/>
                </a:lnTo>
                <a:lnTo>
                  <a:pt x="656907" y="3810"/>
                </a:lnTo>
                <a:lnTo>
                  <a:pt x="7619" y="3810"/>
                </a:lnTo>
                <a:lnTo>
                  <a:pt x="3809" y="7620"/>
                </a:lnTo>
                <a:lnTo>
                  <a:pt x="7619" y="7620"/>
                </a:lnTo>
                <a:lnTo>
                  <a:pt x="7619" y="529145"/>
                </a:lnTo>
                <a:lnTo>
                  <a:pt x="3809" y="529145"/>
                </a:lnTo>
                <a:lnTo>
                  <a:pt x="7619" y="532955"/>
                </a:lnTo>
                <a:lnTo>
                  <a:pt x="656907" y="532955"/>
                </a:lnTo>
                <a:lnTo>
                  <a:pt x="656907" y="536765"/>
                </a:lnTo>
                <a:close/>
              </a:path>
              <a:path w="657225" h="537210">
                <a:moveTo>
                  <a:pt x="7619" y="7620"/>
                </a:moveTo>
                <a:lnTo>
                  <a:pt x="3809" y="7620"/>
                </a:lnTo>
                <a:lnTo>
                  <a:pt x="7619" y="3810"/>
                </a:lnTo>
                <a:lnTo>
                  <a:pt x="7619" y="7620"/>
                </a:lnTo>
                <a:close/>
              </a:path>
              <a:path w="657225" h="537210">
                <a:moveTo>
                  <a:pt x="649287" y="7620"/>
                </a:moveTo>
                <a:lnTo>
                  <a:pt x="7619" y="7620"/>
                </a:lnTo>
                <a:lnTo>
                  <a:pt x="7619" y="3810"/>
                </a:lnTo>
                <a:lnTo>
                  <a:pt x="649287" y="3810"/>
                </a:lnTo>
                <a:lnTo>
                  <a:pt x="649287" y="7620"/>
                </a:lnTo>
                <a:close/>
              </a:path>
              <a:path w="657225" h="537210">
                <a:moveTo>
                  <a:pt x="649287" y="532955"/>
                </a:moveTo>
                <a:lnTo>
                  <a:pt x="649287" y="3810"/>
                </a:lnTo>
                <a:lnTo>
                  <a:pt x="653097" y="7620"/>
                </a:lnTo>
                <a:lnTo>
                  <a:pt x="656907" y="7620"/>
                </a:lnTo>
                <a:lnTo>
                  <a:pt x="656907" y="529145"/>
                </a:lnTo>
                <a:lnTo>
                  <a:pt x="653097" y="529145"/>
                </a:lnTo>
                <a:lnTo>
                  <a:pt x="649287" y="532955"/>
                </a:lnTo>
                <a:close/>
              </a:path>
              <a:path w="657225" h="537210">
                <a:moveTo>
                  <a:pt x="656907" y="7620"/>
                </a:moveTo>
                <a:lnTo>
                  <a:pt x="653097" y="7620"/>
                </a:lnTo>
                <a:lnTo>
                  <a:pt x="649287" y="3810"/>
                </a:lnTo>
                <a:lnTo>
                  <a:pt x="656907" y="3810"/>
                </a:lnTo>
                <a:lnTo>
                  <a:pt x="656907" y="7620"/>
                </a:lnTo>
                <a:close/>
              </a:path>
              <a:path w="657225" h="537210">
                <a:moveTo>
                  <a:pt x="7619" y="532955"/>
                </a:moveTo>
                <a:lnTo>
                  <a:pt x="3809" y="529145"/>
                </a:lnTo>
                <a:lnTo>
                  <a:pt x="7619" y="529145"/>
                </a:lnTo>
                <a:lnTo>
                  <a:pt x="7619" y="532955"/>
                </a:lnTo>
                <a:close/>
              </a:path>
              <a:path w="657225" h="537210">
                <a:moveTo>
                  <a:pt x="649287" y="532955"/>
                </a:moveTo>
                <a:lnTo>
                  <a:pt x="7619" y="532955"/>
                </a:lnTo>
                <a:lnTo>
                  <a:pt x="7619" y="529145"/>
                </a:lnTo>
                <a:lnTo>
                  <a:pt x="649287" y="529145"/>
                </a:lnTo>
                <a:lnTo>
                  <a:pt x="649287" y="532955"/>
                </a:lnTo>
                <a:close/>
              </a:path>
              <a:path w="657225" h="537210">
                <a:moveTo>
                  <a:pt x="656907" y="532955"/>
                </a:moveTo>
                <a:lnTo>
                  <a:pt x="649287" y="532955"/>
                </a:lnTo>
                <a:lnTo>
                  <a:pt x="653097" y="529145"/>
                </a:lnTo>
                <a:lnTo>
                  <a:pt x="656907" y="529145"/>
                </a:lnTo>
                <a:lnTo>
                  <a:pt x="656907" y="53295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33"/>
          <p:cNvSpPr txBox="1"/>
          <p:nvPr/>
        </p:nvSpPr>
        <p:spPr>
          <a:xfrm>
            <a:off x="5224418" y="2374771"/>
            <a:ext cx="487288" cy="161583"/>
          </a:xfrm>
          <a:prstGeom prst="rect">
            <a:avLst/>
          </a:prstGeom>
          <a:solidFill>
            <a:srgbClr val="006FC0"/>
          </a:solidFill>
        </p:spPr>
        <p:txBody>
          <a:bodyPr vert="horz" wrap="square" lIns="0" tIns="0" rIns="0" bIns="0" rtlCol="0">
            <a:spAutoFit/>
          </a:bodyPr>
          <a:lstStyle/>
          <a:p>
            <a:pPr marL="149860" marR="0" lvl="0" indent="0" algn="l" defTabSz="685800" rtl="0" eaLnBrk="1" fontAlgn="auto" latinLnBrk="0" hangingPunct="1">
              <a:lnSpc>
                <a:spcPct val="100000"/>
              </a:lnSpc>
              <a:spcBef>
                <a:spcPts val="0"/>
              </a:spcBef>
              <a:spcAft>
                <a:spcPts val="0"/>
              </a:spcAft>
              <a:buClrTx/>
              <a:buSzTx/>
              <a:buFontTx/>
              <a:buNone/>
              <a:defRPr/>
            </a:pP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P</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C</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4" name="object 34"/>
          <p:cNvSpPr/>
          <p:nvPr/>
        </p:nvSpPr>
        <p:spPr>
          <a:xfrm>
            <a:off x="5800590" y="2374771"/>
            <a:ext cx="487288" cy="396785"/>
          </a:xfrm>
          <a:custGeom>
            <a:avLst/>
            <a:gdLst/>
            <a:ahLst/>
            <a:cxnLst/>
            <a:rect l="l" t="t" r="r" b="b"/>
            <a:pathLst>
              <a:path w="649604" h="528954">
                <a:moveTo>
                  <a:pt x="0" y="0"/>
                </a:moveTo>
                <a:lnTo>
                  <a:pt x="649224" y="0"/>
                </a:lnTo>
                <a:lnTo>
                  <a:pt x="649224" y="528827"/>
                </a:lnTo>
                <a:lnTo>
                  <a:pt x="0" y="528827"/>
                </a:lnTo>
                <a:lnTo>
                  <a:pt x="0" y="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35"/>
          <p:cNvSpPr/>
          <p:nvPr/>
        </p:nvSpPr>
        <p:spPr>
          <a:xfrm>
            <a:off x="5797684" y="2371941"/>
            <a:ext cx="493004" cy="402977"/>
          </a:xfrm>
          <a:custGeom>
            <a:avLst/>
            <a:gdLst/>
            <a:ahLst/>
            <a:cxnLst/>
            <a:rect l="l" t="t" r="r" b="b"/>
            <a:pathLst>
              <a:path w="657225" h="537210">
                <a:moveTo>
                  <a:pt x="656907" y="536765"/>
                </a:moveTo>
                <a:lnTo>
                  <a:pt x="0" y="536765"/>
                </a:lnTo>
                <a:lnTo>
                  <a:pt x="0" y="0"/>
                </a:lnTo>
                <a:lnTo>
                  <a:pt x="656907" y="0"/>
                </a:lnTo>
                <a:lnTo>
                  <a:pt x="656907" y="3810"/>
                </a:lnTo>
                <a:lnTo>
                  <a:pt x="7619" y="3810"/>
                </a:lnTo>
                <a:lnTo>
                  <a:pt x="3809" y="7620"/>
                </a:lnTo>
                <a:lnTo>
                  <a:pt x="7619" y="7620"/>
                </a:lnTo>
                <a:lnTo>
                  <a:pt x="7619" y="529145"/>
                </a:lnTo>
                <a:lnTo>
                  <a:pt x="3809" y="529145"/>
                </a:lnTo>
                <a:lnTo>
                  <a:pt x="7619" y="532955"/>
                </a:lnTo>
                <a:lnTo>
                  <a:pt x="656907" y="532955"/>
                </a:lnTo>
                <a:lnTo>
                  <a:pt x="656907" y="536765"/>
                </a:lnTo>
                <a:close/>
              </a:path>
              <a:path w="657225" h="537210">
                <a:moveTo>
                  <a:pt x="7619" y="7620"/>
                </a:moveTo>
                <a:lnTo>
                  <a:pt x="3809" y="7620"/>
                </a:lnTo>
                <a:lnTo>
                  <a:pt x="7619" y="3810"/>
                </a:lnTo>
                <a:lnTo>
                  <a:pt x="7619" y="7620"/>
                </a:lnTo>
                <a:close/>
              </a:path>
              <a:path w="657225" h="537210">
                <a:moveTo>
                  <a:pt x="649287" y="7620"/>
                </a:moveTo>
                <a:lnTo>
                  <a:pt x="7619" y="7620"/>
                </a:lnTo>
                <a:lnTo>
                  <a:pt x="7619" y="3810"/>
                </a:lnTo>
                <a:lnTo>
                  <a:pt x="649287" y="3810"/>
                </a:lnTo>
                <a:lnTo>
                  <a:pt x="649287" y="7620"/>
                </a:lnTo>
                <a:close/>
              </a:path>
              <a:path w="657225" h="537210">
                <a:moveTo>
                  <a:pt x="649287" y="532955"/>
                </a:moveTo>
                <a:lnTo>
                  <a:pt x="649287" y="3810"/>
                </a:lnTo>
                <a:lnTo>
                  <a:pt x="653097" y="7620"/>
                </a:lnTo>
                <a:lnTo>
                  <a:pt x="656907" y="7620"/>
                </a:lnTo>
                <a:lnTo>
                  <a:pt x="656907" y="529145"/>
                </a:lnTo>
                <a:lnTo>
                  <a:pt x="653097" y="529145"/>
                </a:lnTo>
                <a:lnTo>
                  <a:pt x="649287" y="532955"/>
                </a:lnTo>
                <a:close/>
              </a:path>
              <a:path w="657225" h="537210">
                <a:moveTo>
                  <a:pt x="656907" y="7620"/>
                </a:moveTo>
                <a:lnTo>
                  <a:pt x="653097" y="7620"/>
                </a:lnTo>
                <a:lnTo>
                  <a:pt x="649287" y="3810"/>
                </a:lnTo>
                <a:lnTo>
                  <a:pt x="656907" y="3810"/>
                </a:lnTo>
                <a:lnTo>
                  <a:pt x="656907" y="7620"/>
                </a:lnTo>
                <a:close/>
              </a:path>
              <a:path w="657225" h="537210">
                <a:moveTo>
                  <a:pt x="7619" y="532955"/>
                </a:moveTo>
                <a:lnTo>
                  <a:pt x="3809" y="529145"/>
                </a:lnTo>
                <a:lnTo>
                  <a:pt x="7619" y="529145"/>
                </a:lnTo>
                <a:lnTo>
                  <a:pt x="7619" y="532955"/>
                </a:lnTo>
                <a:close/>
              </a:path>
              <a:path w="657225" h="537210">
                <a:moveTo>
                  <a:pt x="649287" y="532955"/>
                </a:moveTo>
                <a:lnTo>
                  <a:pt x="7619" y="532955"/>
                </a:lnTo>
                <a:lnTo>
                  <a:pt x="7619" y="529145"/>
                </a:lnTo>
                <a:lnTo>
                  <a:pt x="649287" y="529145"/>
                </a:lnTo>
                <a:lnTo>
                  <a:pt x="649287" y="532955"/>
                </a:lnTo>
                <a:close/>
              </a:path>
              <a:path w="657225" h="537210">
                <a:moveTo>
                  <a:pt x="656907" y="532955"/>
                </a:moveTo>
                <a:lnTo>
                  <a:pt x="649287" y="532955"/>
                </a:lnTo>
                <a:lnTo>
                  <a:pt x="653097" y="529145"/>
                </a:lnTo>
                <a:lnTo>
                  <a:pt x="656907" y="529145"/>
                </a:lnTo>
                <a:lnTo>
                  <a:pt x="656907" y="53295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bject 36"/>
          <p:cNvSpPr txBox="1"/>
          <p:nvPr/>
        </p:nvSpPr>
        <p:spPr>
          <a:xfrm>
            <a:off x="5800589" y="2374771"/>
            <a:ext cx="506818" cy="161583"/>
          </a:xfrm>
          <a:prstGeom prst="rect">
            <a:avLst/>
          </a:prstGeom>
        </p:spPr>
        <p:txBody>
          <a:bodyPr vert="horz" wrap="square" lIns="0" tIns="0" rIns="0" bIns="0" rtlCol="0">
            <a:spAutoFit/>
          </a:bodyPr>
          <a:lstStyle/>
          <a:p>
            <a:pPr marL="109855"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电</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视</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37" name="object 37"/>
          <p:cNvSpPr/>
          <p:nvPr/>
        </p:nvSpPr>
        <p:spPr>
          <a:xfrm>
            <a:off x="4068596" y="3118545"/>
            <a:ext cx="493004" cy="401548"/>
          </a:xfrm>
          <a:custGeom>
            <a:avLst/>
            <a:gdLst/>
            <a:ahLst/>
            <a:cxnLst/>
            <a:rect l="l" t="t" r="r" b="b"/>
            <a:pathLst>
              <a:path w="657225" h="535304">
                <a:moveTo>
                  <a:pt x="656907" y="534949"/>
                </a:moveTo>
                <a:lnTo>
                  <a:pt x="0" y="534949"/>
                </a:lnTo>
                <a:lnTo>
                  <a:pt x="0" y="0"/>
                </a:lnTo>
                <a:lnTo>
                  <a:pt x="656907" y="0"/>
                </a:lnTo>
                <a:lnTo>
                  <a:pt x="656907" y="3810"/>
                </a:lnTo>
                <a:lnTo>
                  <a:pt x="7620" y="3810"/>
                </a:lnTo>
                <a:lnTo>
                  <a:pt x="3810" y="7620"/>
                </a:lnTo>
                <a:lnTo>
                  <a:pt x="7620" y="7620"/>
                </a:lnTo>
                <a:lnTo>
                  <a:pt x="7620" y="527329"/>
                </a:lnTo>
                <a:lnTo>
                  <a:pt x="3810" y="527329"/>
                </a:lnTo>
                <a:lnTo>
                  <a:pt x="7620" y="531139"/>
                </a:lnTo>
                <a:lnTo>
                  <a:pt x="656907" y="531139"/>
                </a:lnTo>
                <a:lnTo>
                  <a:pt x="656907" y="534949"/>
                </a:lnTo>
                <a:close/>
              </a:path>
              <a:path w="657225" h="535304">
                <a:moveTo>
                  <a:pt x="7620" y="7620"/>
                </a:moveTo>
                <a:lnTo>
                  <a:pt x="3810" y="7620"/>
                </a:lnTo>
                <a:lnTo>
                  <a:pt x="7620" y="3810"/>
                </a:lnTo>
                <a:lnTo>
                  <a:pt x="7620" y="7620"/>
                </a:lnTo>
                <a:close/>
              </a:path>
              <a:path w="657225" h="535304">
                <a:moveTo>
                  <a:pt x="649287" y="7620"/>
                </a:moveTo>
                <a:lnTo>
                  <a:pt x="7620" y="7620"/>
                </a:lnTo>
                <a:lnTo>
                  <a:pt x="7620" y="3810"/>
                </a:lnTo>
                <a:lnTo>
                  <a:pt x="649287" y="3810"/>
                </a:lnTo>
                <a:lnTo>
                  <a:pt x="649287" y="7620"/>
                </a:lnTo>
                <a:close/>
              </a:path>
              <a:path w="657225" h="535304">
                <a:moveTo>
                  <a:pt x="649287" y="531139"/>
                </a:moveTo>
                <a:lnTo>
                  <a:pt x="649287" y="3810"/>
                </a:lnTo>
                <a:lnTo>
                  <a:pt x="653097" y="7620"/>
                </a:lnTo>
                <a:lnTo>
                  <a:pt x="656907" y="7620"/>
                </a:lnTo>
                <a:lnTo>
                  <a:pt x="656907" y="527329"/>
                </a:lnTo>
                <a:lnTo>
                  <a:pt x="653097" y="527329"/>
                </a:lnTo>
                <a:lnTo>
                  <a:pt x="649287" y="531139"/>
                </a:lnTo>
                <a:close/>
              </a:path>
              <a:path w="657225" h="535304">
                <a:moveTo>
                  <a:pt x="656907" y="7620"/>
                </a:moveTo>
                <a:lnTo>
                  <a:pt x="653097" y="7620"/>
                </a:lnTo>
                <a:lnTo>
                  <a:pt x="649287" y="3810"/>
                </a:lnTo>
                <a:lnTo>
                  <a:pt x="656907" y="3810"/>
                </a:lnTo>
                <a:lnTo>
                  <a:pt x="656907" y="7620"/>
                </a:lnTo>
                <a:close/>
              </a:path>
              <a:path w="657225" h="535304">
                <a:moveTo>
                  <a:pt x="7620" y="531139"/>
                </a:moveTo>
                <a:lnTo>
                  <a:pt x="3810" y="527329"/>
                </a:lnTo>
                <a:lnTo>
                  <a:pt x="7620" y="527329"/>
                </a:lnTo>
                <a:lnTo>
                  <a:pt x="7620" y="531139"/>
                </a:lnTo>
                <a:close/>
              </a:path>
              <a:path w="657225" h="535304">
                <a:moveTo>
                  <a:pt x="649287" y="531139"/>
                </a:moveTo>
                <a:lnTo>
                  <a:pt x="7620" y="531139"/>
                </a:lnTo>
                <a:lnTo>
                  <a:pt x="7620" y="527329"/>
                </a:lnTo>
                <a:lnTo>
                  <a:pt x="649287" y="527329"/>
                </a:lnTo>
                <a:lnTo>
                  <a:pt x="649287" y="531139"/>
                </a:lnTo>
                <a:close/>
              </a:path>
              <a:path w="657225" h="535304">
                <a:moveTo>
                  <a:pt x="656907" y="531139"/>
                </a:moveTo>
                <a:lnTo>
                  <a:pt x="649287" y="531139"/>
                </a:lnTo>
                <a:lnTo>
                  <a:pt x="653097" y="527329"/>
                </a:lnTo>
                <a:lnTo>
                  <a:pt x="656907" y="527329"/>
                </a:lnTo>
                <a:lnTo>
                  <a:pt x="656907" y="531139"/>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bject 38"/>
          <p:cNvSpPr txBox="1"/>
          <p:nvPr/>
        </p:nvSpPr>
        <p:spPr>
          <a:xfrm>
            <a:off x="4070930" y="3121280"/>
            <a:ext cx="488241" cy="161583"/>
          </a:xfrm>
          <a:prstGeom prst="rect">
            <a:avLst/>
          </a:prstGeom>
          <a:solidFill>
            <a:srgbClr val="006FC0"/>
          </a:solidFill>
        </p:spPr>
        <p:txBody>
          <a:bodyPr vert="horz" wrap="square" lIns="0" tIns="0" rIns="0" bIns="0" rtlCol="0">
            <a:spAutoFit/>
          </a:bodyPr>
          <a:lstStyle/>
          <a:p>
            <a:pPr marL="115570" marR="0" lvl="0" indent="0" algn="l" defTabSz="685800" rtl="0" eaLnBrk="1" fontAlgn="auto" latinLnBrk="0" hangingPunct="1">
              <a:lnSpc>
                <a:spcPct val="100000"/>
              </a:lnSpc>
              <a:spcBef>
                <a:spcPts val="0"/>
              </a:spcBef>
              <a:spcAft>
                <a:spcPts val="0"/>
              </a:spcAft>
              <a:buClrTx/>
              <a:buSzTx/>
              <a:buFontTx/>
              <a:buNone/>
              <a:defRPr/>
            </a:pP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5G</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9" name="object 39"/>
          <p:cNvSpPr/>
          <p:nvPr/>
        </p:nvSpPr>
        <p:spPr>
          <a:xfrm>
            <a:off x="4644959" y="3118545"/>
            <a:ext cx="493004" cy="401548"/>
          </a:xfrm>
          <a:custGeom>
            <a:avLst/>
            <a:gdLst/>
            <a:ahLst/>
            <a:cxnLst/>
            <a:rect l="l" t="t" r="r" b="b"/>
            <a:pathLst>
              <a:path w="657225" h="535304">
                <a:moveTo>
                  <a:pt x="656907" y="534949"/>
                </a:moveTo>
                <a:lnTo>
                  <a:pt x="0" y="534949"/>
                </a:lnTo>
                <a:lnTo>
                  <a:pt x="0" y="0"/>
                </a:lnTo>
                <a:lnTo>
                  <a:pt x="656907" y="0"/>
                </a:lnTo>
                <a:lnTo>
                  <a:pt x="656907" y="3810"/>
                </a:lnTo>
                <a:lnTo>
                  <a:pt x="7620" y="3810"/>
                </a:lnTo>
                <a:lnTo>
                  <a:pt x="3810" y="7620"/>
                </a:lnTo>
                <a:lnTo>
                  <a:pt x="7620" y="7620"/>
                </a:lnTo>
                <a:lnTo>
                  <a:pt x="7620" y="527329"/>
                </a:lnTo>
                <a:lnTo>
                  <a:pt x="3810" y="527329"/>
                </a:lnTo>
                <a:lnTo>
                  <a:pt x="7620" y="531139"/>
                </a:lnTo>
                <a:lnTo>
                  <a:pt x="656907" y="531139"/>
                </a:lnTo>
                <a:lnTo>
                  <a:pt x="656907" y="534949"/>
                </a:lnTo>
                <a:close/>
              </a:path>
              <a:path w="657225" h="535304">
                <a:moveTo>
                  <a:pt x="7620" y="7620"/>
                </a:moveTo>
                <a:lnTo>
                  <a:pt x="3810" y="7620"/>
                </a:lnTo>
                <a:lnTo>
                  <a:pt x="7620" y="3810"/>
                </a:lnTo>
                <a:lnTo>
                  <a:pt x="7620" y="7620"/>
                </a:lnTo>
                <a:close/>
              </a:path>
              <a:path w="657225" h="535304">
                <a:moveTo>
                  <a:pt x="649287" y="7620"/>
                </a:moveTo>
                <a:lnTo>
                  <a:pt x="7620" y="7620"/>
                </a:lnTo>
                <a:lnTo>
                  <a:pt x="7620" y="3810"/>
                </a:lnTo>
                <a:lnTo>
                  <a:pt x="649287" y="3810"/>
                </a:lnTo>
                <a:lnTo>
                  <a:pt x="649287" y="7620"/>
                </a:lnTo>
                <a:close/>
              </a:path>
              <a:path w="657225" h="535304">
                <a:moveTo>
                  <a:pt x="649287" y="531139"/>
                </a:moveTo>
                <a:lnTo>
                  <a:pt x="649287" y="3810"/>
                </a:lnTo>
                <a:lnTo>
                  <a:pt x="653097" y="7620"/>
                </a:lnTo>
                <a:lnTo>
                  <a:pt x="656907" y="7620"/>
                </a:lnTo>
                <a:lnTo>
                  <a:pt x="656907" y="527329"/>
                </a:lnTo>
                <a:lnTo>
                  <a:pt x="653097" y="527329"/>
                </a:lnTo>
                <a:lnTo>
                  <a:pt x="649287" y="531139"/>
                </a:lnTo>
                <a:close/>
              </a:path>
              <a:path w="657225" h="535304">
                <a:moveTo>
                  <a:pt x="656907" y="7620"/>
                </a:moveTo>
                <a:lnTo>
                  <a:pt x="653097" y="7620"/>
                </a:lnTo>
                <a:lnTo>
                  <a:pt x="649287" y="3810"/>
                </a:lnTo>
                <a:lnTo>
                  <a:pt x="656907" y="3810"/>
                </a:lnTo>
                <a:lnTo>
                  <a:pt x="656907" y="7620"/>
                </a:lnTo>
                <a:close/>
              </a:path>
              <a:path w="657225" h="535304">
                <a:moveTo>
                  <a:pt x="7620" y="531139"/>
                </a:moveTo>
                <a:lnTo>
                  <a:pt x="3810" y="527329"/>
                </a:lnTo>
                <a:lnTo>
                  <a:pt x="7620" y="527329"/>
                </a:lnTo>
                <a:lnTo>
                  <a:pt x="7620" y="531139"/>
                </a:lnTo>
                <a:close/>
              </a:path>
              <a:path w="657225" h="535304">
                <a:moveTo>
                  <a:pt x="649287" y="531139"/>
                </a:moveTo>
                <a:lnTo>
                  <a:pt x="7620" y="531139"/>
                </a:lnTo>
                <a:lnTo>
                  <a:pt x="7620" y="527329"/>
                </a:lnTo>
                <a:lnTo>
                  <a:pt x="649287" y="527329"/>
                </a:lnTo>
                <a:lnTo>
                  <a:pt x="649287" y="531139"/>
                </a:lnTo>
                <a:close/>
              </a:path>
              <a:path w="657225" h="535304">
                <a:moveTo>
                  <a:pt x="656907" y="531139"/>
                </a:moveTo>
                <a:lnTo>
                  <a:pt x="649287" y="531139"/>
                </a:lnTo>
                <a:lnTo>
                  <a:pt x="653097" y="527329"/>
                </a:lnTo>
                <a:lnTo>
                  <a:pt x="656907" y="527329"/>
                </a:lnTo>
                <a:lnTo>
                  <a:pt x="656907" y="531139"/>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bject 40"/>
          <p:cNvSpPr txBox="1"/>
          <p:nvPr/>
        </p:nvSpPr>
        <p:spPr>
          <a:xfrm>
            <a:off x="4648246" y="3121280"/>
            <a:ext cx="487288" cy="161583"/>
          </a:xfrm>
          <a:prstGeom prst="rect">
            <a:avLst/>
          </a:prstGeom>
          <a:solidFill>
            <a:srgbClr val="006FC0"/>
          </a:solidFill>
        </p:spPr>
        <p:txBody>
          <a:bodyPr vert="horz" wrap="square" lIns="0" tIns="0" rIns="0" bIns="0" rtlCol="0">
            <a:spAutoFit/>
          </a:bodyPr>
          <a:lstStyle/>
          <a:p>
            <a:pPr marL="43180" marR="0" lvl="0" indent="0" algn="l" defTabSz="685800" rtl="0" eaLnBrk="1" fontAlgn="auto" latinLnBrk="0" hangingPunct="1">
              <a:lnSpc>
                <a:spcPct val="100000"/>
              </a:lnSpc>
              <a:spcBef>
                <a:spcPts val="0"/>
              </a:spcBef>
              <a:spcAft>
                <a:spcPts val="0"/>
              </a:spcAft>
              <a:buClrTx/>
              <a:buSzTx/>
              <a:buFontTx/>
              <a:buNone/>
              <a:defRPr/>
            </a:pP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WLA</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N</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1" name="object 41"/>
          <p:cNvSpPr/>
          <p:nvPr/>
        </p:nvSpPr>
        <p:spPr>
          <a:xfrm>
            <a:off x="5221321" y="3118545"/>
            <a:ext cx="493004" cy="401548"/>
          </a:xfrm>
          <a:custGeom>
            <a:avLst/>
            <a:gdLst/>
            <a:ahLst/>
            <a:cxnLst/>
            <a:rect l="l" t="t" r="r" b="b"/>
            <a:pathLst>
              <a:path w="657225" h="535304">
                <a:moveTo>
                  <a:pt x="656907" y="534949"/>
                </a:moveTo>
                <a:lnTo>
                  <a:pt x="0" y="534949"/>
                </a:lnTo>
                <a:lnTo>
                  <a:pt x="0" y="0"/>
                </a:lnTo>
                <a:lnTo>
                  <a:pt x="656907" y="0"/>
                </a:lnTo>
                <a:lnTo>
                  <a:pt x="656907" y="3810"/>
                </a:lnTo>
                <a:lnTo>
                  <a:pt x="7619" y="3810"/>
                </a:lnTo>
                <a:lnTo>
                  <a:pt x="3809" y="7620"/>
                </a:lnTo>
                <a:lnTo>
                  <a:pt x="7619" y="7620"/>
                </a:lnTo>
                <a:lnTo>
                  <a:pt x="7619" y="527329"/>
                </a:lnTo>
                <a:lnTo>
                  <a:pt x="3809" y="527329"/>
                </a:lnTo>
                <a:lnTo>
                  <a:pt x="7619" y="531139"/>
                </a:lnTo>
                <a:lnTo>
                  <a:pt x="656907" y="531139"/>
                </a:lnTo>
                <a:lnTo>
                  <a:pt x="656907" y="534949"/>
                </a:lnTo>
                <a:close/>
              </a:path>
              <a:path w="657225" h="535304">
                <a:moveTo>
                  <a:pt x="7619" y="7620"/>
                </a:moveTo>
                <a:lnTo>
                  <a:pt x="3809" y="7620"/>
                </a:lnTo>
                <a:lnTo>
                  <a:pt x="7619" y="3810"/>
                </a:lnTo>
                <a:lnTo>
                  <a:pt x="7619" y="7620"/>
                </a:lnTo>
                <a:close/>
              </a:path>
              <a:path w="657225" h="535304">
                <a:moveTo>
                  <a:pt x="649287" y="7620"/>
                </a:moveTo>
                <a:lnTo>
                  <a:pt x="7619" y="7620"/>
                </a:lnTo>
                <a:lnTo>
                  <a:pt x="7619" y="3810"/>
                </a:lnTo>
                <a:lnTo>
                  <a:pt x="649287" y="3810"/>
                </a:lnTo>
                <a:lnTo>
                  <a:pt x="649287" y="7620"/>
                </a:lnTo>
                <a:close/>
              </a:path>
              <a:path w="657225" h="535304">
                <a:moveTo>
                  <a:pt x="649287" y="531139"/>
                </a:moveTo>
                <a:lnTo>
                  <a:pt x="649287" y="3810"/>
                </a:lnTo>
                <a:lnTo>
                  <a:pt x="653097" y="7620"/>
                </a:lnTo>
                <a:lnTo>
                  <a:pt x="656907" y="7620"/>
                </a:lnTo>
                <a:lnTo>
                  <a:pt x="656907" y="527329"/>
                </a:lnTo>
                <a:lnTo>
                  <a:pt x="653097" y="527329"/>
                </a:lnTo>
                <a:lnTo>
                  <a:pt x="649287" y="531139"/>
                </a:lnTo>
                <a:close/>
              </a:path>
              <a:path w="657225" h="535304">
                <a:moveTo>
                  <a:pt x="656907" y="7620"/>
                </a:moveTo>
                <a:lnTo>
                  <a:pt x="653097" y="7620"/>
                </a:lnTo>
                <a:lnTo>
                  <a:pt x="649287" y="3810"/>
                </a:lnTo>
                <a:lnTo>
                  <a:pt x="656907" y="3810"/>
                </a:lnTo>
                <a:lnTo>
                  <a:pt x="656907" y="7620"/>
                </a:lnTo>
                <a:close/>
              </a:path>
              <a:path w="657225" h="535304">
                <a:moveTo>
                  <a:pt x="7619" y="531139"/>
                </a:moveTo>
                <a:lnTo>
                  <a:pt x="3809" y="527329"/>
                </a:lnTo>
                <a:lnTo>
                  <a:pt x="7619" y="527329"/>
                </a:lnTo>
                <a:lnTo>
                  <a:pt x="7619" y="531139"/>
                </a:lnTo>
                <a:close/>
              </a:path>
              <a:path w="657225" h="535304">
                <a:moveTo>
                  <a:pt x="649287" y="531139"/>
                </a:moveTo>
                <a:lnTo>
                  <a:pt x="7619" y="531139"/>
                </a:lnTo>
                <a:lnTo>
                  <a:pt x="7619" y="527329"/>
                </a:lnTo>
                <a:lnTo>
                  <a:pt x="649287" y="527329"/>
                </a:lnTo>
                <a:lnTo>
                  <a:pt x="649287" y="531139"/>
                </a:lnTo>
                <a:close/>
              </a:path>
              <a:path w="657225" h="535304">
                <a:moveTo>
                  <a:pt x="656907" y="531139"/>
                </a:moveTo>
                <a:lnTo>
                  <a:pt x="649287" y="531139"/>
                </a:lnTo>
                <a:lnTo>
                  <a:pt x="653097" y="527329"/>
                </a:lnTo>
                <a:lnTo>
                  <a:pt x="656907" y="527329"/>
                </a:lnTo>
                <a:lnTo>
                  <a:pt x="656907" y="531139"/>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bject 42"/>
          <p:cNvSpPr txBox="1"/>
          <p:nvPr/>
        </p:nvSpPr>
        <p:spPr>
          <a:xfrm>
            <a:off x="5224418" y="3121280"/>
            <a:ext cx="487288" cy="161583"/>
          </a:xfrm>
          <a:prstGeom prst="rect">
            <a:avLst/>
          </a:prstGeom>
          <a:solidFill>
            <a:srgbClr val="006FC0"/>
          </a:solidFill>
        </p:spPr>
        <p:txBody>
          <a:bodyPr vert="horz" wrap="square" lIns="0" tIns="0" rIns="0" bIns="0" rtlCol="0">
            <a:spAutoFit/>
          </a:bodyPr>
          <a:lstStyle/>
          <a:p>
            <a:pPr marL="64770" marR="0" lvl="0" indent="0" algn="l" defTabSz="685800" rtl="0" eaLnBrk="1" fontAlgn="auto" latinLnBrk="0" hangingPunct="1">
              <a:lnSpc>
                <a:spcPct val="100000"/>
              </a:lnSpc>
              <a:spcBef>
                <a:spcPts val="0"/>
              </a:spcBef>
              <a:spcAft>
                <a:spcPts val="0"/>
              </a:spcAft>
              <a:buClrTx/>
              <a:buSzTx/>
              <a:buFontTx/>
              <a:buNone/>
              <a:defRPr/>
            </a:pP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XDS</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L</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3" name="object 43"/>
          <p:cNvSpPr/>
          <p:nvPr/>
        </p:nvSpPr>
        <p:spPr>
          <a:xfrm>
            <a:off x="5800590" y="3121280"/>
            <a:ext cx="487288" cy="395832"/>
          </a:xfrm>
          <a:custGeom>
            <a:avLst/>
            <a:gdLst/>
            <a:ahLst/>
            <a:cxnLst/>
            <a:rect l="l" t="t" r="r" b="b"/>
            <a:pathLst>
              <a:path w="649604" h="527685">
                <a:moveTo>
                  <a:pt x="0" y="0"/>
                </a:moveTo>
                <a:lnTo>
                  <a:pt x="649224" y="0"/>
                </a:lnTo>
                <a:lnTo>
                  <a:pt x="649224" y="527303"/>
                </a:lnTo>
                <a:lnTo>
                  <a:pt x="0" y="527303"/>
                </a:lnTo>
                <a:lnTo>
                  <a:pt x="0" y="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4"/>
          <p:cNvSpPr/>
          <p:nvPr/>
        </p:nvSpPr>
        <p:spPr>
          <a:xfrm>
            <a:off x="5797684" y="3118545"/>
            <a:ext cx="493004" cy="401548"/>
          </a:xfrm>
          <a:custGeom>
            <a:avLst/>
            <a:gdLst/>
            <a:ahLst/>
            <a:cxnLst/>
            <a:rect l="l" t="t" r="r" b="b"/>
            <a:pathLst>
              <a:path w="657225" h="535304">
                <a:moveTo>
                  <a:pt x="656907" y="534949"/>
                </a:moveTo>
                <a:lnTo>
                  <a:pt x="0" y="534949"/>
                </a:lnTo>
                <a:lnTo>
                  <a:pt x="0" y="0"/>
                </a:lnTo>
                <a:lnTo>
                  <a:pt x="656907" y="0"/>
                </a:lnTo>
                <a:lnTo>
                  <a:pt x="656907" y="3810"/>
                </a:lnTo>
                <a:lnTo>
                  <a:pt x="7619" y="3810"/>
                </a:lnTo>
                <a:lnTo>
                  <a:pt x="3809" y="7620"/>
                </a:lnTo>
                <a:lnTo>
                  <a:pt x="7619" y="7620"/>
                </a:lnTo>
                <a:lnTo>
                  <a:pt x="7619" y="527329"/>
                </a:lnTo>
                <a:lnTo>
                  <a:pt x="3809" y="527329"/>
                </a:lnTo>
                <a:lnTo>
                  <a:pt x="7619" y="531139"/>
                </a:lnTo>
                <a:lnTo>
                  <a:pt x="656907" y="531139"/>
                </a:lnTo>
                <a:lnTo>
                  <a:pt x="656907" y="534949"/>
                </a:lnTo>
                <a:close/>
              </a:path>
              <a:path w="657225" h="535304">
                <a:moveTo>
                  <a:pt x="7619" y="7620"/>
                </a:moveTo>
                <a:lnTo>
                  <a:pt x="3809" y="7620"/>
                </a:lnTo>
                <a:lnTo>
                  <a:pt x="7619" y="3810"/>
                </a:lnTo>
                <a:lnTo>
                  <a:pt x="7619" y="7620"/>
                </a:lnTo>
                <a:close/>
              </a:path>
              <a:path w="657225" h="535304">
                <a:moveTo>
                  <a:pt x="649287" y="7620"/>
                </a:moveTo>
                <a:lnTo>
                  <a:pt x="7619" y="7620"/>
                </a:lnTo>
                <a:lnTo>
                  <a:pt x="7619" y="3810"/>
                </a:lnTo>
                <a:lnTo>
                  <a:pt x="649287" y="3810"/>
                </a:lnTo>
                <a:lnTo>
                  <a:pt x="649287" y="7620"/>
                </a:lnTo>
                <a:close/>
              </a:path>
              <a:path w="657225" h="535304">
                <a:moveTo>
                  <a:pt x="649287" y="531139"/>
                </a:moveTo>
                <a:lnTo>
                  <a:pt x="649287" y="3810"/>
                </a:lnTo>
                <a:lnTo>
                  <a:pt x="653097" y="7620"/>
                </a:lnTo>
                <a:lnTo>
                  <a:pt x="656907" y="7620"/>
                </a:lnTo>
                <a:lnTo>
                  <a:pt x="656907" y="527329"/>
                </a:lnTo>
                <a:lnTo>
                  <a:pt x="653097" y="527329"/>
                </a:lnTo>
                <a:lnTo>
                  <a:pt x="649287" y="531139"/>
                </a:lnTo>
                <a:close/>
              </a:path>
              <a:path w="657225" h="535304">
                <a:moveTo>
                  <a:pt x="656907" y="7620"/>
                </a:moveTo>
                <a:lnTo>
                  <a:pt x="653097" y="7620"/>
                </a:lnTo>
                <a:lnTo>
                  <a:pt x="649287" y="3810"/>
                </a:lnTo>
                <a:lnTo>
                  <a:pt x="656907" y="3810"/>
                </a:lnTo>
                <a:lnTo>
                  <a:pt x="656907" y="7620"/>
                </a:lnTo>
                <a:close/>
              </a:path>
              <a:path w="657225" h="535304">
                <a:moveTo>
                  <a:pt x="7619" y="531139"/>
                </a:moveTo>
                <a:lnTo>
                  <a:pt x="3809" y="527329"/>
                </a:lnTo>
                <a:lnTo>
                  <a:pt x="7619" y="527329"/>
                </a:lnTo>
                <a:lnTo>
                  <a:pt x="7619" y="531139"/>
                </a:lnTo>
                <a:close/>
              </a:path>
              <a:path w="657225" h="535304">
                <a:moveTo>
                  <a:pt x="649287" y="531139"/>
                </a:moveTo>
                <a:lnTo>
                  <a:pt x="7619" y="531139"/>
                </a:lnTo>
                <a:lnTo>
                  <a:pt x="7619" y="527329"/>
                </a:lnTo>
                <a:lnTo>
                  <a:pt x="649287" y="527329"/>
                </a:lnTo>
                <a:lnTo>
                  <a:pt x="649287" y="531139"/>
                </a:lnTo>
                <a:close/>
              </a:path>
              <a:path w="657225" h="535304">
                <a:moveTo>
                  <a:pt x="656907" y="531139"/>
                </a:moveTo>
                <a:lnTo>
                  <a:pt x="649287" y="531139"/>
                </a:lnTo>
                <a:lnTo>
                  <a:pt x="653097" y="527329"/>
                </a:lnTo>
                <a:lnTo>
                  <a:pt x="656907" y="527329"/>
                </a:lnTo>
                <a:lnTo>
                  <a:pt x="656907" y="531139"/>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bject 45"/>
          <p:cNvSpPr txBox="1"/>
          <p:nvPr/>
        </p:nvSpPr>
        <p:spPr>
          <a:xfrm>
            <a:off x="5800589" y="3121280"/>
            <a:ext cx="506818" cy="161583"/>
          </a:xfrm>
          <a:prstGeom prst="rect">
            <a:avLst/>
          </a:prstGeom>
        </p:spPr>
        <p:txBody>
          <a:bodyPr vert="horz" wrap="square" lIns="0" tIns="0" rIns="0" bIns="0" rtlCol="0">
            <a:spAutoFit/>
          </a:bodyPr>
          <a:lstStyle/>
          <a:p>
            <a:pPr marL="13335" marR="0" lvl="0" indent="0" algn="l" defTabSz="685800" rtl="0" eaLnBrk="1" fontAlgn="auto" latinLnBrk="0" hangingPunct="1">
              <a:lnSpc>
                <a:spcPct val="100000"/>
              </a:lnSpc>
              <a:spcBef>
                <a:spcPts val="0"/>
              </a:spcBef>
              <a:spcAft>
                <a:spcPts val="0"/>
              </a:spcAft>
              <a:buClrTx/>
              <a:buSzTx/>
              <a:buFontTx/>
              <a:buNone/>
              <a:defRPr/>
            </a:pP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W</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I</a:t>
            </a:r>
            <a:r>
              <a:rPr kumimoji="0" sz="1050" b="1" i="0" u="none" strike="noStrike" kern="1200" cap="none" spc="-8" normalizeH="0" baseline="0" noProof="0" dirty="0">
                <a:ln>
                  <a:noFill/>
                </a:ln>
                <a:solidFill>
                  <a:srgbClr val="FFFFFF"/>
                </a:solidFill>
                <a:effectLst/>
                <a:uLnTx/>
                <a:uFillTx/>
                <a:latin typeface="Arial" panose="020B0604020202020204"/>
                <a:ea typeface="+mn-ea"/>
                <a:cs typeface="Arial" panose="020B0604020202020204"/>
              </a:rPr>
              <a:t>M</a:t>
            </a: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A</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X</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6" name="object 46"/>
          <p:cNvSpPr/>
          <p:nvPr/>
        </p:nvSpPr>
        <p:spPr>
          <a:xfrm>
            <a:off x="4068596" y="3874589"/>
            <a:ext cx="493004" cy="402977"/>
          </a:xfrm>
          <a:custGeom>
            <a:avLst/>
            <a:gdLst/>
            <a:ahLst/>
            <a:cxnLst/>
            <a:rect l="l" t="t" r="r" b="b"/>
            <a:pathLst>
              <a:path w="657225" h="537210">
                <a:moveTo>
                  <a:pt x="656907" y="536752"/>
                </a:moveTo>
                <a:lnTo>
                  <a:pt x="0" y="536752"/>
                </a:lnTo>
                <a:lnTo>
                  <a:pt x="0" y="0"/>
                </a:lnTo>
                <a:lnTo>
                  <a:pt x="656907" y="0"/>
                </a:lnTo>
                <a:lnTo>
                  <a:pt x="656907" y="3810"/>
                </a:lnTo>
                <a:lnTo>
                  <a:pt x="7620" y="3810"/>
                </a:lnTo>
                <a:lnTo>
                  <a:pt x="3810" y="7620"/>
                </a:lnTo>
                <a:lnTo>
                  <a:pt x="7620" y="7620"/>
                </a:lnTo>
                <a:lnTo>
                  <a:pt x="7620" y="529132"/>
                </a:lnTo>
                <a:lnTo>
                  <a:pt x="3810" y="529132"/>
                </a:lnTo>
                <a:lnTo>
                  <a:pt x="7620" y="532942"/>
                </a:lnTo>
                <a:lnTo>
                  <a:pt x="656907" y="532942"/>
                </a:lnTo>
                <a:lnTo>
                  <a:pt x="656907" y="536752"/>
                </a:lnTo>
                <a:close/>
              </a:path>
              <a:path w="657225" h="537210">
                <a:moveTo>
                  <a:pt x="7620" y="7620"/>
                </a:moveTo>
                <a:lnTo>
                  <a:pt x="3810" y="7620"/>
                </a:lnTo>
                <a:lnTo>
                  <a:pt x="7620" y="3810"/>
                </a:lnTo>
                <a:lnTo>
                  <a:pt x="7620" y="7620"/>
                </a:lnTo>
                <a:close/>
              </a:path>
              <a:path w="657225" h="537210">
                <a:moveTo>
                  <a:pt x="649287" y="7620"/>
                </a:moveTo>
                <a:lnTo>
                  <a:pt x="7620" y="7620"/>
                </a:lnTo>
                <a:lnTo>
                  <a:pt x="7620" y="3810"/>
                </a:lnTo>
                <a:lnTo>
                  <a:pt x="649287" y="3810"/>
                </a:lnTo>
                <a:lnTo>
                  <a:pt x="649287" y="7620"/>
                </a:lnTo>
                <a:close/>
              </a:path>
              <a:path w="657225" h="537210">
                <a:moveTo>
                  <a:pt x="649287" y="532942"/>
                </a:moveTo>
                <a:lnTo>
                  <a:pt x="649287" y="3810"/>
                </a:lnTo>
                <a:lnTo>
                  <a:pt x="653097" y="7620"/>
                </a:lnTo>
                <a:lnTo>
                  <a:pt x="656907" y="7620"/>
                </a:lnTo>
                <a:lnTo>
                  <a:pt x="656907" y="529132"/>
                </a:lnTo>
                <a:lnTo>
                  <a:pt x="653097" y="529132"/>
                </a:lnTo>
                <a:lnTo>
                  <a:pt x="649287" y="532942"/>
                </a:lnTo>
                <a:close/>
              </a:path>
              <a:path w="657225" h="537210">
                <a:moveTo>
                  <a:pt x="656907" y="7620"/>
                </a:moveTo>
                <a:lnTo>
                  <a:pt x="653097" y="7620"/>
                </a:lnTo>
                <a:lnTo>
                  <a:pt x="649287" y="3810"/>
                </a:lnTo>
                <a:lnTo>
                  <a:pt x="656907" y="3810"/>
                </a:lnTo>
                <a:lnTo>
                  <a:pt x="656907" y="7620"/>
                </a:lnTo>
                <a:close/>
              </a:path>
              <a:path w="657225" h="537210">
                <a:moveTo>
                  <a:pt x="7620" y="532942"/>
                </a:moveTo>
                <a:lnTo>
                  <a:pt x="3810" y="529132"/>
                </a:lnTo>
                <a:lnTo>
                  <a:pt x="7620" y="529132"/>
                </a:lnTo>
                <a:lnTo>
                  <a:pt x="7620" y="532942"/>
                </a:lnTo>
                <a:close/>
              </a:path>
              <a:path w="657225" h="537210">
                <a:moveTo>
                  <a:pt x="649287" y="532942"/>
                </a:moveTo>
                <a:lnTo>
                  <a:pt x="7620" y="532942"/>
                </a:lnTo>
                <a:lnTo>
                  <a:pt x="7620" y="529132"/>
                </a:lnTo>
                <a:lnTo>
                  <a:pt x="649287" y="529132"/>
                </a:lnTo>
                <a:lnTo>
                  <a:pt x="649287" y="532942"/>
                </a:lnTo>
                <a:close/>
              </a:path>
              <a:path w="657225" h="537210">
                <a:moveTo>
                  <a:pt x="656907" y="532942"/>
                </a:moveTo>
                <a:lnTo>
                  <a:pt x="649287" y="532942"/>
                </a:lnTo>
                <a:lnTo>
                  <a:pt x="653097" y="529132"/>
                </a:lnTo>
                <a:lnTo>
                  <a:pt x="656907" y="529132"/>
                </a:lnTo>
                <a:lnTo>
                  <a:pt x="656907" y="532942"/>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bject 47"/>
          <p:cNvSpPr txBox="1"/>
          <p:nvPr/>
        </p:nvSpPr>
        <p:spPr>
          <a:xfrm>
            <a:off x="4070930" y="3876934"/>
            <a:ext cx="488241" cy="161583"/>
          </a:xfrm>
          <a:prstGeom prst="rect">
            <a:avLst/>
          </a:prstGeom>
          <a:solidFill>
            <a:srgbClr val="006FC0"/>
          </a:solidFill>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IP</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48" name="object 48"/>
          <p:cNvSpPr/>
          <p:nvPr/>
        </p:nvSpPr>
        <p:spPr>
          <a:xfrm>
            <a:off x="4644959" y="3874589"/>
            <a:ext cx="493004" cy="402977"/>
          </a:xfrm>
          <a:custGeom>
            <a:avLst/>
            <a:gdLst/>
            <a:ahLst/>
            <a:cxnLst/>
            <a:rect l="l" t="t" r="r" b="b"/>
            <a:pathLst>
              <a:path w="657225" h="537210">
                <a:moveTo>
                  <a:pt x="656907" y="536752"/>
                </a:moveTo>
                <a:lnTo>
                  <a:pt x="0" y="536752"/>
                </a:lnTo>
                <a:lnTo>
                  <a:pt x="0" y="0"/>
                </a:lnTo>
                <a:lnTo>
                  <a:pt x="656907" y="0"/>
                </a:lnTo>
                <a:lnTo>
                  <a:pt x="656907" y="3810"/>
                </a:lnTo>
                <a:lnTo>
                  <a:pt x="7620" y="3810"/>
                </a:lnTo>
                <a:lnTo>
                  <a:pt x="3810" y="7620"/>
                </a:lnTo>
                <a:lnTo>
                  <a:pt x="7620" y="7620"/>
                </a:lnTo>
                <a:lnTo>
                  <a:pt x="7620" y="529132"/>
                </a:lnTo>
                <a:lnTo>
                  <a:pt x="3810" y="529132"/>
                </a:lnTo>
                <a:lnTo>
                  <a:pt x="7620" y="532942"/>
                </a:lnTo>
                <a:lnTo>
                  <a:pt x="656907" y="532942"/>
                </a:lnTo>
                <a:lnTo>
                  <a:pt x="656907" y="536752"/>
                </a:lnTo>
                <a:close/>
              </a:path>
              <a:path w="657225" h="537210">
                <a:moveTo>
                  <a:pt x="7620" y="7620"/>
                </a:moveTo>
                <a:lnTo>
                  <a:pt x="3810" y="7620"/>
                </a:lnTo>
                <a:lnTo>
                  <a:pt x="7620" y="3810"/>
                </a:lnTo>
                <a:lnTo>
                  <a:pt x="7620" y="7620"/>
                </a:lnTo>
                <a:close/>
              </a:path>
              <a:path w="657225" h="537210">
                <a:moveTo>
                  <a:pt x="649287" y="7620"/>
                </a:moveTo>
                <a:lnTo>
                  <a:pt x="7620" y="7620"/>
                </a:lnTo>
                <a:lnTo>
                  <a:pt x="7620" y="3810"/>
                </a:lnTo>
                <a:lnTo>
                  <a:pt x="649287" y="3810"/>
                </a:lnTo>
                <a:lnTo>
                  <a:pt x="649287" y="7620"/>
                </a:lnTo>
                <a:close/>
              </a:path>
              <a:path w="657225" h="537210">
                <a:moveTo>
                  <a:pt x="649287" y="532942"/>
                </a:moveTo>
                <a:lnTo>
                  <a:pt x="649287" y="3810"/>
                </a:lnTo>
                <a:lnTo>
                  <a:pt x="653097" y="7620"/>
                </a:lnTo>
                <a:lnTo>
                  <a:pt x="656907" y="7620"/>
                </a:lnTo>
                <a:lnTo>
                  <a:pt x="656907" y="529132"/>
                </a:lnTo>
                <a:lnTo>
                  <a:pt x="653097" y="529132"/>
                </a:lnTo>
                <a:lnTo>
                  <a:pt x="649287" y="532942"/>
                </a:lnTo>
                <a:close/>
              </a:path>
              <a:path w="657225" h="537210">
                <a:moveTo>
                  <a:pt x="656907" y="7620"/>
                </a:moveTo>
                <a:lnTo>
                  <a:pt x="653097" y="7620"/>
                </a:lnTo>
                <a:lnTo>
                  <a:pt x="649287" y="3810"/>
                </a:lnTo>
                <a:lnTo>
                  <a:pt x="656907" y="3810"/>
                </a:lnTo>
                <a:lnTo>
                  <a:pt x="656907" y="7620"/>
                </a:lnTo>
                <a:close/>
              </a:path>
              <a:path w="657225" h="537210">
                <a:moveTo>
                  <a:pt x="7620" y="532942"/>
                </a:moveTo>
                <a:lnTo>
                  <a:pt x="3810" y="529132"/>
                </a:lnTo>
                <a:lnTo>
                  <a:pt x="7620" y="529132"/>
                </a:lnTo>
                <a:lnTo>
                  <a:pt x="7620" y="532942"/>
                </a:lnTo>
                <a:close/>
              </a:path>
              <a:path w="657225" h="537210">
                <a:moveTo>
                  <a:pt x="649287" y="532942"/>
                </a:moveTo>
                <a:lnTo>
                  <a:pt x="7620" y="532942"/>
                </a:lnTo>
                <a:lnTo>
                  <a:pt x="7620" y="529132"/>
                </a:lnTo>
                <a:lnTo>
                  <a:pt x="649287" y="529132"/>
                </a:lnTo>
                <a:lnTo>
                  <a:pt x="649287" y="532942"/>
                </a:lnTo>
                <a:close/>
              </a:path>
              <a:path w="657225" h="537210">
                <a:moveTo>
                  <a:pt x="656907" y="532942"/>
                </a:moveTo>
                <a:lnTo>
                  <a:pt x="649287" y="532942"/>
                </a:lnTo>
                <a:lnTo>
                  <a:pt x="653097" y="529132"/>
                </a:lnTo>
                <a:lnTo>
                  <a:pt x="656907" y="529132"/>
                </a:lnTo>
                <a:lnTo>
                  <a:pt x="656907" y="532942"/>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bject 49"/>
          <p:cNvSpPr txBox="1"/>
          <p:nvPr/>
        </p:nvSpPr>
        <p:spPr>
          <a:xfrm>
            <a:off x="4648246" y="3876934"/>
            <a:ext cx="487288" cy="161583"/>
          </a:xfrm>
          <a:prstGeom prst="rect">
            <a:avLst/>
          </a:prstGeom>
          <a:solidFill>
            <a:srgbClr val="006FC0"/>
          </a:solidFill>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IT</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50" name="object 50"/>
          <p:cNvSpPr/>
          <p:nvPr/>
        </p:nvSpPr>
        <p:spPr>
          <a:xfrm>
            <a:off x="5221321" y="3874589"/>
            <a:ext cx="493004" cy="402977"/>
          </a:xfrm>
          <a:custGeom>
            <a:avLst/>
            <a:gdLst/>
            <a:ahLst/>
            <a:cxnLst/>
            <a:rect l="l" t="t" r="r" b="b"/>
            <a:pathLst>
              <a:path w="657225" h="537210">
                <a:moveTo>
                  <a:pt x="656907" y="536752"/>
                </a:moveTo>
                <a:lnTo>
                  <a:pt x="0" y="536752"/>
                </a:lnTo>
                <a:lnTo>
                  <a:pt x="0" y="0"/>
                </a:lnTo>
                <a:lnTo>
                  <a:pt x="656907" y="0"/>
                </a:lnTo>
                <a:lnTo>
                  <a:pt x="656907" y="3810"/>
                </a:lnTo>
                <a:lnTo>
                  <a:pt x="7619" y="3810"/>
                </a:lnTo>
                <a:lnTo>
                  <a:pt x="3809" y="7620"/>
                </a:lnTo>
                <a:lnTo>
                  <a:pt x="7619" y="7620"/>
                </a:lnTo>
                <a:lnTo>
                  <a:pt x="7619" y="529132"/>
                </a:lnTo>
                <a:lnTo>
                  <a:pt x="3809" y="529132"/>
                </a:lnTo>
                <a:lnTo>
                  <a:pt x="7619" y="532942"/>
                </a:lnTo>
                <a:lnTo>
                  <a:pt x="656907" y="532942"/>
                </a:lnTo>
                <a:lnTo>
                  <a:pt x="656907" y="536752"/>
                </a:lnTo>
                <a:close/>
              </a:path>
              <a:path w="657225" h="537210">
                <a:moveTo>
                  <a:pt x="7619" y="7620"/>
                </a:moveTo>
                <a:lnTo>
                  <a:pt x="3809" y="7620"/>
                </a:lnTo>
                <a:lnTo>
                  <a:pt x="7619" y="3810"/>
                </a:lnTo>
                <a:lnTo>
                  <a:pt x="7619" y="7620"/>
                </a:lnTo>
                <a:close/>
              </a:path>
              <a:path w="657225" h="537210">
                <a:moveTo>
                  <a:pt x="649287" y="7620"/>
                </a:moveTo>
                <a:lnTo>
                  <a:pt x="7619" y="7620"/>
                </a:lnTo>
                <a:lnTo>
                  <a:pt x="7619" y="3810"/>
                </a:lnTo>
                <a:lnTo>
                  <a:pt x="649287" y="3810"/>
                </a:lnTo>
                <a:lnTo>
                  <a:pt x="649287" y="7620"/>
                </a:lnTo>
                <a:close/>
              </a:path>
              <a:path w="657225" h="537210">
                <a:moveTo>
                  <a:pt x="649287" y="532942"/>
                </a:moveTo>
                <a:lnTo>
                  <a:pt x="649287" y="3810"/>
                </a:lnTo>
                <a:lnTo>
                  <a:pt x="653097" y="7620"/>
                </a:lnTo>
                <a:lnTo>
                  <a:pt x="656907" y="7620"/>
                </a:lnTo>
                <a:lnTo>
                  <a:pt x="656907" y="529132"/>
                </a:lnTo>
                <a:lnTo>
                  <a:pt x="653097" y="529132"/>
                </a:lnTo>
                <a:lnTo>
                  <a:pt x="649287" y="532942"/>
                </a:lnTo>
                <a:close/>
              </a:path>
              <a:path w="657225" h="537210">
                <a:moveTo>
                  <a:pt x="656907" y="7620"/>
                </a:moveTo>
                <a:lnTo>
                  <a:pt x="653097" y="7620"/>
                </a:lnTo>
                <a:lnTo>
                  <a:pt x="649287" y="3810"/>
                </a:lnTo>
                <a:lnTo>
                  <a:pt x="656907" y="3810"/>
                </a:lnTo>
                <a:lnTo>
                  <a:pt x="656907" y="7620"/>
                </a:lnTo>
                <a:close/>
              </a:path>
              <a:path w="657225" h="537210">
                <a:moveTo>
                  <a:pt x="7619" y="532942"/>
                </a:moveTo>
                <a:lnTo>
                  <a:pt x="3809" y="529132"/>
                </a:lnTo>
                <a:lnTo>
                  <a:pt x="7619" y="529132"/>
                </a:lnTo>
                <a:lnTo>
                  <a:pt x="7619" y="532942"/>
                </a:lnTo>
                <a:close/>
              </a:path>
              <a:path w="657225" h="537210">
                <a:moveTo>
                  <a:pt x="649287" y="532942"/>
                </a:moveTo>
                <a:lnTo>
                  <a:pt x="7619" y="532942"/>
                </a:lnTo>
                <a:lnTo>
                  <a:pt x="7619" y="529132"/>
                </a:lnTo>
                <a:lnTo>
                  <a:pt x="649287" y="529132"/>
                </a:lnTo>
                <a:lnTo>
                  <a:pt x="649287" y="532942"/>
                </a:lnTo>
                <a:close/>
              </a:path>
              <a:path w="657225" h="537210">
                <a:moveTo>
                  <a:pt x="656907" y="532942"/>
                </a:moveTo>
                <a:lnTo>
                  <a:pt x="649287" y="532942"/>
                </a:lnTo>
                <a:lnTo>
                  <a:pt x="653097" y="529132"/>
                </a:lnTo>
                <a:lnTo>
                  <a:pt x="656907" y="529132"/>
                </a:lnTo>
                <a:lnTo>
                  <a:pt x="656907" y="532942"/>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object 51"/>
          <p:cNvSpPr txBox="1"/>
          <p:nvPr/>
        </p:nvSpPr>
        <p:spPr>
          <a:xfrm>
            <a:off x="5224418" y="3876934"/>
            <a:ext cx="487288" cy="161583"/>
          </a:xfrm>
          <a:prstGeom prst="rect">
            <a:avLst/>
          </a:prstGeom>
          <a:solidFill>
            <a:srgbClr val="006FC0"/>
          </a:solidFill>
        </p:spPr>
        <p:txBody>
          <a:bodyPr vert="horz" wrap="square" lIns="0" tIns="0" rIns="0" bIns="0" rtlCol="0">
            <a:spAutoFit/>
          </a:bodyPr>
          <a:lstStyle/>
          <a:p>
            <a:pPr marL="109855"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内</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容</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52" name="object 52"/>
          <p:cNvSpPr/>
          <p:nvPr/>
        </p:nvSpPr>
        <p:spPr>
          <a:xfrm>
            <a:off x="5800590" y="3876933"/>
            <a:ext cx="487288" cy="398214"/>
          </a:xfrm>
          <a:custGeom>
            <a:avLst/>
            <a:gdLst/>
            <a:ahLst/>
            <a:cxnLst/>
            <a:rect l="l" t="t" r="r" b="b"/>
            <a:pathLst>
              <a:path w="649604" h="530860">
                <a:moveTo>
                  <a:pt x="0" y="0"/>
                </a:moveTo>
                <a:lnTo>
                  <a:pt x="649224" y="0"/>
                </a:lnTo>
                <a:lnTo>
                  <a:pt x="649224" y="530351"/>
                </a:lnTo>
                <a:lnTo>
                  <a:pt x="0" y="530351"/>
                </a:lnTo>
                <a:lnTo>
                  <a:pt x="0" y="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bject 53"/>
          <p:cNvSpPr/>
          <p:nvPr/>
        </p:nvSpPr>
        <p:spPr>
          <a:xfrm>
            <a:off x="5797684" y="3874589"/>
            <a:ext cx="493004" cy="402977"/>
          </a:xfrm>
          <a:custGeom>
            <a:avLst/>
            <a:gdLst/>
            <a:ahLst/>
            <a:cxnLst/>
            <a:rect l="l" t="t" r="r" b="b"/>
            <a:pathLst>
              <a:path w="657225" h="537210">
                <a:moveTo>
                  <a:pt x="656907" y="536752"/>
                </a:moveTo>
                <a:lnTo>
                  <a:pt x="0" y="536752"/>
                </a:lnTo>
                <a:lnTo>
                  <a:pt x="0" y="0"/>
                </a:lnTo>
                <a:lnTo>
                  <a:pt x="656907" y="0"/>
                </a:lnTo>
                <a:lnTo>
                  <a:pt x="656907" y="3810"/>
                </a:lnTo>
                <a:lnTo>
                  <a:pt x="7619" y="3810"/>
                </a:lnTo>
                <a:lnTo>
                  <a:pt x="3809" y="7620"/>
                </a:lnTo>
                <a:lnTo>
                  <a:pt x="7619" y="7620"/>
                </a:lnTo>
                <a:lnTo>
                  <a:pt x="7619" y="529132"/>
                </a:lnTo>
                <a:lnTo>
                  <a:pt x="3809" y="529132"/>
                </a:lnTo>
                <a:lnTo>
                  <a:pt x="7619" y="532942"/>
                </a:lnTo>
                <a:lnTo>
                  <a:pt x="656907" y="532942"/>
                </a:lnTo>
                <a:lnTo>
                  <a:pt x="656907" y="536752"/>
                </a:lnTo>
                <a:close/>
              </a:path>
              <a:path w="657225" h="537210">
                <a:moveTo>
                  <a:pt x="7619" y="7620"/>
                </a:moveTo>
                <a:lnTo>
                  <a:pt x="3809" y="7620"/>
                </a:lnTo>
                <a:lnTo>
                  <a:pt x="7619" y="3810"/>
                </a:lnTo>
                <a:lnTo>
                  <a:pt x="7619" y="7620"/>
                </a:lnTo>
                <a:close/>
              </a:path>
              <a:path w="657225" h="537210">
                <a:moveTo>
                  <a:pt x="649287" y="7620"/>
                </a:moveTo>
                <a:lnTo>
                  <a:pt x="7619" y="7620"/>
                </a:lnTo>
                <a:lnTo>
                  <a:pt x="7619" y="3810"/>
                </a:lnTo>
                <a:lnTo>
                  <a:pt x="649287" y="3810"/>
                </a:lnTo>
                <a:lnTo>
                  <a:pt x="649287" y="7620"/>
                </a:lnTo>
                <a:close/>
              </a:path>
              <a:path w="657225" h="537210">
                <a:moveTo>
                  <a:pt x="649287" y="532942"/>
                </a:moveTo>
                <a:lnTo>
                  <a:pt x="649287" y="3810"/>
                </a:lnTo>
                <a:lnTo>
                  <a:pt x="653097" y="7620"/>
                </a:lnTo>
                <a:lnTo>
                  <a:pt x="656907" y="7620"/>
                </a:lnTo>
                <a:lnTo>
                  <a:pt x="656907" y="529132"/>
                </a:lnTo>
                <a:lnTo>
                  <a:pt x="653097" y="529132"/>
                </a:lnTo>
                <a:lnTo>
                  <a:pt x="649287" y="532942"/>
                </a:lnTo>
                <a:close/>
              </a:path>
              <a:path w="657225" h="537210">
                <a:moveTo>
                  <a:pt x="656907" y="7620"/>
                </a:moveTo>
                <a:lnTo>
                  <a:pt x="653097" y="7620"/>
                </a:lnTo>
                <a:lnTo>
                  <a:pt x="649287" y="3810"/>
                </a:lnTo>
                <a:lnTo>
                  <a:pt x="656907" y="3810"/>
                </a:lnTo>
                <a:lnTo>
                  <a:pt x="656907" y="7620"/>
                </a:lnTo>
                <a:close/>
              </a:path>
              <a:path w="657225" h="537210">
                <a:moveTo>
                  <a:pt x="7619" y="532942"/>
                </a:moveTo>
                <a:lnTo>
                  <a:pt x="3809" y="529132"/>
                </a:lnTo>
                <a:lnTo>
                  <a:pt x="7619" y="529132"/>
                </a:lnTo>
                <a:lnTo>
                  <a:pt x="7619" y="532942"/>
                </a:lnTo>
                <a:close/>
              </a:path>
              <a:path w="657225" h="537210">
                <a:moveTo>
                  <a:pt x="649287" y="532942"/>
                </a:moveTo>
                <a:lnTo>
                  <a:pt x="7619" y="532942"/>
                </a:lnTo>
                <a:lnTo>
                  <a:pt x="7619" y="529132"/>
                </a:lnTo>
                <a:lnTo>
                  <a:pt x="649287" y="529132"/>
                </a:lnTo>
                <a:lnTo>
                  <a:pt x="649287" y="532942"/>
                </a:lnTo>
                <a:close/>
              </a:path>
              <a:path w="657225" h="537210">
                <a:moveTo>
                  <a:pt x="656907" y="532942"/>
                </a:moveTo>
                <a:lnTo>
                  <a:pt x="649287" y="532942"/>
                </a:lnTo>
                <a:lnTo>
                  <a:pt x="653097" y="529132"/>
                </a:lnTo>
                <a:lnTo>
                  <a:pt x="656907" y="529132"/>
                </a:lnTo>
                <a:lnTo>
                  <a:pt x="656907" y="532942"/>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bject 54"/>
          <p:cNvSpPr txBox="1"/>
          <p:nvPr/>
        </p:nvSpPr>
        <p:spPr>
          <a:xfrm>
            <a:off x="5800589" y="3876934"/>
            <a:ext cx="506818" cy="161583"/>
          </a:xfrm>
          <a:prstGeom prst="rect">
            <a:avLst/>
          </a:prstGeom>
        </p:spPr>
        <p:txBody>
          <a:bodyPr vert="horz" wrap="square" lIns="0" tIns="0" rIns="0" bIns="0" rtlCol="0">
            <a:spAutoFit/>
          </a:bodyPr>
          <a:lstStyle/>
          <a:p>
            <a:pPr marL="109855"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应</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用</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55" name="object 55"/>
          <p:cNvSpPr/>
          <p:nvPr/>
        </p:nvSpPr>
        <p:spPr>
          <a:xfrm>
            <a:off x="944282" y="2114122"/>
            <a:ext cx="1387081" cy="2328790"/>
          </a:xfrm>
          <a:custGeom>
            <a:avLst/>
            <a:gdLst/>
            <a:ahLst/>
            <a:cxnLst/>
            <a:rect l="l" t="t" r="r" b="b"/>
            <a:pathLst>
              <a:path w="1849120" h="3104515">
                <a:moveTo>
                  <a:pt x="0" y="0"/>
                </a:moveTo>
                <a:lnTo>
                  <a:pt x="1848612" y="0"/>
                </a:lnTo>
                <a:lnTo>
                  <a:pt x="1848612" y="3104388"/>
                </a:lnTo>
                <a:lnTo>
                  <a:pt x="0" y="310438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bject 56"/>
          <p:cNvSpPr/>
          <p:nvPr/>
        </p:nvSpPr>
        <p:spPr>
          <a:xfrm>
            <a:off x="941471" y="2111377"/>
            <a:ext cx="1391844" cy="2334983"/>
          </a:xfrm>
          <a:custGeom>
            <a:avLst/>
            <a:gdLst/>
            <a:ahLst/>
            <a:cxnLst/>
            <a:rect l="l" t="t" r="r" b="b"/>
            <a:pathLst>
              <a:path w="1855470" h="3112770">
                <a:moveTo>
                  <a:pt x="1855470" y="3112274"/>
                </a:moveTo>
                <a:lnTo>
                  <a:pt x="0" y="3112274"/>
                </a:lnTo>
                <a:lnTo>
                  <a:pt x="0" y="0"/>
                </a:lnTo>
                <a:lnTo>
                  <a:pt x="1855470" y="0"/>
                </a:lnTo>
                <a:lnTo>
                  <a:pt x="1855470" y="3810"/>
                </a:lnTo>
                <a:lnTo>
                  <a:pt x="7619" y="3810"/>
                </a:lnTo>
                <a:lnTo>
                  <a:pt x="3809" y="7620"/>
                </a:lnTo>
                <a:lnTo>
                  <a:pt x="7619" y="7620"/>
                </a:lnTo>
                <a:lnTo>
                  <a:pt x="7619" y="3104654"/>
                </a:lnTo>
                <a:lnTo>
                  <a:pt x="3809" y="3104654"/>
                </a:lnTo>
                <a:lnTo>
                  <a:pt x="7619" y="3108464"/>
                </a:lnTo>
                <a:lnTo>
                  <a:pt x="1855470" y="3108464"/>
                </a:lnTo>
                <a:lnTo>
                  <a:pt x="1855470" y="3112274"/>
                </a:lnTo>
                <a:close/>
              </a:path>
              <a:path w="1855470" h="3112770">
                <a:moveTo>
                  <a:pt x="7619" y="7620"/>
                </a:moveTo>
                <a:lnTo>
                  <a:pt x="3809" y="7620"/>
                </a:lnTo>
                <a:lnTo>
                  <a:pt x="7619" y="3810"/>
                </a:lnTo>
                <a:lnTo>
                  <a:pt x="7619" y="7620"/>
                </a:lnTo>
                <a:close/>
              </a:path>
              <a:path w="1855470" h="3112770">
                <a:moveTo>
                  <a:pt x="1847850" y="7620"/>
                </a:moveTo>
                <a:lnTo>
                  <a:pt x="7619" y="7620"/>
                </a:lnTo>
                <a:lnTo>
                  <a:pt x="7619" y="3810"/>
                </a:lnTo>
                <a:lnTo>
                  <a:pt x="1847850" y="3810"/>
                </a:lnTo>
                <a:lnTo>
                  <a:pt x="1847850" y="7620"/>
                </a:lnTo>
                <a:close/>
              </a:path>
              <a:path w="1855470" h="3112770">
                <a:moveTo>
                  <a:pt x="1847850" y="3108464"/>
                </a:moveTo>
                <a:lnTo>
                  <a:pt x="1847850" y="3810"/>
                </a:lnTo>
                <a:lnTo>
                  <a:pt x="1851660" y="7620"/>
                </a:lnTo>
                <a:lnTo>
                  <a:pt x="1855470" y="7620"/>
                </a:lnTo>
                <a:lnTo>
                  <a:pt x="1855470" y="3104654"/>
                </a:lnTo>
                <a:lnTo>
                  <a:pt x="1851660" y="3104654"/>
                </a:lnTo>
                <a:lnTo>
                  <a:pt x="1847850" y="3108464"/>
                </a:lnTo>
                <a:close/>
              </a:path>
              <a:path w="1855470" h="3112770">
                <a:moveTo>
                  <a:pt x="1855470" y="7620"/>
                </a:moveTo>
                <a:lnTo>
                  <a:pt x="1851660" y="7620"/>
                </a:lnTo>
                <a:lnTo>
                  <a:pt x="1847850" y="3810"/>
                </a:lnTo>
                <a:lnTo>
                  <a:pt x="1855470" y="3810"/>
                </a:lnTo>
                <a:lnTo>
                  <a:pt x="1855470" y="7620"/>
                </a:lnTo>
                <a:close/>
              </a:path>
              <a:path w="1855470" h="3112770">
                <a:moveTo>
                  <a:pt x="7619" y="3108464"/>
                </a:moveTo>
                <a:lnTo>
                  <a:pt x="3809" y="3104654"/>
                </a:lnTo>
                <a:lnTo>
                  <a:pt x="7619" y="3104654"/>
                </a:lnTo>
                <a:lnTo>
                  <a:pt x="7619" y="3108464"/>
                </a:lnTo>
                <a:close/>
              </a:path>
              <a:path w="1855470" h="3112770">
                <a:moveTo>
                  <a:pt x="1847850" y="3108464"/>
                </a:moveTo>
                <a:lnTo>
                  <a:pt x="7619" y="3108464"/>
                </a:lnTo>
                <a:lnTo>
                  <a:pt x="7619" y="3104654"/>
                </a:lnTo>
                <a:lnTo>
                  <a:pt x="1847850" y="3104654"/>
                </a:lnTo>
                <a:lnTo>
                  <a:pt x="1847850" y="3108464"/>
                </a:lnTo>
                <a:close/>
              </a:path>
              <a:path w="1855470" h="3112770">
                <a:moveTo>
                  <a:pt x="1855470" y="3108464"/>
                </a:moveTo>
                <a:lnTo>
                  <a:pt x="1847850" y="3108464"/>
                </a:lnTo>
                <a:lnTo>
                  <a:pt x="1851660" y="3104654"/>
                </a:lnTo>
                <a:lnTo>
                  <a:pt x="1855470" y="3104654"/>
                </a:lnTo>
                <a:lnTo>
                  <a:pt x="1855470" y="3108464"/>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bject 57"/>
          <p:cNvSpPr/>
          <p:nvPr/>
        </p:nvSpPr>
        <p:spPr>
          <a:xfrm>
            <a:off x="2483027" y="2114122"/>
            <a:ext cx="644954" cy="2328790"/>
          </a:xfrm>
          <a:custGeom>
            <a:avLst/>
            <a:gdLst/>
            <a:ahLst/>
            <a:cxnLst/>
            <a:rect l="l" t="t" r="r" b="b"/>
            <a:pathLst>
              <a:path w="859789" h="3104515">
                <a:moveTo>
                  <a:pt x="0" y="0"/>
                </a:moveTo>
                <a:lnTo>
                  <a:pt x="859536" y="0"/>
                </a:lnTo>
                <a:lnTo>
                  <a:pt x="859536" y="3104388"/>
                </a:lnTo>
                <a:lnTo>
                  <a:pt x="0" y="3104388"/>
                </a:lnTo>
                <a:lnTo>
                  <a:pt x="0" y="0"/>
                </a:lnTo>
                <a:close/>
              </a:path>
            </a:pathLst>
          </a:custGeom>
          <a:solidFill>
            <a:srgbClr val="00AFE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bject 58"/>
          <p:cNvSpPr/>
          <p:nvPr/>
        </p:nvSpPr>
        <p:spPr>
          <a:xfrm>
            <a:off x="2480026" y="2111377"/>
            <a:ext cx="651146" cy="2334983"/>
          </a:xfrm>
          <a:custGeom>
            <a:avLst/>
            <a:gdLst/>
            <a:ahLst/>
            <a:cxnLst/>
            <a:rect l="l" t="t" r="r" b="b"/>
            <a:pathLst>
              <a:path w="868045" h="3112770">
                <a:moveTo>
                  <a:pt x="868045" y="3112274"/>
                </a:moveTo>
                <a:lnTo>
                  <a:pt x="0" y="3112274"/>
                </a:lnTo>
                <a:lnTo>
                  <a:pt x="0" y="0"/>
                </a:lnTo>
                <a:lnTo>
                  <a:pt x="868045" y="0"/>
                </a:lnTo>
                <a:lnTo>
                  <a:pt x="868045" y="3810"/>
                </a:lnTo>
                <a:lnTo>
                  <a:pt x="7620" y="3810"/>
                </a:lnTo>
                <a:lnTo>
                  <a:pt x="3810" y="7620"/>
                </a:lnTo>
                <a:lnTo>
                  <a:pt x="7620" y="7620"/>
                </a:lnTo>
                <a:lnTo>
                  <a:pt x="7620" y="3104654"/>
                </a:lnTo>
                <a:lnTo>
                  <a:pt x="3810" y="3104654"/>
                </a:lnTo>
                <a:lnTo>
                  <a:pt x="7620" y="3108464"/>
                </a:lnTo>
                <a:lnTo>
                  <a:pt x="868045" y="3108464"/>
                </a:lnTo>
                <a:lnTo>
                  <a:pt x="868045" y="3112274"/>
                </a:lnTo>
                <a:close/>
              </a:path>
              <a:path w="868045" h="3112770">
                <a:moveTo>
                  <a:pt x="7620" y="7620"/>
                </a:moveTo>
                <a:lnTo>
                  <a:pt x="3810" y="7620"/>
                </a:lnTo>
                <a:lnTo>
                  <a:pt x="7620" y="3810"/>
                </a:lnTo>
                <a:lnTo>
                  <a:pt x="7620" y="7620"/>
                </a:lnTo>
                <a:close/>
              </a:path>
              <a:path w="868045" h="3112770">
                <a:moveTo>
                  <a:pt x="860425" y="7620"/>
                </a:moveTo>
                <a:lnTo>
                  <a:pt x="7620" y="7620"/>
                </a:lnTo>
                <a:lnTo>
                  <a:pt x="7620" y="3810"/>
                </a:lnTo>
                <a:lnTo>
                  <a:pt x="860425" y="3810"/>
                </a:lnTo>
                <a:lnTo>
                  <a:pt x="860425" y="7620"/>
                </a:lnTo>
                <a:close/>
              </a:path>
              <a:path w="868045" h="3112770">
                <a:moveTo>
                  <a:pt x="860425" y="3108464"/>
                </a:moveTo>
                <a:lnTo>
                  <a:pt x="860425" y="3810"/>
                </a:lnTo>
                <a:lnTo>
                  <a:pt x="864235" y="7620"/>
                </a:lnTo>
                <a:lnTo>
                  <a:pt x="868045" y="7620"/>
                </a:lnTo>
                <a:lnTo>
                  <a:pt x="868045" y="3104654"/>
                </a:lnTo>
                <a:lnTo>
                  <a:pt x="864235" y="3104654"/>
                </a:lnTo>
                <a:lnTo>
                  <a:pt x="860425" y="3108464"/>
                </a:lnTo>
                <a:close/>
              </a:path>
              <a:path w="868045" h="3112770">
                <a:moveTo>
                  <a:pt x="868045" y="7620"/>
                </a:moveTo>
                <a:lnTo>
                  <a:pt x="864235" y="7620"/>
                </a:lnTo>
                <a:lnTo>
                  <a:pt x="860425" y="3810"/>
                </a:lnTo>
                <a:lnTo>
                  <a:pt x="868045" y="3810"/>
                </a:lnTo>
                <a:lnTo>
                  <a:pt x="868045" y="7620"/>
                </a:lnTo>
                <a:close/>
              </a:path>
              <a:path w="868045" h="3112770">
                <a:moveTo>
                  <a:pt x="7620" y="3108464"/>
                </a:moveTo>
                <a:lnTo>
                  <a:pt x="3810" y="3104654"/>
                </a:lnTo>
                <a:lnTo>
                  <a:pt x="7620" y="3104654"/>
                </a:lnTo>
                <a:lnTo>
                  <a:pt x="7620" y="3108464"/>
                </a:lnTo>
                <a:close/>
              </a:path>
              <a:path w="868045" h="3112770">
                <a:moveTo>
                  <a:pt x="860425" y="3108464"/>
                </a:moveTo>
                <a:lnTo>
                  <a:pt x="7620" y="3108464"/>
                </a:lnTo>
                <a:lnTo>
                  <a:pt x="7620" y="3104654"/>
                </a:lnTo>
                <a:lnTo>
                  <a:pt x="860425" y="3104654"/>
                </a:lnTo>
                <a:lnTo>
                  <a:pt x="860425" y="3108464"/>
                </a:lnTo>
                <a:close/>
              </a:path>
              <a:path w="868045" h="3112770">
                <a:moveTo>
                  <a:pt x="868045" y="3108464"/>
                </a:moveTo>
                <a:lnTo>
                  <a:pt x="860425" y="3108464"/>
                </a:lnTo>
                <a:lnTo>
                  <a:pt x="864235" y="3104654"/>
                </a:lnTo>
                <a:lnTo>
                  <a:pt x="868045" y="3104654"/>
                </a:lnTo>
                <a:lnTo>
                  <a:pt x="868045" y="3108464"/>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bject 59"/>
          <p:cNvSpPr txBox="1"/>
          <p:nvPr/>
        </p:nvSpPr>
        <p:spPr>
          <a:xfrm>
            <a:off x="272938" y="2320820"/>
            <a:ext cx="323430" cy="18466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200" b="1"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终</a:t>
            </a:r>
            <a:r>
              <a:rPr kumimoji="0" sz="1200" b="1"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端</a:t>
            </a:r>
            <a:endParaRPr kumimoji="0" sz="12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60" name="object 60"/>
          <p:cNvSpPr txBox="1"/>
          <p:nvPr/>
        </p:nvSpPr>
        <p:spPr>
          <a:xfrm>
            <a:off x="272938" y="3064708"/>
            <a:ext cx="323430" cy="18466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200" b="1"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接</a:t>
            </a:r>
            <a:r>
              <a:rPr kumimoji="0" sz="1200" b="1"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入</a:t>
            </a:r>
            <a:endParaRPr kumimoji="0" sz="12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61" name="object 61"/>
          <p:cNvSpPr txBox="1"/>
          <p:nvPr/>
        </p:nvSpPr>
        <p:spPr>
          <a:xfrm>
            <a:off x="272938" y="3816714"/>
            <a:ext cx="323430" cy="553998"/>
          </a:xfrm>
          <a:prstGeom prst="rect">
            <a:avLst/>
          </a:prstGeom>
        </p:spPr>
        <p:txBody>
          <a:bodyPr vert="horz" wrap="square" lIns="0" tIns="0" rIns="0" bIns="0" rtlCol="0">
            <a:spAutoFit/>
          </a:bodyPr>
          <a:lstStyle/>
          <a:p>
            <a:pPr marL="9525" marR="3810" lvl="0" indent="0" algn="l" defTabSz="685800" rtl="0" eaLnBrk="1" fontAlgn="auto" latinLnBrk="0" hangingPunct="1">
              <a:lnSpc>
                <a:spcPct val="150000"/>
              </a:lnSpc>
              <a:spcBef>
                <a:spcPts val="0"/>
              </a:spcBef>
              <a:spcAft>
                <a:spcPts val="0"/>
              </a:spcAft>
              <a:buClrTx/>
              <a:buSzTx/>
              <a:buFontTx/>
              <a:buNone/>
              <a:defRPr/>
            </a:pPr>
            <a:r>
              <a:rPr kumimoji="0" sz="1200" b="1"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内</a:t>
            </a:r>
            <a:r>
              <a:rPr kumimoji="0" sz="1200" b="1"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容 </a:t>
            </a:r>
            <a:r>
              <a:rPr kumimoji="0" sz="1200" b="1"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应</a:t>
            </a:r>
            <a:r>
              <a:rPr kumimoji="0" sz="1200" b="1"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用</a:t>
            </a:r>
            <a:endParaRPr kumimoji="0" sz="12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62" name="object 62"/>
          <p:cNvSpPr txBox="1"/>
          <p:nvPr/>
        </p:nvSpPr>
        <p:spPr>
          <a:xfrm>
            <a:off x="1138197" y="2126409"/>
            <a:ext cx="323430" cy="18466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200" b="1" i="1"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移</a:t>
            </a:r>
            <a:r>
              <a:rPr kumimoji="0" sz="1200" b="1" i="1"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动</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63" name="object 63"/>
          <p:cNvSpPr txBox="1"/>
          <p:nvPr/>
        </p:nvSpPr>
        <p:spPr>
          <a:xfrm>
            <a:off x="1911047" y="2126409"/>
            <a:ext cx="323430" cy="18466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200" b="1" i="1"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固</a:t>
            </a:r>
            <a:r>
              <a:rPr kumimoji="0" sz="1200" b="1" i="1"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网</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64" name="object 64"/>
          <p:cNvSpPr txBox="1"/>
          <p:nvPr/>
        </p:nvSpPr>
        <p:spPr>
          <a:xfrm>
            <a:off x="2760348" y="1837290"/>
            <a:ext cx="154332" cy="18466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200" b="1" i="0" u="none" strike="noStrike" kern="1200" cap="none" spc="-4" normalizeH="0" baseline="0" noProof="0" dirty="0">
                <a:ln>
                  <a:noFill/>
                </a:ln>
                <a:solidFill>
                  <a:prstClr val="black"/>
                </a:solidFill>
                <a:effectLst/>
                <a:uLnTx/>
                <a:uFillTx/>
                <a:latin typeface="Arial" panose="020B0604020202020204"/>
                <a:ea typeface="+mn-ea"/>
                <a:cs typeface="Arial" panose="020B0604020202020204"/>
              </a:rPr>
              <a:t>IT</a:t>
            </a:r>
            <a:endParaRPr kumimoji="0"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65" name="object 65"/>
          <p:cNvSpPr/>
          <p:nvPr/>
        </p:nvSpPr>
        <p:spPr>
          <a:xfrm>
            <a:off x="1020066" y="2371941"/>
            <a:ext cx="495386" cy="402977"/>
          </a:xfrm>
          <a:custGeom>
            <a:avLst/>
            <a:gdLst/>
            <a:ahLst/>
            <a:cxnLst/>
            <a:rect l="l" t="t" r="r" b="b"/>
            <a:pathLst>
              <a:path w="660400" h="537210">
                <a:moveTo>
                  <a:pt x="660082" y="536765"/>
                </a:moveTo>
                <a:lnTo>
                  <a:pt x="0" y="536765"/>
                </a:lnTo>
                <a:lnTo>
                  <a:pt x="0" y="0"/>
                </a:lnTo>
                <a:lnTo>
                  <a:pt x="660082" y="0"/>
                </a:lnTo>
                <a:lnTo>
                  <a:pt x="660082" y="3810"/>
                </a:lnTo>
                <a:lnTo>
                  <a:pt x="7619" y="3810"/>
                </a:lnTo>
                <a:lnTo>
                  <a:pt x="3809" y="7620"/>
                </a:lnTo>
                <a:lnTo>
                  <a:pt x="7619" y="7620"/>
                </a:lnTo>
                <a:lnTo>
                  <a:pt x="7619" y="529145"/>
                </a:lnTo>
                <a:lnTo>
                  <a:pt x="3809" y="529145"/>
                </a:lnTo>
                <a:lnTo>
                  <a:pt x="7619" y="532955"/>
                </a:lnTo>
                <a:lnTo>
                  <a:pt x="660082" y="532955"/>
                </a:lnTo>
                <a:lnTo>
                  <a:pt x="660082" y="536765"/>
                </a:lnTo>
                <a:close/>
              </a:path>
              <a:path w="660400" h="537210">
                <a:moveTo>
                  <a:pt x="7619" y="7620"/>
                </a:moveTo>
                <a:lnTo>
                  <a:pt x="3809" y="7620"/>
                </a:lnTo>
                <a:lnTo>
                  <a:pt x="7619" y="3810"/>
                </a:lnTo>
                <a:lnTo>
                  <a:pt x="7619" y="7620"/>
                </a:lnTo>
                <a:close/>
              </a:path>
              <a:path w="660400" h="537210">
                <a:moveTo>
                  <a:pt x="652462" y="7620"/>
                </a:moveTo>
                <a:lnTo>
                  <a:pt x="7619" y="7620"/>
                </a:lnTo>
                <a:lnTo>
                  <a:pt x="7619" y="3810"/>
                </a:lnTo>
                <a:lnTo>
                  <a:pt x="652462" y="3810"/>
                </a:lnTo>
                <a:lnTo>
                  <a:pt x="652462" y="7620"/>
                </a:lnTo>
                <a:close/>
              </a:path>
              <a:path w="660400" h="537210">
                <a:moveTo>
                  <a:pt x="652462" y="532955"/>
                </a:moveTo>
                <a:lnTo>
                  <a:pt x="652462" y="3810"/>
                </a:lnTo>
                <a:lnTo>
                  <a:pt x="656272" y="7620"/>
                </a:lnTo>
                <a:lnTo>
                  <a:pt x="660082" y="7620"/>
                </a:lnTo>
                <a:lnTo>
                  <a:pt x="660082" y="529145"/>
                </a:lnTo>
                <a:lnTo>
                  <a:pt x="656272" y="529145"/>
                </a:lnTo>
                <a:lnTo>
                  <a:pt x="652462" y="532955"/>
                </a:lnTo>
                <a:close/>
              </a:path>
              <a:path w="660400" h="537210">
                <a:moveTo>
                  <a:pt x="660082" y="7620"/>
                </a:moveTo>
                <a:lnTo>
                  <a:pt x="656272" y="7620"/>
                </a:lnTo>
                <a:lnTo>
                  <a:pt x="652462" y="3810"/>
                </a:lnTo>
                <a:lnTo>
                  <a:pt x="660082" y="3810"/>
                </a:lnTo>
                <a:lnTo>
                  <a:pt x="660082" y="7620"/>
                </a:lnTo>
                <a:close/>
              </a:path>
              <a:path w="660400" h="537210">
                <a:moveTo>
                  <a:pt x="7619" y="532955"/>
                </a:moveTo>
                <a:lnTo>
                  <a:pt x="3809" y="529145"/>
                </a:lnTo>
                <a:lnTo>
                  <a:pt x="7619" y="529145"/>
                </a:lnTo>
                <a:lnTo>
                  <a:pt x="7619" y="532955"/>
                </a:lnTo>
                <a:close/>
              </a:path>
              <a:path w="660400" h="537210">
                <a:moveTo>
                  <a:pt x="652462" y="532955"/>
                </a:moveTo>
                <a:lnTo>
                  <a:pt x="7619" y="532955"/>
                </a:lnTo>
                <a:lnTo>
                  <a:pt x="7619" y="529145"/>
                </a:lnTo>
                <a:lnTo>
                  <a:pt x="652462" y="529145"/>
                </a:lnTo>
                <a:lnTo>
                  <a:pt x="652462" y="532955"/>
                </a:lnTo>
                <a:close/>
              </a:path>
              <a:path w="660400" h="537210">
                <a:moveTo>
                  <a:pt x="660082" y="532955"/>
                </a:moveTo>
                <a:lnTo>
                  <a:pt x="652462" y="532955"/>
                </a:lnTo>
                <a:lnTo>
                  <a:pt x="656272" y="529145"/>
                </a:lnTo>
                <a:lnTo>
                  <a:pt x="660082" y="529145"/>
                </a:lnTo>
                <a:lnTo>
                  <a:pt x="660082" y="53295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object 66"/>
          <p:cNvSpPr txBox="1"/>
          <p:nvPr/>
        </p:nvSpPr>
        <p:spPr>
          <a:xfrm>
            <a:off x="1023163" y="2374771"/>
            <a:ext cx="489670" cy="161583"/>
          </a:xfrm>
          <a:prstGeom prst="rect">
            <a:avLst/>
          </a:prstGeom>
          <a:solidFill>
            <a:srgbClr val="006FC0"/>
          </a:solidFill>
        </p:spPr>
        <p:txBody>
          <a:bodyPr vert="horz" wrap="square" lIns="0" tIns="0" rIns="0" bIns="0" rtlCol="0">
            <a:spAutoFit/>
          </a:bodyPr>
          <a:lstStyle/>
          <a:p>
            <a:pPr marL="110490"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手</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机</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67" name="object 67"/>
          <p:cNvSpPr/>
          <p:nvPr/>
        </p:nvSpPr>
        <p:spPr>
          <a:xfrm>
            <a:off x="1024306" y="3121280"/>
            <a:ext cx="487288" cy="396785"/>
          </a:xfrm>
          <a:custGeom>
            <a:avLst/>
            <a:gdLst/>
            <a:ahLst/>
            <a:cxnLst/>
            <a:rect l="l" t="t" r="r" b="b"/>
            <a:pathLst>
              <a:path w="649605" h="528954">
                <a:moveTo>
                  <a:pt x="0" y="0"/>
                </a:moveTo>
                <a:lnTo>
                  <a:pt x="649223" y="0"/>
                </a:lnTo>
                <a:lnTo>
                  <a:pt x="649223" y="528827"/>
                </a:lnTo>
                <a:lnTo>
                  <a:pt x="0" y="528827"/>
                </a:lnTo>
                <a:lnTo>
                  <a:pt x="0" y="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object 68"/>
          <p:cNvSpPr/>
          <p:nvPr/>
        </p:nvSpPr>
        <p:spPr>
          <a:xfrm>
            <a:off x="1021257" y="3118544"/>
            <a:ext cx="493004" cy="402977"/>
          </a:xfrm>
          <a:custGeom>
            <a:avLst/>
            <a:gdLst/>
            <a:ahLst/>
            <a:cxnLst/>
            <a:rect l="l" t="t" r="r" b="b"/>
            <a:pathLst>
              <a:path w="657225" h="537210">
                <a:moveTo>
                  <a:pt x="656907" y="536752"/>
                </a:moveTo>
                <a:lnTo>
                  <a:pt x="0" y="536752"/>
                </a:lnTo>
                <a:lnTo>
                  <a:pt x="0" y="0"/>
                </a:lnTo>
                <a:lnTo>
                  <a:pt x="656907" y="0"/>
                </a:lnTo>
                <a:lnTo>
                  <a:pt x="656907" y="3810"/>
                </a:lnTo>
                <a:lnTo>
                  <a:pt x="7619" y="3810"/>
                </a:lnTo>
                <a:lnTo>
                  <a:pt x="3809" y="7620"/>
                </a:lnTo>
                <a:lnTo>
                  <a:pt x="7619" y="7620"/>
                </a:lnTo>
                <a:lnTo>
                  <a:pt x="7619" y="529132"/>
                </a:lnTo>
                <a:lnTo>
                  <a:pt x="3809" y="529132"/>
                </a:lnTo>
                <a:lnTo>
                  <a:pt x="7619" y="532942"/>
                </a:lnTo>
                <a:lnTo>
                  <a:pt x="656907" y="532942"/>
                </a:lnTo>
                <a:lnTo>
                  <a:pt x="656907" y="536752"/>
                </a:lnTo>
                <a:close/>
              </a:path>
              <a:path w="657225" h="537210">
                <a:moveTo>
                  <a:pt x="7619" y="7620"/>
                </a:moveTo>
                <a:lnTo>
                  <a:pt x="3809" y="7620"/>
                </a:lnTo>
                <a:lnTo>
                  <a:pt x="7619" y="3810"/>
                </a:lnTo>
                <a:lnTo>
                  <a:pt x="7619" y="7620"/>
                </a:lnTo>
                <a:close/>
              </a:path>
              <a:path w="657225" h="537210">
                <a:moveTo>
                  <a:pt x="649287" y="7620"/>
                </a:moveTo>
                <a:lnTo>
                  <a:pt x="7619" y="7620"/>
                </a:lnTo>
                <a:lnTo>
                  <a:pt x="7619" y="3810"/>
                </a:lnTo>
                <a:lnTo>
                  <a:pt x="649287" y="3810"/>
                </a:lnTo>
                <a:lnTo>
                  <a:pt x="649287" y="7620"/>
                </a:lnTo>
                <a:close/>
              </a:path>
              <a:path w="657225" h="537210">
                <a:moveTo>
                  <a:pt x="649287" y="532942"/>
                </a:moveTo>
                <a:lnTo>
                  <a:pt x="649287" y="3810"/>
                </a:lnTo>
                <a:lnTo>
                  <a:pt x="653097" y="7620"/>
                </a:lnTo>
                <a:lnTo>
                  <a:pt x="656907" y="7620"/>
                </a:lnTo>
                <a:lnTo>
                  <a:pt x="656907" y="529132"/>
                </a:lnTo>
                <a:lnTo>
                  <a:pt x="653097" y="529132"/>
                </a:lnTo>
                <a:lnTo>
                  <a:pt x="649287" y="532942"/>
                </a:lnTo>
                <a:close/>
              </a:path>
              <a:path w="657225" h="537210">
                <a:moveTo>
                  <a:pt x="656907" y="7620"/>
                </a:moveTo>
                <a:lnTo>
                  <a:pt x="653097" y="7620"/>
                </a:lnTo>
                <a:lnTo>
                  <a:pt x="649287" y="3810"/>
                </a:lnTo>
                <a:lnTo>
                  <a:pt x="656907" y="3810"/>
                </a:lnTo>
                <a:lnTo>
                  <a:pt x="656907" y="7620"/>
                </a:lnTo>
                <a:close/>
              </a:path>
              <a:path w="657225" h="537210">
                <a:moveTo>
                  <a:pt x="7619" y="532942"/>
                </a:moveTo>
                <a:lnTo>
                  <a:pt x="3809" y="529132"/>
                </a:lnTo>
                <a:lnTo>
                  <a:pt x="7619" y="529132"/>
                </a:lnTo>
                <a:lnTo>
                  <a:pt x="7619" y="532942"/>
                </a:lnTo>
                <a:close/>
              </a:path>
              <a:path w="657225" h="537210">
                <a:moveTo>
                  <a:pt x="649287" y="532942"/>
                </a:moveTo>
                <a:lnTo>
                  <a:pt x="7619" y="532942"/>
                </a:lnTo>
                <a:lnTo>
                  <a:pt x="7619" y="529132"/>
                </a:lnTo>
                <a:lnTo>
                  <a:pt x="649287" y="529132"/>
                </a:lnTo>
                <a:lnTo>
                  <a:pt x="649287" y="532942"/>
                </a:lnTo>
                <a:close/>
              </a:path>
              <a:path w="657225" h="537210">
                <a:moveTo>
                  <a:pt x="656907" y="532942"/>
                </a:moveTo>
                <a:lnTo>
                  <a:pt x="649287" y="532942"/>
                </a:lnTo>
                <a:lnTo>
                  <a:pt x="653097" y="529132"/>
                </a:lnTo>
                <a:lnTo>
                  <a:pt x="656907" y="529132"/>
                </a:lnTo>
                <a:lnTo>
                  <a:pt x="656907" y="532942"/>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object 69"/>
          <p:cNvSpPr txBox="1"/>
          <p:nvPr/>
        </p:nvSpPr>
        <p:spPr>
          <a:xfrm>
            <a:off x="1087468" y="3168704"/>
            <a:ext cx="360107" cy="161583"/>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GS</a:t>
            </a:r>
            <a:r>
              <a:rPr kumimoji="0" sz="1050" b="1" i="0" u="none" strike="noStrike" kern="1200" cap="none" spc="-8" normalizeH="0" baseline="0" noProof="0" dirty="0">
                <a:ln>
                  <a:noFill/>
                </a:ln>
                <a:solidFill>
                  <a:srgbClr val="FFFFFF"/>
                </a:solidFill>
                <a:effectLst/>
                <a:uLnTx/>
                <a:uFillTx/>
                <a:latin typeface="Arial" panose="020B0604020202020204"/>
                <a:ea typeface="+mn-ea"/>
                <a:cs typeface="Arial" panose="020B0604020202020204"/>
              </a:rPr>
              <a:t>M</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0" name="object 70"/>
          <p:cNvSpPr txBox="1"/>
          <p:nvPr/>
        </p:nvSpPr>
        <p:spPr>
          <a:xfrm>
            <a:off x="1068890" y="3328752"/>
            <a:ext cx="397738" cy="161583"/>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GPR</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S</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1" name="object 71"/>
          <p:cNvSpPr/>
          <p:nvPr/>
        </p:nvSpPr>
        <p:spPr>
          <a:xfrm>
            <a:off x="1024306" y="3868930"/>
            <a:ext cx="487288" cy="398214"/>
          </a:xfrm>
          <a:custGeom>
            <a:avLst/>
            <a:gdLst/>
            <a:ahLst/>
            <a:cxnLst/>
            <a:rect l="l" t="t" r="r" b="b"/>
            <a:pathLst>
              <a:path w="649605" h="530860">
                <a:moveTo>
                  <a:pt x="0" y="0"/>
                </a:moveTo>
                <a:lnTo>
                  <a:pt x="649223" y="0"/>
                </a:lnTo>
                <a:lnTo>
                  <a:pt x="649223" y="530351"/>
                </a:lnTo>
                <a:lnTo>
                  <a:pt x="0" y="530351"/>
                </a:lnTo>
                <a:lnTo>
                  <a:pt x="0" y="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object 72"/>
          <p:cNvSpPr/>
          <p:nvPr/>
        </p:nvSpPr>
        <p:spPr>
          <a:xfrm>
            <a:off x="1021257" y="3866483"/>
            <a:ext cx="493004" cy="402977"/>
          </a:xfrm>
          <a:custGeom>
            <a:avLst/>
            <a:gdLst/>
            <a:ahLst/>
            <a:cxnLst/>
            <a:rect l="l" t="t" r="r" b="b"/>
            <a:pathLst>
              <a:path w="657225" h="537210">
                <a:moveTo>
                  <a:pt x="656907" y="536765"/>
                </a:moveTo>
                <a:lnTo>
                  <a:pt x="0" y="536765"/>
                </a:lnTo>
                <a:lnTo>
                  <a:pt x="0" y="0"/>
                </a:lnTo>
                <a:lnTo>
                  <a:pt x="656907" y="0"/>
                </a:lnTo>
                <a:lnTo>
                  <a:pt x="656907" y="3810"/>
                </a:lnTo>
                <a:lnTo>
                  <a:pt x="7619" y="3810"/>
                </a:lnTo>
                <a:lnTo>
                  <a:pt x="3809" y="7620"/>
                </a:lnTo>
                <a:lnTo>
                  <a:pt x="7619" y="7620"/>
                </a:lnTo>
                <a:lnTo>
                  <a:pt x="7619" y="529145"/>
                </a:lnTo>
                <a:lnTo>
                  <a:pt x="3809" y="529145"/>
                </a:lnTo>
                <a:lnTo>
                  <a:pt x="7619" y="532955"/>
                </a:lnTo>
                <a:lnTo>
                  <a:pt x="656907" y="532955"/>
                </a:lnTo>
                <a:lnTo>
                  <a:pt x="656907" y="536765"/>
                </a:lnTo>
                <a:close/>
              </a:path>
              <a:path w="657225" h="537210">
                <a:moveTo>
                  <a:pt x="7619" y="7620"/>
                </a:moveTo>
                <a:lnTo>
                  <a:pt x="3809" y="7620"/>
                </a:lnTo>
                <a:lnTo>
                  <a:pt x="7619" y="3810"/>
                </a:lnTo>
                <a:lnTo>
                  <a:pt x="7619" y="7620"/>
                </a:lnTo>
                <a:close/>
              </a:path>
              <a:path w="657225" h="537210">
                <a:moveTo>
                  <a:pt x="649287" y="7620"/>
                </a:moveTo>
                <a:lnTo>
                  <a:pt x="7619" y="7620"/>
                </a:lnTo>
                <a:lnTo>
                  <a:pt x="7619" y="3810"/>
                </a:lnTo>
                <a:lnTo>
                  <a:pt x="649287" y="3810"/>
                </a:lnTo>
                <a:lnTo>
                  <a:pt x="649287" y="7620"/>
                </a:lnTo>
                <a:close/>
              </a:path>
              <a:path w="657225" h="537210">
                <a:moveTo>
                  <a:pt x="649287" y="532955"/>
                </a:moveTo>
                <a:lnTo>
                  <a:pt x="649287" y="3810"/>
                </a:lnTo>
                <a:lnTo>
                  <a:pt x="653097" y="7620"/>
                </a:lnTo>
                <a:lnTo>
                  <a:pt x="656907" y="7620"/>
                </a:lnTo>
                <a:lnTo>
                  <a:pt x="656907" y="529145"/>
                </a:lnTo>
                <a:lnTo>
                  <a:pt x="653097" y="529145"/>
                </a:lnTo>
                <a:lnTo>
                  <a:pt x="649287" y="532955"/>
                </a:lnTo>
                <a:close/>
              </a:path>
              <a:path w="657225" h="537210">
                <a:moveTo>
                  <a:pt x="656907" y="7620"/>
                </a:moveTo>
                <a:lnTo>
                  <a:pt x="653097" y="7620"/>
                </a:lnTo>
                <a:lnTo>
                  <a:pt x="649287" y="3810"/>
                </a:lnTo>
                <a:lnTo>
                  <a:pt x="656907" y="3810"/>
                </a:lnTo>
                <a:lnTo>
                  <a:pt x="656907" y="7620"/>
                </a:lnTo>
                <a:close/>
              </a:path>
              <a:path w="657225" h="537210">
                <a:moveTo>
                  <a:pt x="7619" y="532955"/>
                </a:moveTo>
                <a:lnTo>
                  <a:pt x="3809" y="529145"/>
                </a:lnTo>
                <a:lnTo>
                  <a:pt x="7619" y="529145"/>
                </a:lnTo>
                <a:lnTo>
                  <a:pt x="7619" y="532955"/>
                </a:lnTo>
                <a:close/>
              </a:path>
              <a:path w="657225" h="537210">
                <a:moveTo>
                  <a:pt x="649287" y="532955"/>
                </a:moveTo>
                <a:lnTo>
                  <a:pt x="7619" y="532955"/>
                </a:lnTo>
                <a:lnTo>
                  <a:pt x="7619" y="529145"/>
                </a:lnTo>
                <a:lnTo>
                  <a:pt x="649287" y="529145"/>
                </a:lnTo>
                <a:lnTo>
                  <a:pt x="649287" y="532955"/>
                </a:lnTo>
                <a:close/>
              </a:path>
              <a:path w="657225" h="537210">
                <a:moveTo>
                  <a:pt x="656907" y="532955"/>
                </a:moveTo>
                <a:lnTo>
                  <a:pt x="649287" y="532955"/>
                </a:lnTo>
                <a:lnTo>
                  <a:pt x="653097" y="529145"/>
                </a:lnTo>
                <a:lnTo>
                  <a:pt x="656907" y="529145"/>
                </a:lnTo>
                <a:lnTo>
                  <a:pt x="656907" y="53295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bject 73"/>
          <p:cNvSpPr txBox="1"/>
          <p:nvPr/>
        </p:nvSpPr>
        <p:spPr>
          <a:xfrm>
            <a:off x="1057936" y="3916365"/>
            <a:ext cx="419649" cy="161583"/>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移动</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语</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4" name="object 74"/>
          <p:cNvSpPr txBox="1"/>
          <p:nvPr/>
        </p:nvSpPr>
        <p:spPr>
          <a:xfrm>
            <a:off x="1039358" y="4075260"/>
            <a:ext cx="456803" cy="161583"/>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音</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a:t>
            </a: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数</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据</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5" name="object 75"/>
          <p:cNvSpPr/>
          <p:nvPr/>
        </p:nvSpPr>
        <p:spPr>
          <a:xfrm>
            <a:off x="1801680" y="2374771"/>
            <a:ext cx="489670" cy="396785"/>
          </a:xfrm>
          <a:custGeom>
            <a:avLst/>
            <a:gdLst/>
            <a:ahLst/>
            <a:cxnLst/>
            <a:rect l="l" t="t" r="r" b="b"/>
            <a:pathLst>
              <a:path w="652780" h="528954">
                <a:moveTo>
                  <a:pt x="0" y="0"/>
                </a:moveTo>
                <a:lnTo>
                  <a:pt x="652272" y="0"/>
                </a:lnTo>
                <a:lnTo>
                  <a:pt x="652272" y="528827"/>
                </a:lnTo>
                <a:lnTo>
                  <a:pt x="0" y="528827"/>
                </a:lnTo>
                <a:lnTo>
                  <a:pt x="0" y="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object 76"/>
          <p:cNvSpPr/>
          <p:nvPr/>
        </p:nvSpPr>
        <p:spPr>
          <a:xfrm>
            <a:off x="1798870" y="2371941"/>
            <a:ext cx="495386" cy="402977"/>
          </a:xfrm>
          <a:custGeom>
            <a:avLst/>
            <a:gdLst/>
            <a:ahLst/>
            <a:cxnLst/>
            <a:rect l="l" t="t" r="r" b="b"/>
            <a:pathLst>
              <a:path w="660400" h="537210">
                <a:moveTo>
                  <a:pt x="660082" y="536765"/>
                </a:moveTo>
                <a:lnTo>
                  <a:pt x="0" y="536765"/>
                </a:lnTo>
                <a:lnTo>
                  <a:pt x="0" y="0"/>
                </a:lnTo>
                <a:lnTo>
                  <a:pt x="660082" y="0"/>
                </a:lnTo>
                <a:lnTo>
                  <a:pt x="660082" y="3810"/>
                </a:lnTo>
                <a:lnTo>
                  <a:pt x="7620" y="3810"/>
                </a:lnTo>
                <a:lnTo>
                  <a:pt x="3810" y="7620"/>
                </a:lnTo>
                <a:lnTo>
                  <a:pt x="7620" y="7620"/>
                </a:lnTo>
                <a:lnTo>
                  <a:pt x="7620" y="529145"/>
                </a:lnTo>
                <a:lnTo>
                  <a:pt x="3810" y="529145"/>
                </a:lnTo>
                <a:lnTo>
                  <a:pt x="7620" y="532955"/>
                </a:lnTo>
                <a:lnTo>
                  <a:pt x="660082" y="532955"/>
                </a:lnTo>
                <a:lnTo>
                  <a:pt x="660082" y="536765"/>
                </a:lnTo>
                <a:close/>
              </a:path>
              <a:path w="660400" h="537210">
                <a:moveTo>
                  <a:pt x="7620" y="7620"/>
                </a:moveTo>
                <a:lnTo>
                  <a:pt x="3810" y="7620"/>
                </a:lnTo>
                <a:lnTo>
                  <a:pt x="7620" y="3810"/>
                </a:lnTo>
                <a:lnTo>
                  <a:pt x="7620" y="7620"/>
                </a:lnTo>
                <a:close/>
              </a:path>
              <a:path w="660400" h="537210">
                <a:moveTo>
                  <a:pt x="652462" y="7620"/>
                </a:moveTo>
                <a:lnTo>
                  <a:pt x="7620" y="7620"/>
                </a:lnTo>
                <a:lnTo>
                  <a:pt x="7620" y="3810"/>
                </a:lnTo>
                <a:lnTo>
                  <a:pt x="652462" y="3810"/>
                </a:lnTo>
                <a:lnTo>
                  <a:pt x="652462" y="7620"/>
                </a:lnTo>
                <a:close/>
              </a:path>
              <a:path w="660400" h="537210">
                <a:moveTo>
                  <a:pt x="652462" y="532955"/>
                </a:moveTo>
                <a:lnTo>
                  <a:pt x="652462" y="3810"/>
                </a:lnTo>
                <a:lnTo>
                  <a:pt x="656272" y="7620"/>
                </a:lnTo>
                <a:lnTo>
                  <a:pt x="660082" y="7620"/>
                </a:lnTo>
                <a:lnTo>
                  <a:pt x="660082" y="529145"/>
                </a:lnTo>
                <a:lnTo>
                  <a:pt x="656272" y="529145"/>
                </a:lnTo>
                <a:lnTo>
                  <a:pt x="652462" y="532955"/>
                </a:lnTo>
                <a:close/>
              </a:path>
              <a:path w="660400" h="537210">
                <a:moveTo>
                  <a:pt x="660082" y="7620"/>
                </a:moveTo>
                <a:lnTo>
                  <a:pt x="656272" y="7620"/>
                </a:lnTo>
                <a:lnTo>
                  <a:pt x="652462" y="3810"/>
                </a:lnTo>
                <a:lnTo>
                  <a:pt x="660082" y="3810"/>
                </a:lnTo>
                <a:lnTo>
                  <a:pt x="660082" y="7620"/>
                </a:lnTo>
                <a:close/>
              </a:path>
              <a:path w="660400" h="537210">
                <a:moveTo>
                  <a:pt x="7620" y="532955"/>
                </a:moveTo>
                <a:lnTo>
                  <a:pt x="3810" y="529145"/>
                </a:lnTo>
                <a:lnTo>
                  <a:pt x="7620" y="529145"/>
                </a:lnTo>
                <a:lnTo>
                  <a:pt x="7620" y="532955"/>
                </a:lnTo>
                <a:close/>
              </a:path>
              <a:path w="660400" h="537210">
                <a:moveTo>
                  <a:pt x="652462" y="532955"/>
                </a:moveTo>
                <a:lnTo>
                  <a:pt x="7620" y="532955"/>
                </a:lnTo>
                <a:lnTo>
                  <a:pt x="7620" y="529145"/>
                </a:lnTo>
                <a:lnTo>
                  <a:pt x="652462" y="529145"/>
                </a:lnTo>
                <a:lnTo>
                  <a:pt x="652462" y="532955"/>
                </a:lnTo>
                <a:close/>
              </a:path>
              <a:path w="660400" h="537210">
                <a:moveTo>
                  <a:pt x="660082" y="532955"/>
                </a:moveTo>
                <a:lnTo>
                  <a:pt x="652462" y="532955"/>
                </a:lnTo>
                <a:lnTo>
                  <a:pt x="656272" y="529145"/>
                </a:lnTo>
                <a:lnTo>
                  <a:pt x="660082" y="529145"/>
                </a:lnTo>
                <a:lnTo>
                  <a:pt x="660082" y="53295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object 77"/>
          <p:cNvSpPr txBox="1"/>
          <p:nvPr/>
        </p:nvSpPr>
        <p:spPr>
          <a:xfrm>
            <a:off x="1801680" y="2374771"/>
            <a:ext cx="509676" cy="307777"/>
          </a:xfrm>
          <a:prstGeom prst="rect">
            <a:avLst/>
          </a:prstGeom>
        </p:spPr>
        <p:txBody>
          <a:bodyPr vert="horz" wrap="square" lIns="0" tIns="0" rIns="0" bIns="0" rtlCol="0">
            <a:spAutoFit/>
          </a:bodyPr>
          <a:lstStyle/>
          <a:p>
            <a:pPr marL="151765" marR="107315" lvl="0" indent="-59690" algn="l" defTabSz="685800" rtl="0" eaLnBrk="1" fontAlgn="auto" latinLnBrk="0" hangingPunct="1">
              <a:lnSpc>
                <a:spcPts val="123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固话</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 </a:t>
            </a: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P</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C</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8" name="object 78"/>
          <p:cNvSpPr/>
          <p:nvPr/>
        </p:nvSpPr>
        <p:spPr>
          <a:xfrm>
            <a:off x="1802825" y="3121280"/>
            <a:ext cx="487288" cy="396785"/>
          </a:xfrm>
          <a:custGeom>
            <a:avLst/>
            <a:gdLst/>
            <a:ahLst/>
            <a:cxnLst/>
            <a:rect l="l" t="t" r="r" b="b"/>
            <a:pathLst>
              <a:path w="649605" h="528954">
                <a:moveTo>
                  <a:pt x="0" y="0"/>
                </a:moveTo>
                <a:lnTo>
                  <a:pt x="649224" y="0"/>
                </a:lnTo>
                <a:lnTo>
                  <a:pt x="649224" y="528827"/>
                </a:lnTo>
                <a:lnTo>
                  <a:pt x="0" y="528827"/>
                </a:lnTo>
                <a:lnTo>
                  <a:pt x="0" y="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object 79"/>
          <p:cNvSpPr/>
          <p:nvPr/>
        </p:nvSpPr>
        <p:spPr>
          <a:xfrm>
            <a:off x="1800061" y="3118544"/>
            <a:ext cx="493004" cy="402977"/>
          </a:xfrm>
          <a:custGeom>
            <a:avLst/>
            <a:gdLst/>
            <a:ahLst/>
            <a:cxnLst/>
            <a:rect l="l" t="t" r="r" b="b"/>
            <a:pathLst>
              <a:path w="657225" h="537210">
                <a:moveTo>
                  <a:pt x="656907" y="536752"/>
                </a:moveTo>
                <a:lnTo>
                  <a:pt x="0" y="536752"/>
                </a:lnTo>
                <a:lnTo>
                  <a:pt x="0" y="0"/>
                </a:lnTo>
                <a:lnTo>
                  <a:pt x="656907" y="0"/>
                </a:lnTo>
                <a:lnTo>
                  <a:pt x="656907" y="3810"/>
                </a:lnTo>
                <a:lnTo>
                  <a:pt x="7620" y="3810"/>
                </a:lnTo>
                <a:lnTo>
                  <a:pt x="3810" y="7620"/>
                </a:lnTo>
                <a:lnTo>
                  <a:pt x="7620" y="7620"/>
                </a:lnTo>
                <a:lnTo>
                  <a:pt x="7620" y="529132"/>
                </a:lnTo>
                <a:lnTo>
                  <a:pt x="3810" y="529132"/>
                </a:lnTo>
                <a:lnTo>
                  <a:pt x="7620" y="532942"/>
                </a:lnTo>
                <a:lnTo>
                  <a:pt x="656907" y="532942"/>
                </a:lnTo>
                <a:lnTo>
                  <a:pt x="656907" y="536752"/>
                </a:lnTo>
                <a:close/>
              </a:path>
              <a:path w="657225" h="537210">
                <a:moveTo>
                  <a:pt x="7620" y="7620"/>
                </a:moveTo>
                <a:lnTo>
                  <a:pt x="3810" y="7620"/>
                </a:lnTo>
                <a:lnTo>
                  <a:pt x="7620" y="3810"/>
                </a:lnTo>
                <a:lnTo>
                  <a:pt x="7620" y="7620"/>
                </a:lnTo>
                <a:close/>
              </a:path>
              <a:path w="657225" h="537210">
                <a:moveTo>
                  <a:pt x="649287" y="7620"/>
                </a:moveTo>
                <a:lnTo>
                  <a:pt x="7620" y="7620"/>
                </a:lnTo>
                <a:lnTo>
                  <a:pt x="7620" y="3810"/>
                </a:lnTo>
                <a:lnTo>
                  <a:pt x="649287" y="3810"/>
                </a:lnTo>
                <a:lnTo>
                  <a:pt x="649287" y="7620"/>
                </a:lnTo>
                <a:close/>
              </a:path>
              <a:path w="657225" h="537210">
                <a:moveTo>
                  <a:pt x="649287" y="532942"/>
                </a:moveTo>
                <a:lnTo>
                  <a:pt x="649287" y="3810"/>
                </a:lnTo>
                <a:lnTo>
                  <a:pt x="653097" y="7620"/>
                </a:lnTo>
                <a:lnTo>
                  <a:pt x="656907" y="7620"/>
                </a:lnTo>
                <a:lnTo>
                  <a:pt x="656907" y="529132"/>
                </a:lnTo>
                <a:lnTo>
                  <a:pt x="653097" y="529132"/>
                </a:lnTo>
                <a:lnTo>
                  <a:pt x="649287" y="532942"/>
                </a:lnTo>
                <a:close/>
              </a:path>
              <a:path w="657225" h="537210">
                <a:moveTo>
                  <a:pt x="656907" y="7620"/>
                </a:moveTo>
                <a:lnTo>
                  <a:pt x="653097" y="7620"/>
                </a:lnTo>
                <a:lnTo>
                  <a:pt x="649287" y="3810"/>
                </a:lnTo>
                <a:lnTo>
                  <a:pt x="656907" y="3810"/>
                </a:lnTo>
                <a:lnTo>
                  <a:pt x="656907" y="7620"/>
                </a:lnTo>
                <a:close/>
              </a:path>
              <a:path w="657225" h="537210">
                <a:moveTo>
                  <a:pt x="7620" y="532942"/>
                </a:moveTo>
                <a:lnTo>
                  <a:pt x="3810" y="529132"/>
                </a:lnTo>
                <a:lnTo>
                  <a:pt x="7620" y="529132"/>
                </a:lnTo>
                <a:lnTo>
                  <a:pt x="7620" y="532942"/>
                </a:lnTo>
                <a:close/>
              </a:path>
              <a:path w="657225" h="537210">
                <a:moveTo>
                  <a:pt x="649287" y="532942"/>
                </a:moveTo>
                <a:lnTo>
                  <a:pt x="7620" y="532942"/>
                </a:lnTo>
                <a:lnTo>
                  <a:pt x="7620" y="529132"/>
                </a:lnTo>
                <a:lnTo>
                  <a:pt x="649287" y="529132"/>
                </a:lnTo>
                <a:lnTo>
                  <a:pt x="649287" y="532942"/>
                </a:lnTo>
                <a:close/>
              </a:path>
              <a:path w="657225" h="537210">
                <a:moveTo>
                  <a:pt x="656907" y="532942"/>
                </a:moveTo>
                <a:lnTo>
                  <a:pt x="649287" y="532942"/>
                </a:lnTo>
                <a:lnTo>
                  <a:pt x="653097" y="529132"/>
                </a:lnTo>
                <a:lnTo>
                  <a:pt x="656907" y="529132"/>
                </a:lnTo>
                <a:lnTo>
                  <a:pt x="656907" y="532942"/>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bject 80"/>
          <p:cNvSpPr txBox="1"/>
          <p:nvPr/>
        </p:nvSpPr>
        <p:spPr>
          <a:xfrm>
            <a:off x="1802824" y="3121280"/>
            <a:ext cx="507771" cy="323165"/>
          </a:xfrm>
          <a:prstGeom prst="rect">
            <a:avLst/>
          </a:prstGeom>
        </p:spPr>
        <p:txBody>
          <a:bodyPr vert="horz" wrap="square" lIns="0" tIns="0" rIns="0" bIns="0" rtlCol="0">
            <a:spAutoFit/>
          </a:bodyPr>
          <a:lstStyle/>
          <a:p>
            <a:pPr marL="65405" marR="62230" lvl="0" indent="-18415" algn="l" defTabSz="685800" rtl="0" eaLnBrk="1" fontAlgn="auto" latinLnBrk="0" hangingPunct="1">
              <a:lnSpc>
                <a:spcPct val="100000"/>
              </a:lnSpc>
              <a:spcBef>
                <a:spcPts val="0"/>
              </a:spcBef>
              <a:spcAft>
                <a:spcPts val="0"/>
              </a:spcAft>
              <a:buClrTx/>
              <a:buSzTx/>
              <a:buFontTx/>
              <a:buNone/>
              <a:defRPr/>
            </a:pP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PSTN</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 </a:t>
            </a: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XDS</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L</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81" name="object 81"/>
          <p:cNvSpPr/>
          <p:nvPr/>
        </p:nvSpPr>
        <p:spPr>
          <a:xfrm>
            <a:off x="1802825" y="3868930"/>
            <a:ext cx="487288" cy="398214"/>
          </a:xfrm>
          <a:custGeom>
            <a:avLst/>
            <a:gdLst/>
            <a:ahLst/>
            <a:cxnLst/>
            <a:rect l="l" t="t" r="r" b="b"/>
            <a:pathLst>
              <a:path w="649605" h="530860">
                <a:moveTo>
                  <a:pt x="0" y="0"/>
                </a:moveTo>
                <a:lnTo>
                  <a:pt x="649224" y="0"/>
                </a:lnTo>
                <a:lnTo>
                  <a:pt x="649224" y="530351"/>
                </a:lnTo>
                <a:lnTo>
                  <a:pt x="0" y="530351"/>
                </a:lnTo>
                <a:lnTo>
                  <a:pt x="0" y="0"/>
                </a:lnTo>
                <a:close/>
              </a:path>
            </a:pathLst>
          </a:custGeom>
          <a:solidFill>
            <a:srgbClr val="006FC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object 82"/>
          <p:cNvSpPr/>
          <p:nvPr/>
        </p:nvSpPr>
        <p:spPr>
          <a:xfrm>
            <a:off x="1800061" y="3866483"/>
            <a:ext cx="493004" cy="402977"/>
          </a:xfrm>
          <a:custGeom>
            <a:avLst/>
            <a:gdLst/>
            <a:ahLst/>
            <a:cxnLst/>
            <a:rect l="l" t="t" r="r" b="b"/>
            <a:pathLst>
              <a:path w="657225" h="537210">
                <a:moveTo>
                  <a:pt x="656907" y="536765"/>
                </a:moveTo>
                <a:lnTo>
                  <a:pt x="0" y="536765"/>
                </a:lnTo>
                <a:lnTo>
                  <a:pt x="0" y="0"/>
                </a:lnTo>
                <a:lnTo>
                  <a:pt x="656907" y="0"/>
                </a:lnTo>
                <a:lnTo>
                  <a:pt x="656907" y="3810"/>
                </a:lnTo>
                <a:lnTo>
                  <a:pt x="7620" y="3810"/>
                </a:lnTo>
                <a:lnTo>
                  <a:pt x="3810" y="7620"/>
                </a:lnTo>
                <a:lnTo>
                  <a:pt x="7620" y="7620"/>
                </a:lnTo>
                <a:lnTo>
                  <a:pt x="7620" y="529145"/>
                </a:lnTo>
                <a:lnTo>
                  <a:pt x="3810" y="529145"/>
                </a:lnTo>
                <a:lnTo>
                  <a:pt x="7620" y="532955"/>
                </a:lnTo>
                <a:lnTo>
                  <a:pt x="656907" y="532955"/>
                </a:lnTo>
                <a:lnTo>
                  <a:pt x="656907" y="536765"/>
                </a:lnTo>
                <a:close/>
              </a:path>
              <a:path w="657225" h="537210">
                <a:moveTo>
                  <a:pt x="7620" y="7620"/>
                </a:moveTo>
                <a:lnTo>
                  <a:pt x="3810" y="7620"/>
                </a:lnTo>
                <a:lnTo>
                  <a:pt x="7620" y="3810"/>
                </a:lnTo>
                <a:lnTo>
                  <a:pt x="7620" y="7620"/>
                </a:lnTo>
                <a:close/>
              </a:path>
              <a:path w="657225" h="537210">
                <a:moveTo>
                  <a:pt x="649287" y="7620"/>
                </a:moveTo>
                <a:lnTo>
                  <a:pt x="7620" y="7620"/>
                </a:lnTo>
                <a:lnTo>
                  <a:pt x="7620" y="3810"/>
                </a:lnTo>
                <a:lnTo>
                  <a:pt x="649287" y="3810"/>
                </a:lnTo>
                <a:lnTo>
                  <a:pt x="649287" y="7620"/>
                </a:lnTo>
                <a:close/>
              </a:path>
              <a:path w="657225" h="537210">
                <a:moveTo>
                  <a:pt x="649287" y="532955"/>
                </a:moveTo>
                <a:lnTo>
                  <a:pt x="649287" y="3810"/>
                </a:lnTo>
                <a:lnTo>
                  <a:pt x="653097" y="7620"/>
                </a:lnTo>
                <a:lnTo>
                  <a:pt x="656907" y="7620"/>
                </a:lnTo>
                <a:lnTo>
                  <a:pt x="656907" y="529145"/>
                </a:lnTo>
                <a:lnTo>
                  <a:pt x="653097" y="529145"/>
                </a:lnTo>
                <a:lnTo>
                  <a:pt x="649287" y="532955"/>
                </a:lnTo>
                <a:close/>
              </a:path>
              <a:path w="657225" h="537210">
                <a:moveTo>
                  <a:pt x="656907" y="7620"/>
                </a:moveTo>
                <a:lnTo>
                  <a:pt x="653097" y="7620"/>
                </a:lnTo>
                <a:lnTo>
                  <a:pt x="649287" y="3810"/>
                </a:lnTo>
                <a:lnTo>
                  <a:pt x="656907" y="3810"/>
                </a:lnTo>
                <a:lnTo>
                  <a:pt x="656907" y="7620"/>
                </a:lnTo>
                <a:close/>
              </a:path>
              <a:path w="657225" h="537210">
                <a:moveTo>
                  <a:pt x="7620" y="532955"/>
                </a:moveTo>
                <a:lnTo>
                  <a:pt x="3810" y="529145"/>
                </a:lnTo>
                <a:lnTo>
                  <a:pt x="7620" y="529145"/>
                </a:lnTo>
                <a:lnTo>
                  <a:pt x="7620" y="532955"/>
                </a:lnTo>
                <a:close/>
              </a:path>
              <a:path w="657225" h="537210">
                <a:moveTo>
                  <a:pt x="649287" y="532955"/>
                </a:moveTo>
                <a:lnTo>
                  <a:pt x="7620" y="532955"/>
                </a:lnTo>
                <a:lnTo>
                  <a:pt x="7620" y="529145"/>
                </a:lnTo>
                <a:lnTo>
                  <a:pt x="649287" y="529145"/>
                </a:lnTo>
                <a:lnTo>
                  <a:pt x="649287" y="532955"/>
                </a:lnTo>
                <a:close/>
              </a:path>
              <a:path w="657225" h="537210">
                <a:moveTo>
                  <a:pt x="656907" y="532955"/>
                </a:moveTo>
                <a:lnTo>
                  <a:pt x="649287" y="532955"/>
                </a:lnTo>
                <a:lnTo>
                  <a:pt x="653097" y="529145"/>
                </a:lnTo>
                <a:lnTo>
                  <a:pt x="656907" y="529145"/>
                </a:lnTo>
                <a:lnTo>
                  <a:pt x="656907" y="53295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object 83"/>
          <p:cNvSpPr txBox="1"/>
          <p:nvPr/>
        </p:nvSpPr>
        <p:spPr>
          <a:xfrm>
            <a:off x="1836739" y="3916365"/>
            <a:ext cx="419649" cy="161583"/>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固定</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语</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4" name="object 84"/>
          <p:cNvSpPr txBox="1"/>
          <p:nvPr/>
        </p:nvSpPr>
        <p:spPr>
          <a:xfrm>
            <a:off x="1818162" y="4075260"/>
            <a:ext cx="456803" cy="161583"/>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音</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a:t>
            </a: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数</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据</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5" name="object 85"/>
          <p:cNvSpPr/>
          <p:nvPr/>
        </p:nvSpPr>
        <p:spPr>
          <a:xfrm>
            <a:off x="2553858" y="2371941"/>
            <a:ext cx="495386" cy="402977"/>
          </a:xfrm>
          <a:custGeom>
            <a:avLst/>
            <a:gdLst/>
            <a:ahLst/>
            <a:cxnLst/>
            <a:rect l="l" t="t" r="r" b="b"/>
            <a:pathLst>
              <a:path w="660400" h="537210">
                <a:moveTo>
                  <a:pt x="660082" y="536765"/>
                </a:moveTo>
                <a:lnTo>
                  <a:pt x="0" y="536765"/>
                </a:lnTo>
                <a:lnTo>
                  <a:pt x="0" y="0"/>
                </a:lnTo>
                <a:lnTo>
                  <a:pt x="660082" y="0"/>
                </a:lnTo>
                <a:lnTo>
                  <a:pt x="660082" y="3810"/>
                </a:lnTo>
                <a:lnTo>
                  <a:pt x="7620" y="3810"/>
                </a:lnTo>
                <a:lnTo>
                  <a:pt x="3810" y="7620"/>
                </a:lnTo>
                <a:lnTo>
                  <a:pt x="7620" y="7620"/>
                </a:lnTo>
                <a:lnTo>
                  <a:pt x="7620" y="529145"/>
                </a:lnTo>
                <a:lnTo>
                  <a:pt x="3810" y="529145"/>
                </a:lnTo>
                <a:lnTo>
                  <a:pt x="7620" y="532955"/>
                </a:lnTo>
                <a:lnTo>
                  <a:pt x="660082" y="532955"/>
                </a:lnTo>
                <a:lnTo>
                  <a:pt x="660082" y="536765"/>
                </a:lnTo>
                <a:close/>
              </a:path>
              <a:path w="660400" h="537210">
                <a:moveTo>
                  <a:pt x="7620" y="7620"/>
                </a:moveTo>
                <a:lnTo>
                  <a:pt x="3810" y="7620"/>
                </a:lnTo>
                <a:lnTo>
                  <a:pt x="7620" y="3810"/>
                </a:lnTo>
                <a:lnTo>
                  <a:pt x="7620" y="7620"/>
                </a:lnTo>
                <a:close/>
              </a:path>
              <a:path w="660400" h="537210">
                <a:moveTo>
                  <a:pt x="652462" y="7620"/>
                </a:moveTo>
                <a:lnTo>
                  <a:pt x="7620" y="7620"/>
                </a:lnTo>
                <a:lnTo>
                  <a:pt x="7620" y="3810"/>
                </a:lnTo>
                <a:lnTo>
                  <a:pt x="652462" y="3810"/>
                </a:lnTo>
                <a:lnTo>
                  <a:pt x="652462" y="7620"/>
                </a:lnTo>
                <a:close/>
              </a:path>
              <a:path w="660400" h="537210">
                <a:moveTo>
                  <a:pt x="652462" y="532955"/>
                </a:moveTo>
                <a:lnTo>
                  <a:pt x="652462" y="3810"/>
                </a:lnTo>
                <a:lnTo>
                  <a:pt x="656272" y="7620"/>
                </a:lnTo>
                <a:lnTo>
                  <a:pt x="660082" y="7620"/>
                </a:lnTo>
                <a:lnTo>
                  <a:pt x="660082" y="529145"/>
                </a:lnTo>
                <a:lnTo>
                  <a:pt x="656272" y="529145"/>
                </a:lnTo>
                <a:lnTo>
                  <a:pt x="652462" y="532955"/>
                </a:lnTo>
                <a:close/>
              </a:path>
              <a:path w="660400" h="537210">
                <a:moveTo>
                  <a:pt x="660082" y="7620"/>
                </a:moveTo>
                <a:lnTo>
                  <a:pt x="656272" y="7620"/>
                </a:lnTo>
                <a:lnTo>
                  <a:pt x="652462" y="3810"/>
                </a:lnTo>
                <a:lnTo>
                  <a:pt x="660082" y="3810"/>
                </a:lnTo>
                <a:lnTo>
                  <a:pt x="660082" y="7620"/>
                </a:lnTo>
                <a:close/>
              </a:path>
              <a:path w="660400" h="537210">
                <a:moveTo>
                  <a:pt x="7620" y="532955"/>
                </a:moveTo>
                <a:lnTo>
                  <a:pt x="3810" y="529145"/>
                </a:lnTo>
                <a:lnTo>
                  <a:pt x="7620" y="529145"/>
                </a:lnTo>
                <a:lnTo>
                  <a:pt x="7620" y="532955"/>
                </a:lnTo>
                <a:close/>
              </a:path>
              <a:path w="660400" h="537210">
                <a:moveTo>
                  <a:pt x="652462" y="532955"/>
                </a:moveTo>
                <a:lnTo>
                  <a:pt x="7620" y="532955"/>
                </a:lnTo>
                <a:lnTo>
                  <a:pt x="7620" y="529145"/>
                </a:lnTo>
                <a:lnTo>
                  <a:pt x="652462" y="529145"/>
                </a:lnTo>
                <a:lnTo>
                  <a:pt x="652462" y="532955"/>
                </a:lnTo>
                <a:close/>
              </a:path>
              <a:path w="660400" h="537210">
                <a:moveTo>
                  <a:pt x="660082" y="532955"/>
                </a:moveTo>
                <a:lnTo>
                  <a:pt x="652462" y="532955"/>
                </a:lnTo>
                <a:lnTo>
                  <a:pt x="656272" y="529145"/>
                </a:lnTo>
                <a:lnTo>
                  <a:pt x="660082" y="529145"/>
                </a:lnTo>
                <a:lnTo>
                  <a:pt x="660082" y="53295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object 86"/>
          <p:cNvSpPr txBox="1"/>
          <p:nvPr/>
        </p:nvSpPr>
        <p:spPr>
          <a:xfrm>
            <a:off x="2556192" y="2374771"/>
            <a:ext cx="490623" cy="161583"/>
          </a:xfrm>
          <a:prstGeom prst="rect">
            <a:avLst/>
          </a:prstGeom>
          <a:solidFill>
            <a:srgbClr val="006FC0"/>
          </a:solidFill>
        </p:spPr>
        <p:txBody>
          <a:bodyPr vert="horz" wrap="square" lIns="0" tIns="0" rIns="0" bIns="0" rtlCol="0">
            <a:spAutoFit/>
          </a:bodyPr>
          <a:lstStyle/>
          <a:p>
            <a:pPr marL="152400" marR="0" lvl="0" indent="0" algn="l" defTabSz="685800" rtl="0" eaLnBrk="1" fontAlgn="auto" latinLnBrk="0" hangingPunct="1">
              <a:lnSpc>
                <a:spcPct val="100000"/>
              </a:lnSpc>
              <a:spcBef>
                <a:spcPts val="0"/>
              </a:spcBef>
              <a:spcAft>
                <a:spcPts val="0"/>
              </a:spcAft>
              <a:buClrTx/>
              <a:buSzTx/>
              <a:buFontTx/>
              <a:buNone/>
              <a:defRPr/>
            </a:pPr>
            <a:r>
              <a:rPr kumimoji="0" sz="10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P</a:t>
            </a:r>
            <a:r>
              <a:rPr kumimoji="0" sz="10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C</a:t>
            </a:r>
            <a:endParaRPr kumimoji="0" sz="10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87" name="object 87"/>
          <p:cNvSpPr/>
          <p:nvPr/>
        </p:nvSpPr>
        <p:spPr>
          <a:xfrm>
            <a:off x="2555049" y="3118544"/>
            <a:ext cx="493004" cy="402977"/>
          </a:xfrm>
          <a:custGeom>
            <a:avLst/>
            <a:gdLst/>
            <a:ahLst/>
            <a:cxnLst/>
            <a:rect l="l" t="t" r="r" b="b"/>
            <a:pathLst>
              <a:path w="657225" h="537210">
                <a:moveTo>
                  <a:pt x="656907" y="536752"/>
                </a:moveTo>
                <a:lnTo>
                  <a:pt x="0" y="536752"/>
                </a:lnTo>
                <a:lnTo>
                  <a:pt x="0" y="0"/>
                </a:lnTo>
                <a:lnTo>
                  <a:pt x="656907" y="0"/>
                </a:lnTo>
                <a:lnTo>
                  <a:pt x="656907" y="3810"/>
                </a:lnTo>
                <a:lnTo>
                  <a:pt x="7620" y="3810"/>
                </a:lnTo>
                <a:lnTo>
                  <a:pt x="3810" y="7620"/>
                </a:lnTo>
                <a:lnTo>
                  <a:pt x="7620" y="7620"/>
                </a:lnTo>
                <a:lnTo>
                  <a:pt x="7620" y="529132"/>
                </a:lnTo>
                <a:lnTo>
                  <a:pt x="3810" y="529132"/>
                </a:lnTo>
                <a:lnTo>
                  <a:pt x="7620" y="532942"/>
                </a:lnTo>
                <a:lnTo>
                  <a:pt x="656907" y="532942"/>
                </a:lnTo>
                <a:lnTo>
                  <a:pt x="656907" y="536752"/>
                </a:lnTo>
                <a:close/>
              </a:path>
              <a:path w="657225" h="537210">
                <a:moveTo>
                  <a:pt x="7620" y="7620"/>
                </a:moveTo>
                <a:lnTo>
                  <a:pt x="3810" y="7620"/>
                </a:lnTo>
                <a:lnTo>
                  <a:pt x="7620" y="3810"/>
                </a:lnTo>
                <a:lnTo>
                  <a:pt x="7620" y="7620"/>
                </a:lnTo>
                <a:close/>
              </a:path>
              <a:path w="657225" h="537210">
                <a:moveTo>
                  <a:pt x="649287" y="7620"/>
                </a:moveTo>
                <a:lnTo>
                  <a:pt x="7620" y="7620"/>
                </a:lnTo>
                <a:lnTo>
                  <a:pt x="7620" y="3810"/>
                </a:lnTo>
                <a:lnTo>
                  <a:pt x="649287" y="3810"/>
                </a:lnTo>
                <a:lnTo>
                  <a:pt x="649287" y="7620"/>
                </a:lnTo>
                <a:close/>
              </a:path>
              <a:path w="657225" h="537210">
                <a:moveTo>
                  <a:pt x="649287" y="532942"/>
                </a:moveTo>
                <a:lnTo>
                  <a:pt x="649287" y="3810"/>
                </a:lnTo>
                <a:lnTo>
                  <a:pt x="653097" y="7620"/>
                </a:lnTo>
                <a:lnTo>
                  <a:pt x="656907" y="7620"/>
                </a:lnTo>
                <a:lnTo>
                  <a:pt x="656907" y="529132"/>
                </a:lnTo>
                <a:lnTo>
                  <a:pt x="653097" y="529132"/>
                </a:lnTo>
                <a:lnTo>
                  <a:pt x="649287" y="532942"/>
                </a:lnTo>
                <a:close/>
              </a:path>
              <a:path w="657225" h="537210">
                <a:moveTo>
                  <a:pt x="656907" y="7620"/>
                </a:moveTo>
                <a:lnTo>
                  <a:pt x="653097" y="7620"/>
                </a:lnTo>
                <a:lnTo>
                  <a:pt x="649287" y="3810"/>
                </a:lnTo>
                <a:lnTo>
                  <a:pt x="656907" y="3810"/>
                </a:lnTo>
                <a:lnTo>
                  <a:pt x="656907" y="7620"/>
                </a:lnTo>
                <a:close/>
              </a:path>
              <a:path w="657225" h="537210">
                <a:moveTo>
                  <a:pt x="7620" y="532942"/>
                </a:moveTo>
                <a:lnTo>
                  <a:pt x="3810" y="529132"/>
                </a:lnTo>
                <a:lnTo>
                  <a:pt x="7620" y="529132"/>
                </a:lnTo>
                <a:lnTo>
                  <a:pt x="7620" y="532942"/>
                </a:lnTo>
                <a:close/>
              </a:path>
              <a:path w="657225" h="537210">
                <a:moveTo>
                  <a:pt x="649287" y="532942"/>
                </a:moveTo>
                <a:lnTo>
                  <a:pt x="7620" y="532942"/>
                </a:lnTo>
                <a:lnTo>
                  <a:pt x="7620" y="529132"/>
                </a:lnTo>
                <a:lnTo>
                  <a:pt x="649287" y="529132"/>
                </a:lnTo>
                <a:lnTo>
                  <a:pt x="649287" y="532942"/>
                </a:lnTo>
                <a:close/>
              </a:path>
              <a:path w="657225" h="537210">
                <a:moveTo>
                  <a:pt x="656907" y="532942"/>
                </a:moveTo>
                <a:lnTo>
                  <a:pt x="649287" y="532942"/>
                </a:lnTo>
                <a:lnTo>
                  <a:pt x="653097" y="529132"/>
                </a:lnTo>
                <a:lnTo>
                  <a:pt x="656907" y="529132"/>
                </a:lnTo>
                <a:lnTo>
                  <a:pt x="656907" y="532942"/>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object 88"/>
          <p:cNvSpPr txBox="1"/>
          <p:nvPr/>
        </p:nvSpPr>
        <p:spPr>
          <a:xfrm>
            <a:off x="2558478" y="3121280"/>
            <a:ext cx="487288" cy="161583"/>
          </a:xfrm>
          <a:prstGeom prst="rect">
            <a:avLst/>
          </a:prstGeom>
          <a:solidFill>
            <a:srgbClr val="006FC0"/>
          </a:solidFill>
        </p:spPr>
        <p:txBody>
          <a:bodyPr vert="horz" wrap="square" lIns="0" tIns="0" rIns="0" bIns="0" rtlCol="0">
            <a:spAutoFit/>
          </a:bodyPr>
          <a:lstStyle/>
          <a:p>
            <a:pPr marL="42545"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互联</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网</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9" name="object 89"/>
          <p:cNvSpPr/>
          <p:nvPr/>
        </p:nvSpPr>
        <p:spPr>
          <a:xfrm>
            <a:off x="2555049" y="3866483"/>
            <a:ext cx="493004" cy="402977"/>
          </a:xfrm>
          <a:custGeom>
            <a:avLst/>
            <a:gdLst/>
            <a:ahLst/>
            <a:cxnLst/>
            <a:rect l="l" t="t" r="r" b="b"/>
            <a:pathLst>
              <a:path w="657225" h="537210">
                <a:moveTo>
                  <a:pt x="656907" y="536765"/>
                </a:moveTo>
                <a:lnTo>
                  <a:pt x="0" y="536765"/>
                </a:lnTo>
                <a:lnTo>
                  <a:pt x="0" y="0"/>
                </a:lnTo>
                <a:lnTo>
                  <a:pt x="656907" y="0"/>
                </a:lnTo>
                <a:lnTo>
                  <a:pt x="656907" y="3810"/>
                </a:lnTo>
                <a:lnTo>
                  <a:pt x="7620" y="3810"/>
                </a:lnTo>
                <a:lnTo>
                  <a:pt x="3810" y="7620"/>
                </a:lnTo>
                <a:lnTo>
                  <a:pt x="7620" y="7620"/>
                </a:lnTo>
                <a:lnTo>
                  <a:pt x="7620" y="529145"/>
                </a:lnTo>
                <a:lnTo>
                  <a:pt x="3810" y="529145"/>
                </a:lnTo>
                <a:lnTo>
                  <a:pt x="7620" y="532955"/>
                </a:lnTo>
                <a:lnTo>
                  <a:pt x="656907" y="532955"/>
                </a:lnTo>
                <a:lnTo>
                  <a:pt x="656907" y="536765"/>
                </a:lnTo>
                <a:close/>
              </a:path>
              <a:path w="657225" h="537210">
                <a:moveTo>
                  <a:pt x="7620" y="7620"/>
                </a:moveTo>
                <a:lnTo>
                  <a:pt x="3810" y="7620"/>
                </a:lnTo>
                <a:lnTo>
                  <a:pt x="7620" y="3810"/>
                </a:lnTo>
                <a:lnTo>
                  <a:pt x="7620" y="7620"/>
                </a:lnTo>
                <a:close/>
              </a:path>
              <a:path w="657225" h="537210">
                <a:moveTo>
                  <a:pt x="649287" y="7620"/>
                </a:moveTo>
                <a:lnTo>
                  <a:pt x="7620" y="7620"/>
                </a:lnTo>
                <a:lnTo>
                  <a:pt x="7620" y="3810"/>
                </a:lnTo>
                <a:lnTo>
                  <a:pt x="649287" y="3810"/>
                </a:lnTo>
                <a:lnTo>
                  <a:pt x="649287" y="7620"/>
                </a:lnTo>
                <a:close/>
              </a:path>
              <a:path w="657225" h="537210">
                <a:moveTo>
                  <a:pt x="649287" y="532955"/>
                </a:moveTo>
                <a:lnTo>
                  <a:pt x="649287" y="3810"/>
                </a:lnTo>
                <a:lnTo>
                  <a:pt x="653097" y="7620"/>
                </a:lnTo>
                <a:lnTo>
                  <a:pt x="656907" y="7620"/>
                </a:lnTo>
                <a:lnTo>
                  <a:pt x="656907" y="529145"/>
                </a:lnTo>
                <a:lnTo>
                  <a:pt x="653097" y="529145"/>
                </a:lnTo>
                <a:lnTo>
                  <a:pt x="649287" y="532955"/>
                </a:lnTo>
                <a:close/>
              </a:path>
              <a:path w="657225" h="537210">
                <a:moveTo>
                  <a:pt x="656907" y="7620"/>
                </a:moveTo>
                <a:lnTo>
                  <a:pt x="653097" y="7620"/>
                </a:lnTo>
                <a:lnTo>
                  <a:pt x="649287" y="3810"/>
                </a:lnTo>
                <a:lnTo>
                  <a:pt x="656907" y="3810"/>
                </a:lnTo>
                <a:lnTo>
                  <a:pt x="656907" y="7620"/>
                </a:lnTo>
                <a:close/>
              </a:path>
              <a:path w="657225" h="537210">
                <a:moveTo>
                  <a:pt x="7620" y="532955"/>
                </a:moveTo>
                <a:lnTo>
                  <a:pt x="3810" y="529145"/>
                </a:lnTo>
                <a:lnTo>
                  <a:pt x="7620" y="529145"/>
                </a:lnTo>
                <a:lnTo>
                  <a:pt x="7620" y="532955"/>
                </a:lnTo>
                <a:close/>
              </a:path>
              <a:path w="657225" h="537210">
                <a:moveTo>
                  <a:pt x="649287" y="532955"/>
                </a:moveTo>
                <a:lnTo>
                  <a:pt x="7620" y="532955"/>
                </a:lnTo>
                <a:lnTo>
                  <a:pt x="7620" y="529145"/>
                </a:lnTo>
                <a:lnTo>
                  <a:pt x="649287" y="529145"/>
                </a:lnTo>
                <a:lnTo>
                  <a:pt x="649287" y="532955"/>
                </a:lnTo>
                <a:close/>
              </a:path>
              <a:path w="657225" h="537210">
                <a:moveTo>
                  <a:pt x="656907" y="532955"/>
                </a:moveTo>
                <a:lnTo>
                  <a:pt x="649287" y="532955"/>
                </a:lnTo>
                <a:lnTo>
                  <a:pt x="653097" y="529145"/>
                </a:lnTo>
                <a:lnTo>
                  <a:pt x="656907" y="529145"/>
                </a:lnTo>
                <a:lnTo>
                  <a:pt x="656907" y="532955"/>
                </a:lnTo>
                <a:close/>
              </a:path>
            </a:pathLst>
          </a:custGeom>
          <a:solidFill>
            <a:srgbClr val="02020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object 90"/>
          <p:cNvSpPr txBox="1"/>
          <p:nvPr/>
        </p:nvSpPr>
        <p:spPr>
          <a:xfrm>
            <a:off x="2558478" y="3868931"/>
            <a:ext cx="487288" cy="161583"/>
          </a:xfrm>
          <a:prstGeom prst="rect">
            <a:avLst/>
          </a:prstGeom>
          <a:solidFill>
            <a:srgbClr val="006FC0"/>
          </a:solidFill>
        </p:spPr>
        <p:txBody>
          <a:bodyPr vert="horz" wrap="square" lIns="0" tIns="0" rIns="0" bIns="0" rtlCol="0">
            <a:spAutoFit/>
          </a:bodyPr>
          <a:lstStyle/>
          <a:p>
            <a:pPr marL="109220"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媒</a:t>
            </a:r>
            <a:r>
              <a:rPr kumimoji="0" sz="10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体</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91" name="object 91"/>
          <p:cNvSpPr txBox="1"/>
          <p:nvPr/>
        </p:nvSpPr>
        <p:spPr>
          <a:xfrm>
            <a:off x="4964816" y="1857544"/>
            <a:ext cx="264365" cy="18466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200" b="1" i="0" u="none" strike="noStrike" kern="1200" cap="none" spc="-4" normalizeH="0" baseline="0" noProof="0" dirty="0">
                <a:ln>
                  <a:noFill/>
                </a:ln>
                <a:solidFill>
                  <a:prstClr val="black"/>
                </a:solidFill>
                <a:effectLst/>
                <a:uLnTx/>
                <a:uFillTx/>
                <a:latin typeface="Arial" panose="020B0604020202020204"/>
                <a:ea typeface="+mn-ea"/>
                <a:cs typeface="Arial" panose="020B0604020202020204"/>
              </a:rPr>
              <a:t>ICT</a:t>
            </a:r>
            <a:endParaRPr kumimoji="0"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92" name="object 92"/>
          <p:cNvSpPr/>
          <p:nvPr/>
        </p:nvSpPr>
        <p:spPr>
          <a:xfrm>
            <a:off x="3410161" y="2476515"/>
            <a:ext cx="271033" cy="1850076"/>
          </a:xfrm>
          <a:custGeom>
            <a:avLst/>
            <a:gdLst/>
            <a:ahLst/>
            <a:cxnLst/>
            <a:rect l="l" t="t" r="r" b="b"/>
            <a:pathLst>
              <a:path w="361314" h="2466340">
                <a:moveTo>
                  <a:pt x="0" y="2465831"/>
                </a:moveTo>
                <a:lnTo>
                  <a:pt x="0" y="0"/>
                </a:lnTo>
                <a:lnTo>
                  <a:pt x="361188" y="1232915"/>
                </a:lnTo>
                <a:lnTo>
                  <a:pt x="0" y="2465831"/>
                </a:lnTo>
                <a:close/>
              </a:path>
            </a:pathLst>
          </a:custGeom>
          <a:solidFill>
            <a:srgbClr val="92D05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bject 93"/>
          <p:cNvSpPr/>
          <p:nvPr/>
        </p:nvSpPr>
        <p:spPr>
          <a:xfrm>
            <a:off x="3407684" y="2456090"/>
            <a:ext cx="276273" cy="1889612"/>
          </a:xfrm>
          <a:custGeom>
            <a:avLst/>
            <a:gdLst/>
            <a:ahLst/>
            <a:cxnLst/>
            <a:rect l="l" t="t" r="r" b="b"/>
            <a:pathLst>
              <a:path w="368300" h="2519045">
                <a:moveTo>
                  <a:pt x="0" y="2518956"/>
                </a:moveTo>
                <a:lnTo>
                  <a:pt x="0" y="0"/>
                </a:lnTo>
                <a:lnTo>
                  <a:pt x="7780" y="26619"/>
                </a:lnTo>
                <a:lnTo>
                  <a:pt x="7620" y="26619"/>
                </a:lnTo>
                <a:lnTo>
                  <a:pt x="152" y="27686"/>
                </a:lnTo>
                <a:lnTo>
                  <a:pt x="7620" y="53234"/>
                </a:lnTo>
                <a:lnTo>
                  <a:pt x="7620" y="2465722"/>
                </a:lnTo>
                <a:lnTo>
                  <a:pt x="152" y="2491270"/>
                </a:lnTo>
                <a:lnTo>
                  <a:pt x="7620" y="2492349"/>
                </a:lnTo>
                <a:lnTo>
                  <a:pt x="7777" y="2492349"/>
                </a:lnTo>
                <a:lnTo>
                  <a:pt x="0" y="2518956"/>
                </a:lnTo>
                <a:close/>
              </a:path>
              <a:path w="368300" h="2519045">
                <a:moveTo>
                  <a:pt x="7620" y="53234"/>
                </a:moveTo>
                <a:lnTo>
                  <a:pt x="152" y="27686"/>
                </a:lnTo>
                <a:lnTo>
                  <a:pt x="7620" y="26619"/>
                </a:lnTo>
                <a:lnTo>
                  <a:pt x="7620" y="53234"/>
                </a:lnTo>
                <a:close/>
              </a:path>
              <a:path w="368300" h="2519045">
                <a:moveTo>
                  <a:pt x="360203" y="1259484"/>
                </a:moveTo>
                <a:lnTo>
                  <a:pt x="7620" y="53234"/>
                </a:lnTo>
                <a:lnTo>
                  <a:pt x="7620" y="26619"/>
                </a:lnTo>
                <a:lnTo>
                  <a:pt x="7780" y="26619"/>
                </a:lnTo>
                <a:lnTo>
                  <a:pt x="367835" y="1258417"/>
                </a:lnTo>
                <a:lnTo>
                  <a:pt x="360514" y="1258417"/>
                </a:lnTo>
                <a:lnTo>
                  <a:pt x="360203" y="1259484"/>
                </a:lnTo>
                <a:close/>
              </a:path>
              <a:path w="368300" h="2519045">
                <a:moveTo>
                  <a:pt x="360514" y="1260551"/>
                </a:moveTo>
                <a:lnTo>
                  <a:pt x="360203" y="1259484"/>
                </a:lnTo>
                <a:lnTo>
                  <a:pt x="360514" y="1258417"/>
                </a:lnTo>
                <a:lnTo>
                  <a:pt x="360514" y="1260551"/>
                </a:lnTo>
                <a:close/>
              </a:path>
              <a:path w="368300" h="2519045">
                <a:moveTo>
                  <a:pt x="367835" y="1260551"/>
                </a:moveTo>
                <a:lnTo>
                  <a:pt x="360514" y="1260551"/>
                </a:lnTo>
                <a:lnTo>
                  <a:pt x="360514" y="1258417"/>
                </a:lnTo>
                <a:lnTo>
                  <a:pt x="367835" y="1258417"/>
                </a:lnTo>
                <a:lnTo>
                  <a:pt x="368147" y="1259484"/>
                </a:lnTo>
                <a:lnTo>
                  <a:pt x="367835" y="1260551"/>
                </a:lnTo>
                <a:close/>
              </a:path>
              <a:path w="368300" h="2519045">
                <a:moveTo>
                  <a:pt x="7777" y="2492349"/>
                </a:moveTo>
                <a:lnTo>
                  <a:pt x="7620" y="2492349"/>
                </a:lnTo>
                <a:lnTo>
                  <a:pt x="7620" y="2465722"/>
                </a:lnTo>
                <a:lnTo>
                  <a:pt x="360203" y="1259484"/>
                </a:lnTo>
                <a:lnTo>
                  <a:pt x="360514" y="1260551"/>
                </a:lnTo>
                <a:lnTo>
                  <a:pt x="367835" y="1260551"/>
                </a:lnTo>
                <a:lnTo>
                  <a:pt x="7777" y="2492349"/>
                </a:lnTo>
                <a:close/>
              </a:path>
              <a:path w="368300" h="2519045">
                <a:moveTo>
                  <a:pt x="7620" y="2492349"/>
                </a:moveTo>
                <a:lnTo>
                  <a:pt x="152" y="2491270"/>
                </a:lnTo>
                <a:lnTo>
                  <a:pt x="7620" y="2465722"/>
                </a:lnTo>
                <a:lnTo>
                  <a:pt x="7620" y="2492349"/>
                </a:lnTo>
                <a:close/>
              </a:path>
            </a:pathLst>
          </a:custGeom>
          <a:solidFill>
            <a:srgbClr val="44446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object 94"/>
          <p:cNvSpPr txBox="1"/>
          <p:nvPr/>
        </p:nvSpPr>
        <p:spPr>
          <a:xfrm>
            <a:off x="718310" y="1437904"/>
            <a:ext cx="2000121" cy="18466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200" b="1"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以往垂直的互不干涉的行业</a:t>
            </a:r>
            <a:r>
              <a:rPr kumimoji="0" sz="1200" b="1" u="none" strike="noStrike" kern="1200" cap="none" spc="-4" normalizeH="0" baseline="0" noProof="0" dirty="0">
                <a:ln>
                  <a:noFill/>
                </a:ln>
                <a:solidFill>
                  <a:prstClr val="black"/>
                </a:solidFill>
                <a:effectLst/>
                <a:uLnTx/>
                <a:uFillTx/>
                <a:latin typeface="Arial" panose="020B0604020202020204"/>
                <a:ea typeface="+mn-ea"/>
                <a:cs typeface="Arial" panose="020B0604020202020204"/>
              </a:rPr>
              <a:t>…</a:t>
            </a:r>
            <a:endParaRPr kumimoji="0" sz="1200" b="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95" name="object 95"/>
          <p:cNvSpPr txBox="1"/>
          <p:nvPr/>
        </p:nvSpPr>
        <p:spPr>
          <a:xfrm>
            <a:off x="4232454" y="1437904"/>
            <a:ext cx="1085562" cy="18466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2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r>
              <a:rPr kumimoji="0" sz="1200" b="1"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向融合化发</a:t>
            </a:r>
            <a:r>
              <a:rPr kumimoji="0" sz="1200" b="1"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展</a:t>
            </a:r>
            <a:endParaRPr kumimoji="0" sz="12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96" name="object 96"/>
          <p:cNvSpPr txBox="1"/>
          <p:nvPr/>
        </p:nvSpPr>
        <p:spPr>
          <a:xfrm>
            <a:off x="1484491" y="1814341"/>
            <a:ext cx="221971" cy="18466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200" b="1" i="0" u="none" strike="noStrike" kern="1200" cap="none" spc="-4" normalizeH="0" baseline="0" noProof="0" dirty="0">
                <a:ln>
                  <a:noFill/>
                </a:ln>
                <a:solidFill>
                  <a:prstClr val="black"/>
                </a:solidFill>
                <a:effectLst/>
                <a:uLnTx/>
                <a:uFillTx/>
                <a:latin typeface="Arial" panose="020B0604020202020204"/>
                <a:ea typeface="+mn-ea"/>
                <a:cs typeface="Arial" panose="020B0604020202020204"/>
              </a:rPr>
              <a:t>CT</a:t>
            </a:r>
            <a:endParaRPr kumimoji="0" sz="12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97" name="object 97"/>
          <p:cNvSpPr/>
          <p:nvPr/>
        </p:nvSpPr>
        <p:spPr>
          <a:xfrm>
            <a:off x="3036335" y="1260153"/>
            <a:ext cx="960287" cy="550164"/>
          </a:xfrm>
          <a:custGeom>
            <a:avLst/>
            <a:gdLst/>
            <a:ahLst/>
            <a:cxnLst/>
            <a:rect l="l" t="t" r="r" b="b"/>
            <a:pathLst>
              <a:path w="1280160" h="733425">
                <a:moveTo>
                  <a:pt x="22859" y="550163"/>
                </a:moveTo>
                <a:lnTo>
                  <a:pt x="0" y="550163"/>
                </a:lnTo>
                <a:lnTo>
                  <a:pt x="0" y="182879"/>
                </a:lnTo>
                <a:lnTo>
                  <a:pt x="22859" y="182879"/>
                </a:lnTo>
                <a:lnTo>
                  <a:pt x="22859" y="550163"/>
                </a:lnTo>
                <a:close/>
              </a:path>
              <a:path w="1280160" h="733425">
                <a:moveTo>
                  <a:pt x="91439" y="550163"/>
                </a:moveTo>
                <a:lnTo>
                  <a:pt x="45719" y="550163"/>
                </a:lnTo>
                <a:lnTo>
                  <a:pt x="45719" y="182879"/>
                </a:lnTo>
                <a:lnTo>
                  <a:pt x="91439" y="182879"/>
                </a:lnTo>
                <a:lnTo>
                  <a:pt x="91439" y="550163"/>
                </a:lnTo>
                <a:close/>
              </a:path>
              <a:path w="1280160" h="733425">
                <a:moveTo>
                  <a:pt x="912876" y="733044"/>
                </a:moveTo>
                <a:lnTo>
                  <a:pt x="912876" y="550163"/>
                </a:lnTo>
                <a:lnTo>
                  <a:pt x="115823" y="550163"/>
                </a:lnTo>
                <a:lnTo>
                  <a:pt x="115823" y="182879"/>
                </a:lnTo>
                <a:lnTo>
                  <a:pt x="912876" y="182879"/>
                </a:lnTo>
                <a:lnTo>
                  <a:pt x="912876" y="0"/>
                </a:lnTo>
                <a:lnTo>
                  <a:pt x="1280159" y="365759"/>
                </a:lnTo>
                <a:lnTo>
                  <a:pt x="912876" y="733044"/>
                </a:lnTo>
                <a:close/>
              </a:path>
            </a:pathLst>
          </a:custGeom>
          <a:solidFill>
            <a:srgbClr val="92D05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object 98"/>
          <p:cNvSpPr/>
          <p:nvPr/>
        </p:nvSpPr>
        <p:spPr>
          <a:xfrm>
            <a:off x="3033763" y="1252730"/>
            <a:ext cx="966955" cy="564931"/>
          </a:xfrm>
          <a:custGeom>
            <a:avLst/>
            <a:gdLst/>
            <a:ahLst/>
            <a:cxnLst/>
            <a:rect l="l" t="t" r="r" b="b"/>
            <a:pathLst>
              <a:path w="1289050" h="753110">
                <a:moveTo>
                  <a:pt x="30568" y="563752"/>
                </a:moveTo>
                <a:lnTo>
                  <a:pt x="0" y="563752"/>
                </a:lnTo>
                <a:lnTo>
                  <a:pt x="0" y="188975"/>
                </a:lnTo>
                <a:lnTo>
                  <a:pt x="30568" y="188975"/>
                </a:lnTo>
                <a:lnTo>
                  <a:pt x="30568" y="192785"/>
                </a:lnTo>
                <a:lnTo>
                  <a:pt x="7620" y="192785"/>
                </a:lnTo>
                <a:lnTo>
                  <a:pt x="3810" y="196595"/>
                </a:lnTo>
                <a:lnTo>
                  <a:pt x="7620" y="196595"/>
                </a:lnTo>
                <a:lnTo>
                  <a:pt x="7620" y="556132"/>
                </a:lnTo>
                <a:lnTo>
                  <a:pt x="3810" y="556132"/>
                </a:lnTo>
                <a:lnTo>
                  <a:pt x="7620" y="559942"/>
                </a:lnTo>
                <a:lnTo>
                  <a:pt x="30568" y="559942"/>
                </a:lnTo>
                <a:lnTo>
                  <a:pt x="30568" y="563752"/>
                </a:lnTo>
                <a:close/>
              </a:path>
              <a:path w="1289050" h="753110">
                <a:moveTo>
                  <a:pt x="7620" y="196595"/>
                </a:moveTo>
                <a:lnTo>
                  <a:pt x="3810" y="196595"/>
                </a:lnTo>
                <a:lnTo>
                  <a:pt x="7620" y="192785"/>
                </a:lnTo>
                <a:lnTo>
                  <a:pt x="7620" y="196595"/>
                </a:lnTo>
                <a:close/>
              </a:path>
              <a:path w="1289050" h="753110">
                <a:moveTo>
                  <a:pt x="22948" y="196595"/>
                </a:moveTo>
                <a:lnTo>
                  <a:pt x="7620" y="196595"/>
                </a:lnTo>
                <a:lnTo>
                  <a:pt x="7620" y="192785"/>
                </a:lnTo>
                <a:lnTo>
                  <a:pt x="22948" y="192785"/>
                </a:lnTo>
                <a:lnTo>
                  <a:pt x="22948" y="196595"/>
                </a:lnTo>
                <a:close/>
              </a:path>
              <a:path w="1289050" h="753110">
                <a:moveTo>
                  <a:pt x="22948" y="559942"/>
                </a:moveTo>
                <a:lnTo>
                  <a:pt x="22948" y="192785"/>
                </a:lnTo>
                <a:lnTo>
                  <a:pt x="26758" y="196595"/>
                </a:lnTo>
                <a:lnTo>
                  <a:pt x="30568" y="196595"/>
                </a:lnTo>
                <a:lnTo>
                  <a:pt x="30568" y="556132"/>
                </a:lnTo>
                <a:lnTo>
                  <a:pt x="26758" y="556132"/>
                </a:lnTo>
                <a:lnTo>
                  <a:pt x="22948" y="559942"/>
                </a:lnTo>
                <a:close/>
              </a:path>
              <a:path w="1289050" h="753110">
                <a:moveTo>
                  <a:pt x="30568" y="196595"/>
                </a:moveTo>
                <a:lnTo>
                  <a:pt x="26758" y="196595"/>
                </a:lnTo>
                <a:lnTo>
                  <a:pt x="22948" y="192785"/>
                </a:lnTo>
                <a:lnTo>
                  <a:pt x="30568" y="192785"/>
                </a:lnTo>
                <a:lnTo>
                  <a:pt x="30568" y="196595"/>
                </a:lnTo>
                <a:close/>
              </a:path>
              <a:path w="1289050" h="753110">
                <a:moveTo>
                  <a:pt x="7620" y="559942"/>
                </a:moveTo>
                <a:lnTo>
                  <a:pt x="3810" y="556132"/>
                </a:lnTo>
                <a:lnTo>
                  <a:pt x="7620" y="556132"/>
                </a:lnTo>
                <a:lnTo>
                  <a:pt x="7620" y="559942"/>
                </a:lnTo>
                <a:close/>
              </a:path>
              <a:path w="1289050" h="753110">
                <a:moveTo>
                  <a:pt x="22948" y="559942"/>
                </a:moveTo>
                <a:lnTo>
                  <a:pt x="7620" y="559942"/>
                </a:lnTo>
                <a:lnTo>
                  <a:pt x="7620" y="556132"/>
                </a:lnTo>
                <a:lnTo>
                  <a:pt x="22948" y="556132"/>
                </a:lnTo>
                <a:lnTo>
                  <a:pt x="22948" y="559942"/>
                </a:lnTo>
                <a:close/>
              </a:path>
              <a:path w="1289050" h="753110">
                <a:moveTo>
                  <a:pt x="30568" y="559942"/>
                </a:moveTo>
                <a:lnTo>
                  <a:pt x="22948" y="559942"/>
                </a:lnTo>
                <a:lnTo>
                  <a:pt x="26758" y="556132"/>
                </a:lnTo>
                <a:lnTo>
                  <a:pt x="30568" y="556132"/>
                </a:lnTo>
                <a:lnTo>
                  <a:pt x="30568" y="559942"/>
                </a:lnTo>
                <a:close/>
              </a:path>
              <a:path w="1289050" h="753110">
                <a:moveTo>
                  <a:pt x="99415" y="563752"/>
                </a:moveTo>
                <a:lnTo>
                  <a:pt x="45897" y="563752"/>
                </a:lnTo>
                <a:lnTo>
                  <a:pt x="45897" y="188975"/>
                </a:lnTo>
                <a:lnTo>
                  <a:pt x="99415" y="188975"/>
                </a:lnTo>
                <a:lnTo>
                  <a:pt x="99415" y="192785"/>
                </a:lnTo>
                <a:lnTo>
                  <a:pt x="53517" y="192785"/>
                </a:lnTo>
                <a:lnTo>
                  <a:pt x="49707" y="196595"/>
                </a:lnTo>
                <a:lnTo>
                  <a:pt x="53517" y="196595"/>
                </a:lnTo>
                <a:lnTo>
                  <a:pt x="53517" y="556132"/>
                </a:lnTo>
                <a:lnTo>
                  <a:pt x="49707" y="556132"/>
                </a:lnTo>
                <a:lnTo>
                  <a:pt x="53517" y="559942"/>
                </a:lnTo>
                <a:lnTo>
                  <a:pt x="99415" y="559942"/>
                </a:lnTo>
                <a:lnTo>
                  <a:pt x="99415" y="563752"/>
                </a:lnTo>
                <a:close/>
              </a:path>
              <a:path w="1289050" h="753110">
                <a:moveTo>
                  <a:pt x="53517" y="196595"/>
                </a:moveTo>
                <a:lnTo>
                  <a:pt x="49707" y="196595"/>
                </a:lnTo>
                <a:lnTo>
                  <a:pt x="53517" y="192785"/>
                </a:lnTo>
                <a:lnTo>
                  <a:pt x="53517" y="196595"/>
                </a:lnTo>
                <a:close/>
              </a:path>
              <a:path w="1289050" h="753110">
                <a:moveTo>
                  <a:pt x="91795" y="196595"/>
                </a:moveTo>
                <a:lnTo>
                  <a:pt x="53517" y="196595"/>
                </a:lnTo>
                <a:lnTo>
                  <a:pt x="53517" y="192785"/>
                </a:lnTo>
                <a:lnTo>
                  <a:pt x="91795" y="192785"/>
                </a:lnTo>
                <a:lnTo>
                  <a:pt x="91795" y="196595"/>
                </a:lnTo>
                <a:close/>
              </a:path>
              <a:path w="1289050" h="753110">
                <a:moveTo>
                  <a:pt x="91795" y="559942"/>
                </a:moveTo>
                <a:lnTo>
                  <a:pt x="91795" y="192785"/>
                </a:lnTo>
                <a:lnTo>
                  <a:pt x="95605" y="196595"/>
                </a:lnTo>
                <a:lnTo>
                  <a:pt x="99415" y="196595"/>
                </a:lnTo>
                <a:lnTo>
                  <a:pt x="99415" y="556132"/>
                </a:lnTo>
                <a:lnTo>
                  <a:pt x="95605" y="556132"/>
                </a:lnTo>
                <a:lnTo>
                  <a:pt x="91795" y="559942"/>
                </a:lnTo>
                <a:close/>
              </a:path>
              <a:path w="1289050" h="753110">
                <a:moveTo>
                  <a:pt x="99415" y="196595"/>
                </a:moveTo>
                <a:lnTo>
                  <a:pt x="95605" y="196595"/>
                </a:lnTo>
                <a:lnTo>
                  <a:pt x="91795" y="192785"/>
                </a:lnTo>
                <a:lnTo>
                  <a:pt x="99415" y="192785"/>
                </a:lnTo>
                <a:lnTo>
                  <a:pt x="99415" y="196595"/>
                </a:lnTo>
                <a:close/>
              </a:path>
              <a:path w="1289050" h="753110">
                <a:moveTo>
                  <a:pt x="53517" y="559942"/>
                </a:moveTo>
                <a:lnTo>
                  <a:pt x="49707" y="556132"/>
                </a:lnTo>
                <a:lnTo>
                  <a:pt x="53517" y="556132"/>
                </a:lnTo>
                <a:lnTo>
                  <a:pt x="53517" y="559942"/>
                </a:lnTo>
                <a:close/>
              </a:path>
              <a:path w="1289050" h="753110">
                <a:moveTo>
                  <a:pt x="91795" y="559942"/>
                </a:moveTo>
                <a:lnTo>
                  <a:pt x="53517" y="559942"/>
                </a:lnTo>
                <a:lnTo>
                  <a:pt x="53517" y="556132"/>
                </a:lnTo>
                <a:lnTo>
                  <a:pt x="91795" y="556132"/>
                </a:lnTo>
                <a:lnTo>
                  <a:pt x="91795" y="559942"/>
                </a:lnTo>
                <a:close/>
              </a:path>
              <a:path w="1289050" h="753110">
                <a:moveTo>
                  <a:pt x="99415" y="559942"/>
                </a:moveTo>
                <a:lnTo>
                  <a:pt x="91795" y="559942"/>
                </a:lnTo>
                <a:lnTo>
                  <a:pt x="95605" y="556132"/>
                </a:lnTo>
                <a:lnTo>
                  <a:pt x="99415" y="556132"/>
                </a:lnTo>
                <a:lnTo>
                  <a:pt x="99415" y="559942"/>
                </a:lnTo>
                <a:close/>
              </a:path>
              <a:path w="1289050" h="753110">
                <a:moveTo>
                  <a:pt x="912368" y="192785"/>
                </a:moveTo>
                <a:lnTo>
                  <a:pt x="912368" y="0"/>
                </a:lnTo>
                <a:lnTo>
                  <a:pt x="921575" y="9207"/>
                </a:lnTo>
                <a:lnTo>
                  <a:pt x="919988" y="9207"/>
                </a:lnTo>
                <a:lnTo>
                  <a:pt x="913485" y="11899"/>
                </a:lnTo>
                <a:lnTo>
                  <a:pt x="919988" y="18402"/>
                </a:lnTo>
                <a:lnTo>
                  <a:pt x="919988" y="188975"/>
                </a:lnTo>
                <a:lnTo>
                  <a:pt x="916177" y="188975"/>
                </a:lnTo>
                <a:lnTo>
                  <a:pt x="912368" y="192785"/>
                </a:lnTo>
                <a:close/>
              </a:path>
              <a:path w="1289050" h="753110">
                <a:moveTo>
                  <a:pt x="919988" y="18402"/>
                </a:moveTo>
                <a:lnTo>
                  <a:pt x="913485" y="11899"/>
                </a:lnTo>
                <a:lnTo>
                  <a:pt x="919988" y="9207"/>
                </a:lnTo>
                <a:lnTo>
                  <a:pt x="919988" y="18402"/>
                </a:lnTo>
                <a:close/>
              </a:path>
              <a:path w="1289050" h="753110">
                <a:moveTo>
                  <a:pt x="1277950" y="376364"/>
                </a:moveTo>
                <a:lnTo>
                  <a:pt x="919988" y="18402"/>
                </a:lnTo>
                <a:lnTo>
                  <a:pt x="919988" y="9207"/>
                </a:lnTo>
                <a:lnTo>
                  <a:pt x="921575" y="9207"/>
                </a:lnTo>
                <a:lnTo>
                  <a:pt x="1286027" y="373672"/>
                </a:lnTo>
                <a:lnTo>
                  <a:pt x="1280642" y="373672"/>
                </a:lnTo>
                <a:lnTo>
                  <a:pt x="1277950" y="376364"/>
                </a:lnTo>
                <a:close/>
              </a:path>
              <a:path w="1289050" h="753110">
                <a:moveTo>
                  <a:pt x="912368" y="563752"/>
                </a:moveTo>
                <a:lnTo>
                  <a:pt x="114731" y="563752"/>
                </a:lnTo>
                <a:lnTo>
                  <a:pt x="114731" y="188975"/>
                </a:lnTo>
                <a:lnTo>
                  <a:pt x="912368" y="188975"/>
                </a:lnTo>
                <a:lnTo>
                  <a:pt x="912368" y="192785"/>
                </a:lnTo>
                <a:lnTo>
                  <a:pt x="122351" y="192785"/>
                </a:lnTo>
                <a:lnTo>
                  <a:pt x="118541" y="196595"/>
                </a:lnTo>
                <a:lnTo>
                  <a:pt x="122351" y="196595"/>
                </a:lnTo>
                <a:lnTo>
                  <a:pt x="122351" y="556132"/>
                </a:lnTo>
                <a:lnTo>
                  <a:pt x="118541" y="556132"/>
                </a:lnTo>
                <a:lnTo>
                  <a:pt x="122351" y="559942"/>
                </a:lnTo>
                <a:lnTo>
                  <a:pt x="912368" y="559942"/>
                </a:lnTo>
                <a:lnTo>
                  <a:pt x="912368" y="563752"/>
                </a:lnTo>
                <a:close/>
              </a:path>
              <a:path w="1289050" h="753110">
                <a:moveTo>
                  <a:pt x="919988" y="196595"/>
                </a:moveTo>
                <a:lnTo>
                  <a:pt x="122351" y="196595"/>
                </a:lnTo>
                <a:lnTo>
                  <a:pt x="122351" y="192785"/>
                </a:lnTo>
                <a:lnTo>
                  <a:pt x="912368" y="192785"/>
                </a:lnTo>
                <a:lnTo>
                  <a:pt x="916177" y="188975"/>
                </a:lnTo>
                <a:lnTo>
                  <a:pt x="919988" y="188975"/>
                </a:lnTo>
                <a:lnTo>
                  <a:pt x="919988" y="196595"/>
                </a:lnTo>
                <a:close/>
              </a:path>
              <a:path w="1289050" h="753110">
                <a:moveTo>
                  <a:pt x="122351" y="196595"/>
                </a:moveTo>
                <a:lnTo>
                  <a:pt x="118541" y="196595"/>
                </a:lnTo>
                <a:lnTo>
                  <a:pt x="122351" y="192785"/>
                </a:lnTo>
                <a:lnTo>
                  <a:pt x="122351" y="196595"/>
                </a:lnTo>
                <a:close/>
              </a:path>
              <a:path w="1289050" h="753110">
                <a:moveTo>
                  <a:pt x="1280642" y="379056"/>
                </a:moveTo>
                <a:lnTo>
                  <a:pt x="1277950" y="376364"/>
                </a:lnTo>
                <a:lnTo>
                  <a:pt x="1280642" y="373672"/>
                </a:lnTo>
                <a:lnTo>
                  <a:pt x="1280642" y="379056"/>
                </a:lnTo>
                <a:close/>
              </a:path>
              <a:path w="1289050" h="753110">
                <a:moveTo>
                  <a:pt x="1286027" y="379056"/>
                </a:moveTo>
                <a:lnTo>
                  <a:pt x="1280642" y="379056"/>
                </a:lnTo>
                <a:lnTo>
                  <a:pt x="1280642" y="373672"/>
                </a:lnTo>
                <a:lnTo>
                  <a:pt x="1286027" y="373672"/>
                </a:lnTo>
                <a:lnTo>
                  <a:pt x="1288719" y="376364"/>
                </a:lnTo>
                <a:lnTo>
                  <a:pt x="1286027" y="379056"/>
                </a:lnTo>
                <a:close/>
              </a:path>
              <a:path w="1289050" h="753110">
                <a:moveTo>
                  <a:pt x="921562" y="743521"/>
                </a:moveTo>
                <a:lnTo>
                  <a:pt x="919988" y="743521"/>
                </a:lnTo>
                <a:lnTo>
                  <a:pt x="919988" y="734326"/>
                </a:lnTo>
                <a:lnTo>
                  <a:pt x="1277950" y="376364"/>
                </a:lnTo>
                <a:lnTo>
                  <a:pt x="1280642" y="379056"/>
                </a:lnTo>
                <a:lnTo>
                  <a:pt x="1286027" y="379056"/>
                </a:lnTo>
                <a:lnTo>
                  <a:pt x="921562" y="743521"/>
                </a:lnTo>
                <a:close/>
              </a:path>
              <a:path w="1289050" h="753110">
                <a:moveTo>
                  <a:pt x="122351" y="559942"/>
                </a:moveTo>
                <a:lnTo>
                  <a:pt x="118541" y="556132"/>
                </a:lnTo>
                <a:lnTo>
                  <a:pt x="122351" y="556132"/>
                </a:lnTo>
                <a:lnTo>
                  <a:pt x="122351" y="559942"/>
                </a:lnTo>
                <a:close/>
              </a:path>
              <a:path w="1289050" h="753110">
                <a:moveTo>
                  <a:pt x="919988" y="563752"/>
                </a:moveTo>
                <a:lnTo>
                  <a:pt x="916177" y="563752"/>
                </a:lnTo>
                <a:lnTo>
                  <a:pt x="912368" y="559942"/>
                </a:lnTo>
                <a:lnTo>
                  <a:pt x="122351" y="559942"/>
                </a:lnTo>
                <a:lnTo>
                  <a:pt x="122351" y="556132"/>
                </a:lnTo>
                <a:lnTo>
                  <a:pt x="919988" y="556132"/>
                </a:lnTo>
                <a:lnTo>
                  <a:pt x="919988" y="563752"/>
                </a:lnTo>
                <a:close/>
              </a:path>
              <a:path w="1289050" h="753110">
                <a:moveTo>
                  <a:pt x="912368" y="752716"/>
                </a:moveTo>
                <a:lnTo>
                  <a:pt x="912368" y="559942"/>
                </a:lnTo>
                <a:lnTo>
                  <a:pt x="916177" y="563752"/>
                </a:lnTo>
                <a:lnTo>
                  <a:pt x="919988" y="563752"/>
                </a:lnTo>
                <a:lnTo>
                  <a:pt x="919988" y="734326"/>
                </a:lnTo>
                <a:lnTo>
                  <a:pt x="913485" y="740829"/>
                </a:lnTo>
                <a:lnTo>
                  <a:pt x="919988" y="743521"/>
                </a:lnTo>
                <a:lnTo>
                  <a:pt x="921562" y="743521"/>
                </a:lnTo>
                <a:lnTo>
                  <a:pt x="912368" y="752716"/>
                </a:lnTo>
                <a:close/>
              </a:path>
              <a:path w="1289050" h="753110">
                <a:moveTo>
                  <a:pt x="919988" y="743521"/>
                </a:moveTo>
                <a:lnTo>
                  <a:pt x="913485" y="740829"/>
                </a:lnTo>
                <a:lnTo>
                  <a:pt x="919988" y="734326"/>
                </a:lnTo>
                <a:lnTo>
                  <a:pt x="919988" y="743521"/>
                </a:lnTo>
                <a:close/>
              </a:path>
            </a:pathLst>
          </a:custGeom>
          <a:solidFill>
            <a:srgbClr val="44446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object 99"/>
          <p:cNvSpPr txBox="1"/>
          <p:nvPr/>
        </p:nvSpPr>
        <p:spPr>
          <a:xfrm>
            <a:off x="4028822" y="836942"/>
            <a:ext cx="1088420"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城市</a:t>
            </a:r>
            <a:r>
              <a:rPr kumimoji="0" sz="1500" b="1" u="none" strike="noStrike" kern="1200" cap="none" spc="-8" normalizeH="0" baseline="0" noProof="0" dirty="0">
                <a:ln>
                  <a:noFill/>
                </a:ln>
                <a:solidFill>
                  <a:srgbClr val="C00000"/>
                </a:solidFill>
                <a:effectLst/>
                <a:uLnTx/>
                <a:uFillTx/>
                <a:latin typeface="Arial" panose="020B0604020202020204"/>
                <a:ea typeface="+mn-ea"/>
                <a:cs typeface="Arial" panose="020B0604020202020204"/>
              </a:rPr>
              <a:t>I</a:t>
            </a:r>
            <a:r>
              <a:rPr kumimoji="0" sz="1500" b="1" u="none" strike="noStrike" kern="1200" cap="none" spc="-4" normalizeH="0" baseline="0" noProof="0" dirty="0">
                <a:ln>
                  <a:noFill/>
                </a:ln>
                <a:solidFill>
                  <a:srgbClr val="C00000"/>
                </a:solidFill>
                <a:effectLst/>
                <a:uLnTx/>
                <a:uFillTx/>
                <a:latin typeface="Arial" panose="020B0604020202020204"/>
                <a:ea typeface="+mn-ea"/>
                <a:cs typeface="Arial" panose="020B0604020202020204"/>
              </a:rPr>
              <a:t>CT</a:t>
            </a: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基</a:t>
            </a:r>
            <a:r>
              <a:rPr kumimoji="0" sz="1500" b="1" u="none" strike="noStrike" kern="1200" cap="none" spc="4"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础</a:t>
            </a:r>
            <a:endParaRPr kumimoji="0" sz="15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00" name="object 100"/>
          <p:cNvSpPr txBox="1"/>
          <p:nvPr/>
        </p:nvSpPr>
        <p:spPr>
          <a:xfrm>
            <a:off x="6735725" y="2117551"/>
            <a:ext cx="1714798" cy="184666"/>
          </a:xfrm>
          <a:prstGeom prst="rect">
            <a:avLst/>
          </a:prstGeom>
          <a:solidFill>
            <a:srgbClr val="00AFEF"/>
          </a:solidFill>
        </p:spPr>
        <p:txBody>
          <a:bodyPr vert="horz" wrap="square" lIns="0" tIns="0" rIns="0" bIns="0" rtlCol="0">
            <a:spAutoFit/>
          </a:bodyPr>
          <a:lstStyle/>
          <a:p>
            <a:pPr marL="67945" marR="0" lvl="0" indent="0" algn="l" defTabSz="685800" rtl="0" eaLnBrk="1" fontAlgn="auto" latinLnBrk="0" hangingPunct="1">
              <a:lnSpc>
                <a:spcPct val="100000"/>
              </a:lnSpc>
              <a:spcBef>
                <a:spcPts val="0"/>
              </a:spcBef>
              <a:spcAft>
                <a:spcPts val="0"/>
              </a:spcAft>
              <a:buClrTx/>
              <a:buSzTx/>
              <a:buFontTx/>
              <a:buNone/>
              <a:defRPr/>
            </a:pPr>
            <a:r>
              <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软网络</a:t>
            </a:r>
            <a:r>
              <a:rPr kumimoji="0" sz="1200" b="0" i="0" u="none" strike="noStrike" kern="1200" cap="none" spc="-4" normalizeH="0" baseline="0" noProof="0" dirty="0">
                <a:ln>
                  <a:noFill/>
                </a:ln>
                <a:solidFill>
                  <a:prstClr val="black"/>
                </a:solidFill>
                <a:effectLst/>
                <a:uLnTx/>
                <a:uFillTx/>
                <a:latin typeface="Arial" panose="020B0604020202020204"/>
                <a:ea typeface="+mn-ea"/>
                <a:cs typeface="Arial" panose="020B0604020202020204"/>
              </a:rPr>
              <a:t>SDN/</a:t>
            </a:r>
            <a:r>
              <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虚拟</a:t>
            </a:r>
            <a:r>
              <a:rPr kumimoji="0" sz="1200" b="0" i="0"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化</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01" name="object 101"/>
          <p:cNvSpPr txBox="1"/>
          <p:nvPr/>
        </p:nvSpPr>
        <p:spPr>
          <a:xfrm>
            <a:off x="6735725" y="3300761"/>
            <a:ext cx="1714798" cy="184666"/>
          </a:xfrm>
          <a:prstGeom prst="rect">
            <a:avLst/>
          </a:prstGeom>
          <a:solidFill>
            <a:srgbClr val="00AFEF"/>
          </a:solidFill>
        </p:spPr>
        <p:txBody>
          <a:bodyPr vert="horz" wrap="square" lIns="0" tIns="0" rIns="0" bIns="0" rtlCol="0">
            <a:spAutoFit/>
          </a:bodyPr>
          <a:lstStyle/>
          <a:p>
            <a:pPr marL="67945" marR="0" lvl="0" indent="0" algn="l" defTabSz="685800" rtl="0" eaLnBrk="1" fontAlgn="auto" latinLnBrk="0" hangingPunct="1">
              <a:lnSpc>
                <a:spcPct val="100000"/>
              </a:lnSpc>
              <a:spcBef>
                <a:spcPts val="0"/>
              </a:spcBef>
              <a:spcAft>
                <a:spcPts val="0"/>
              </a:spcAft>
              <a:buClrTx/>
              <a:buSzTx/>
              <a:buFontTx/>
              <a:buNone/>
              <a:defRPr/>
            </a:pPr>
            <a:r>
              <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大数据</a:t>
            </a:r>
            <a:r>
              <a:rPr kumimoji="0" sz="1200" b="0" i="0" u="none" strike="noStrike" kern="1200" cap="none" spc="-4" normalizeH="0" baseline="0" noProof="0" dirty="0">
                <a:ln>
                  <a:noFill/>
                </a:ln>
                <a:solidFill>
                  <a:prstClr val="black"/>
                </a:solidFill>
                <a:effectLst/>
                <a:uLnTx/>
                <a:uFillTx/>
                <a:latin typeface="Arial" panose="020B0604020202020204"/>
                <a:ea typeface="+mn-ea"/>
                <a:cs typeface="Arial" panose="020B0604020202020204"/>
              </a:rPr>
              <a:t>/</a:t>
            </a:r>
            <a:r>
              <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区块链技</a:t>
            </a:r>
            <a:r>
              <a:rPr kumimoji="0" sz="1200" b="0" i="0"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术</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02" name="object 102"/>
          <p:cNvSpPr txBox="1"/>
          <p:nvPr/>
        </p:nvSpPr>
        <p:spPr>
          <a:xfrm>
            <a:off x="6735725" y="4480541"/>
            <a:ext cx="1714798" cy="184666"/>
          </a:xfrm>
          <a:prstGeom prst="rect">
            <a:avLst/>
          </a:prstGeom>
          <a:solidFill>
            <a:srgbClr val="00AFEF"/>
          </a:solidFill>
        </p:spPr>
        <p:txBody>
          <a:bodyPr vert="horz" wrap="square" lIns="0" tIns="0" rIns="0" bIns="0" rtlCol="0">
            <a:spAutoFit/>
          </a:bodyPr>
          <a:lstStyle/>
          <a:p>
            <a:pPr marL="67945" marR="0" lvl="0" indent="0" algn="l" defTabSz="685800" rtl="0" eaLnBrk="1" fontAlgn="auto" latinLnBrk="0" hangingPunct="1">
              <a:lnSpc>
                <a:spcPct val="100000"/>
              </a:lnSpc>
              <a:spcBef>
                <a:spcPts val="0"/>
              </a:spcBef>
              <a:spcAft>
                <a:spcPts val="0"/>
              </a:spcAft>
              <a:buClrTx/>
              <a:buSzTx/>
              <a:buFontTx/>
              <a:buNone/>
              <a:defRPr/>
            </a:pPr>
            <a:r>
              <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云计算</a:t>
            </a:r>
            <a:r>
              <a:rPr kumimoji="0" sz="1200" b="0" i="0" u="none" strike="noStrike" kern="1200" cap="none" spc="-4" normalizeH="0" baseline="0" noProof="0" dirty="0">
                <a:ln>
                  <a:noFill/>
                </a:ln>
                <a:solidFill>
                  <a:prstClr val="black"/>
                </a:solidFill>
                <a:effectLst/>
                <a:uLnTx/>
                <a:uFillTx/>
                <a:latin typeface="Arial" panose="020B0604020202020204"/>
                <a:ea typeface="+mn-ea"/>
                <a:cs typeface="Arial" panose="020B0604020202020204"/>
              </a:rPr>
              <a:t>/</a:t>
            </a:r>
            <a:r>
              <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人工智能技</a:t>
            </a:r>
            <a:r>
              <a:rPr kumimoji="0" sz="1200" b="0" i="0"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术</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03" name="object 103"/>
          <p:cNvSpPr/>
          <p:nvPr/>
        </p:nvSpPr>
        <p:spPr>
          <a:xfrm>
            <a:off x="6735725" y="2443362"/>
            <a:ext cx="1714798" cy="857399"/>
          </a:xfrm>
          <a:prstGeom prst="rect">
            <a:avLst/>
          </a:prstGeom>
          <a:blipFill>
            <a:blip r:embed="rId1"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bject 104"/>
          <p:cNvSpPr/>
          <p:nvPr/>
        </p:nvSpPr>
        <p:spPr>
          <a:xfrm>
            <a:off x="6735725" y="1260152"/>
            <a:ext cx="1714798" cy="857399"/>
          </a:xfrm>
          <a:prstGeom prst="rect">
            <a:avLst/>
          </a:prstGeom>
          <a:blipFill>
            <a:blip r:embed="rId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object 105"/>
          <p:cNvSpPr/>
          <p:nvPr/>
        </p:nvSpPr>
        <p:spPr>
          <a:xfrm>
            <a:off x="6735725" y="3623143"/>
            <a:ext cx="1714798" cy="857399"/>
          </a:xfrm>
          <a:prstGeom prst="rect">
            <a:avLst/>
          </a:prstGeom>
          <a:blipFill>
            <a:blip r:embed="rId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5423">
        <p:random/>
      </p:transition>
    </mc:Choice>
    <mc:Fallback>
      <p:transition spd="slow" advTm="5423">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2531" y="772006"/>
            <a:ext cx="8139573" cy="0"/>
          </a:xfrm>
          <a:custGeom>
            <a:avLst/>
            <a:gdLst/>
            <a:ahLst/>
            <a:cxnLst/>
            <a:rect l="l" t="t" r="r" b="b"/>
            <a:pathLst>
              <a:path w="10850880">
                <a:moveTo>
                  <a:pt x="0" y="0"/>
                </a:moveTo>
                <a:lnTo>
                  <a:pt x="10850562" y="0"/>
                </a:lnTo>
              </a:path>
            </a:pathLst>
          </a:custGeom>
          <a:ln w="7620">
            <a:solidFill>
              <a:srgbClr val="80808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idx="4294967295"/>
          </p:nvPr>
        </p:nvSpPr>
        <p:spPr>
          <a:xfrm>
            <a:off x="0" y="431413"/>
            <a:ext cx="8021638" cy="276999"/>
          </a:xfrm>
          <a:prstGeom prst="rect">
            <a:avLst/>
          </a:prstGeom>
        </p:spPr>
        <p:txBody>
          <a:bodyPr vert="horz" wrap="square" lIns="0" tIns="0" rIns="0" bIns="0" rtlCol="0">
            <a:spAutoFit/>
          </a:bodyPr>
          <a:lstStyle/>
          <a:p>
            <a:pPr marL="12700"/>
            <a:r>
              <a:rPr sz="2000" b="1" dirty="0">
                <a:solidFill>
                  <a:schemeClr val="tx2"/>
                </a:solidFill>
                <a:latin typeface="微软雅黑" panose="020B0503020204020204" pitchFamily="34" charset="-122"/>
                <a:ea typeface="微软雅黑" panose="020B0503020204020204" pitchFamily="34" charset="-122"/>
              </a:rPr>
              <a:t>建设思路——网络层</a:t>
            </a:r>
            <a:endParaRPr sz="2000" b="1" dirty="0">
              <a:solidFill>
                <a:schemeClr val="tx2"/>
              </a:solidFill>
              <a:latin typeface="微软雅黑" panose="020B0503020204020204" pitchFamily="34" charset="-122"/>
              <a:ea typeface="微软雅黑" panose="020B0503020204020204" pitchFamily="34" charset="-122"/>
            </a:endParaRPr>
          </a:p>
        </p:txBody>
      </p:sp>
      <p:sp>
        <p:nvSpPr>
          <p:cNvPr id="5" name="object 5"/>
          <p:cNvSpPr txBox="1"/>
          <p:nvPr/>
        </p:nvSpPr>
        <p:spPr>
          <a:xfrm>
            <a:off x="561597" y="4706019"/>
            <a:ext cx="304377"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0" normalizeH="0" baseline="0" noProof="0" dirty="0">
                <a:ln>
                  <a:noFill/>
                </a:ln>
                <a:solidFill>
                  <a:srgbClr val="808080"/>
                </a:solidFill>
                <a:effectLst/>
                <a:uLnTx/>
                <a:uFillTx/>
                <a:latin typeface="微软雅黑" panose="020B0503020204020204" pitchFamily="34" charset="-122"/>
                <a:ea typeface="+mn-ea"/>
                <a:cs typeface="微软雅黑" panose="020B0503020204020204" pitchFamily="34" charset="-122"/>
              </a:rPr>
              <a:t>深智</a:t>
            </a:r>
            <a:r>
              <a:rPr kumimoji="0" sz="750" b="0" i="0" u="none" strike="noStrike" kern="1200" cap="none" spc="-4" normalizeH="0" baseline="0" noProof="0" dirty="0">
                <a:ln>
                  <a:noFill/>
                </a:ln>
                <a:solidFill>
                  <a:srgbClr val="808080"/>
                </a:solidFill>
                <a:effectLst/>
                <a:uLnTx/>
                <a:uFillTx/>
                <a:latin typeface="微软雅黑" panose="020B0503020204020204" pitchFamily="34" charset="-122"/>
                <a:ea typeface="+mn-ea"/>
                <a:cs typeface="微软雅黑" panose="020B0503020204020204" pitchFamily="34" charset="-122"/>
              </a:rPr>
              <a:t>城</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6" name="object 6"/>
          <p:cNvSpPr txBox="1"/>
          <p:nvPr/>
        </p:nvSpPr>
        <p:spPr>
          <a:xfrm>
            <a:off x="8457763" y="4706631"/>
            <a:ext cx="124799"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4" normalizeH="0" baseline="0" noProof="0" dirty="0">
                <a:ln>
                  <a:noFill/>
                </a:ln>
                <a:solidFill>
                  <a:srgbClr val="808080"/>
                </a:solidFill>
                <a:effectLst/>
                <a:uLnTx/>
                <a:uFillTx/>
                <a:latin typeface="Arial" panose="020B0604020202020204"/>
                <a:ea typeface="+mn-ea"/>
                <a:cs typeface="Arial" panose="020B0604020202020204"/>
              </a:rPr>
              <a:t>22</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 name="object 7"/>
          <p:cNvSpPr txBox="1"/>
          <p:nvPr/>
        </p:nvSpPr>
        <p:spPr>
          <a:xfrm>
            <a:off x="4086935" y="831823"/>
            <a:ext cx="972195" cy="2308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500" b="1" u="none" strike="noStrike" kern="1200" cap="none" spc="0"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城市物联</a:t>
            </a:r>
            <a:r>
              <a:rPr kumimoji="0" sz="1500" b="1" u="none" strike="noStrike" kern="1200" cap="none" spc="4" normalizeH="0" baseline="0" noProof="0" dirty="0">
                <a:ln>
                  <a:noFill/>
                </a:ln>
                <a:solidFill>
                  <a:srgbClr val="C00000"/>
                </a:solidFill>
                <a:effectLst/>
                <a:uLnTx/>
                <a:uFillTx/>
                <a:latin typeface="微软雅黑" panose="020B0503020204020204" pitchFamily="34" charset="-122"/>
                <a:ea typeface="+mn-ea"/>
                <a:cs typeface="微软雅黑" panose="020B0503020204020204" pitchFamily="34" charset="-122"/>
              </a:rPr>
              <a:t>网</a:t>
            </a:r>
            <a:endParaRPr kumimoji="0" sz="150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 name="object 8"/>
          <p:cNvSpPr/>
          <p:nvPr/>
        </p:nvSpPr>
        <p:spPr>
          <a:xfrm>
            <a:off x="2731101" y="2257022"/>
            <a:ext cx="4072168" cy="2397382"/>
          </a:xfrm>
          <a:custGeom>
            <a:avLst/>
            <a:gdLst/>
            <a:ahLst/>
            <a:cxnLst/>
            <a:rect l="l" t="t" r="r" b="b"/>
            <a:pathLst>
              <a:path w="5428615" h="3195954">
                <a:moveTo>
                  <a:pt x="5167884" y="3195828"/>
                </a:moveTo>
                <a:lnTo>
                  <a:pt x="260603" y="3195828"/>
                </a:lnTo>
                <a:lnTo>
                  <a:pt x="239250" y="3194966"/>
                </a:lnTo>
                <a:lnTo>
                  <a:pt x="198017" y="3188241"/>
                </a:lnTo>
                <a:lnTo>
                  <a:pt x="159202" y="3175290"/>
                </a:lnTo>
                <a:lnTo>
                  <a:pt x="123346" y="3156650"/>
                </a:lnTo>
                <a:lnTo>
                  <a:pt x="90996" y="3132854"/>
                </a:lnTo>
                <a:lnTo>
                  <a:pt x="62693" y="3104436"/>
                </a:lnTo>
                <a:lnTo>
                  <a:pt x="38982" y="3071932"/>
                </a:lnTo>
                <a:lnTo>
                  <a:pt x="20406" y="3035875"/>
                </a:lnTo>
                <a:lnTo>
                  <a:pt x="7508" y="2996801"/>
                </a:lnTo>
                <a:lnTo>
                  <a:pt x="834" y="2955243"/>
                </a:lnTo>
                <a:lnTo>
                  <a:pt x="0" y="2933700"/>
                </a:lnTo>
                <a:lnTo>
                  <a:pt x="0" y="262127"/>
                </a:lnTo>
                <a:lnTo>
                  <a:pt x="3359" y="219652"/>
                </a:lnTo>
                <a:lnTo>
                  <a:pt x="13213" y="179365"/>
                </a:lnTo>
                <a:lnTo>
                  <a:pt x="29018" y="141801"/>
                </a:lnTo>
                <a:lnTo>
                  <a:pt x="50229" y="107495"/>
                </a:lnTo>
                <a:lnTo>
                  <a:pt x="76304" y="76981"/>
                </a:lnTo>
                <a:lnTo>
                  <a:pt x="106699" y="50793"/>
                </a:lnTo>
                <a:lnTo>
                  <a:pt x="140870" y="29467"/>
                </a:lnTo>
                <a:lnTo>
                  <a:pt x="178273" y="13536"/>
                </a:lnTo>
                <a:lnTo>
                  <a:pt x="218366" y="3536"/>
                </a:lnTo>
                <a:lnTo>
                  <a:pt x="260603" y="0"/>
                </a:lnTo>
                <a:lnTo>
                  <a:pt x="5167884" y="0"/>
                </a:lnTo>
                <a:lnTo>
                  <a:pt x="5210255" y="3536"/>
                </a:lnTo>
                <a:lnTo>
                  <a:pt x="5250451" y="13536"/>
                </a:lnTo>
                <a:lnTo>
                  <a:pt x="5287929" y="29467"/>
                </a:lnTo>
                <a:lnTo>
                  <a:pt x="5322145" y="50793"/>
                </a:lnTo>
                <a:lnTo>
                  <a:pt x="5352554" y="76981"/>
                </a:lnTo>
                <a:lnTo>
                  <a:pt x="5378614" y="107495"/>
                </a:lnTo>
                <a:lnTo>
                  <a:pt x="5399781" y="141801"/>
                </a:lnTo>
                <a:lnTo>
                  <a:pt x="5415512" y="179365"/>
                </a:lnTo>
                <a:lnTo>
                  <a:pt x="5425261" y="219652"/>
                </a:lnTo>
                <a:lnTo>
                  <a:pt x="5428488" y="262127"/>
                </a:lnTo>
                <a:lnTo>
                  <a:pt x="5428488" y="2933700"/>
                </a:lnTo>
                <a:lnTo>
                  <a:pt x="5425261" y="2976299"/>
                </a:lnTo>
                <a:lnTo>
                  <a:pt x="5415512" y="3016682"/>
                </a:lnTo>
                <a:lnTo>
                  <a:pt x="5399781" y="3054314"/>
                </a:lnTo>
                <a:lnTo>
                  <a:pt x="5378614" y="3088662"/>
                </a:lnTo>
                <a:lnTo>
                  <a:pt x="5352554" y="3119189"/>
                </a:lnTo>
                <a:lnTo>
                  <a:pt x="5322145" y="3145363"/>
                </a:lnTo>
                <a:lnTo>
                  <a:pt x="5287929" y="3166648"/>
                </a:lnTo>
                <a:lnTo>
                  <a:pt x="5250451" y="3182510"/>
                </a:lnTo>
                <a:lnTo>
                  <a:pt x="5210255" y="3192415"/>
                </a:lnTo>
                <a:lnTo>
                  <a:pt x="5167884" y="3195828"/>
                </a:lnTo>
                <a:close/>
              </a:path>
            </a:pathLst>
          </a:custGeom>
          <a:solidFill>
            <a:srgbClr val="808080"/>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p:nvPr/>
        </p:nvSpPr>
        <p:spPr>
          <a:xfrm>
            <a:off x="3601199" y="3491894"/>
            <a:ext cx="977873" cy="645888"/>
          </a:xfrm>
          <a:prstGeom prst="rect">
            <a:avLst/>
          </a:prstGeom>
          <a:blipFill>
            <a:blip r:embed="rId1"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txBox="1"/>
          <p:nvPr/>
        </p:nvSpPr>
        <p:spPr>
          <a:xfrm>
            <a:off x="3894887" y="3583867"/>
            <a:ext cx="475856" cy="276999"/>
          </a:xfrm>
          <a:prstGeom prst="rect">
            <a:avLst/>
          </a:prstGeom>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sz="90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IP</a:t>
            </a:r>
            <a:endParaRPr kumimoji="0"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0" marR="0" lvl="0" indent="0" algn="ctr" defTabSz="685800" rtl="0" eaLnBrk="1" fontAlgn="auto" latinLnBrk="0" hangingPunct="1">
              <a:lnSpc>
                <a:spcPct val="100000"/>
              </a:lnSpc>
              <a:spcBef>
                <a:spcPts val="0"/>
              </a:spcBef>
              <a:spcAft>
                <a:spcPts val="0"/>
              </a:spcAft>
              <a:buClrTx/>
              <a:buSzTx/>
              <a:buFontTx/>
              <a:buNone/>
              <a:defRPr/>
            </a:pPr>
            <a:r>
              <a:rPr kumimoji="0" sz="90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ba</a:t>
            </a:r>
            <a:r>
              <a:rPr kumimoji="0" sz="900" b="0" i="0" u="none" strike="noStrike" kern="1200" cap="none" spc="0" normalizeH="0" baseline="0" noProof="0" dirty="0">
                <a:ln>
                  <a:noFill/>
                </a:ln>
                <a:solidFill>
                  <a:srgbClr val="585858"/>
                </a:solidFill>
                <a:effectLst/>
                <a:uLnTx/>
                <a:uFillTx/>
                <a:latin typeface="Arial" panose="020B0604020202020204"/>
                <a:ea typeface="+mn-ea"/>
                <a:cs typeface="Arial" panose="020B0604020202020204"/>
              </a:rPr>
              <a:t>ck</a:t>
            </a:r>
            <a:r>
              <a:rPr kumimoji="0" sz="90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hau</a:t>
            </a:r>
            <a:r>
              <a:rPr kumimoji="0" sz="900" b="0" i="0" u="none" strike="noStrike" kern="1200" cap="none" spc="0" normalizeH="0" baseline="0" noProof="0" dirty="0">
                <a:ln>
                  <a:noFill/>
                </a:ln>
                <a:solidFill>
                  <a:srgbClr val="585858"/>
                </a:solidFill>
                <a:effectLst/>
                <a:uLnTx/>
                <a:uFillTx/>
                <a:latin typeface="Arial" panose="020B0604020202020204"/>
                <a:ea typeface="+mn-ea"/>
                <a:cs typeface="Arial" panose="020B0604020202020204"/>
              </a:rPr>
              <a:t>l</a:t>
            </a:r>
            <a:endParaRPr kumimoji="0"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11" name="object 11"/>
          <p:cNvSpPr/>
          <p:nvPr/>
        </p:nvSpPr>
        <p:spPr>
          <a:xfrm>
            <a:off x="7277601" y="2292079"/>
            <a:ext cx="603037" cy="201489"/>
          </a:xfrm>
          <a:custGeom>
            <a:avLst/>
            <a:gdLst/>
            <a:ahLst/>
            <a:cxnLst/>
            <a:rect l="l" t="t" r="r" b="b"/>
            <a:pathLst>
              <a:path w="803909" h="268604">
                <a:moveTo>
                  <a:pt x="401726" y="268528"/>
                </a:moveTo>
                <a:lnTo>
                  <a:pt x="336580" y="266771"/>
                </a:lnTo>
                <a:lnTo>
                  <a:pt x="274769" y="261684"/>
                </a:lnTo>
                <a:lnTo>
                  <a:pt x="217118" y="253543"/>
                </a:lnTo>
                <a:lnTo>
                  <a:pt x="164458" y="242624"/>
                </a:lnTo>
                <a:lnTo>
                  <a:pt x="117619" y="229204"/>
                </a:lnTo>
                <a:lnTo>
                  <a:pt x="77591" y="213637"/>
                </a:lnTo>
                <a:lnTo>
                  <a:pt x="31639" y="186677"/>
                </a:lnTo>
                <a:lnTo>
                  <a:pt x="5293" y="156302"/>
                </a:lnTo>
                <a:lnTo>
                  <a:pt x="0" y="134619"/>
                </a:lnTo>
                <a:lnTo>
                  <a:pt x="1351" y="123557"/>
                </a:lnTo>
                <a:lnTo>
                  <a:pt x="31639" y="82151"/>
                </a:lnTo>
                <a:lnTo>
                  <a:pt x="77591" y="55045"/>
                </a:lnTo>
                <a:lnTo>
                  <a:pt x="117743" y="39368"/>
                </a:lnTo>
                <a:lnTo>
                  <a:pt x="164645" y="25904"/>
                </a:lnTo>
                <a:lnTo>
                  <a:pt x="217230" y="14985"/>
                </a:lnTo>
                <a:lnTo>
                  <a:pt x="274821" y="6844"/>
                </a:lnTo>
                <a:lnTo>
                  <a:pt x="336594" y="1757"/>
                </a:lnTo>
                <a:lnTo>
                  <a:pt x="401726" y="0"/>
                </a:lnTo>
                <a:lnTo>
                  <a:pt x="434664" y="445"/>
                </a:lnTo>
                <a:lnTo>
                  <a:pt x="498246" y="3903"/>
                </a:lnTo>
                <a:lnTo>
                  <a:pt x="558080" y="10556"/>
                </a:lnTo>
                <a:lnTo>
                  <a:pt x="613337" y="20130"/>
                </a:lnTo>
                <a:lnTo>
                  <a:pt x="663185" y="32351"/>
                </a:lnTo>
                <a:lnTo>
                  <a:pt x="706652" y="46885"/>
                </a:lnTo>
                <a:lnTo>
                  <a:pt x="743155" y="63538"/>
                </a:lnTo>
                <a:lnTo>
                  <a:pt x="782851" y="91825"/>
                </a:lnTo>
                <a:lnTo>
                  <a:pt x="803325" y="134264"/>
                </a:lnTo>
                <a:lnTo>
                  <a:pt x="801994" y="145276"/>
                </a:lnTo>
                <a:lnTo>
                  <a:pt x="771765" y="186527"/>
                </a:lnTo>
                <a:lnTo>
                  <a:pt x="725839" y="213560"/>
                </a:lnTo>
                <a:lnTo>
                  <a:pt x="685698" y="229204"/>
                </a:lnTo>
                <a:lnTo>
                  <a:pt x="638803" y="242647"/>
                </a:lnTo>
                <a:lnTo>
                  <a:pt x="586221" y="253552"/>
                </a:lnTo>
                <a:lnTo>
                  <a:pt x="528631" y="261687"/>
                </a:lnTo>
                <a:lnTo>
                  <a:pt x="466858" y="266771"/>
                </a:lnTo>
                <a:lnTo>
                  <a:pt x="401726" y="268528"/>
                </a:lnTo>
                <a:close/>
              </a:path>
            </a:pathLst>
          </a:custGeom>
          <a:solidFill>
            <a:srgbClr val="7E7E7E"/>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p:cNvSpPr txBox="1"/>
          <p:nvPr/>
        </p:nvSpPr>
        <p:spPr>
          <a:xfrm>
            <a:off x="7378794" y="2339418"/>
            <a:ext cx="399643"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水务公</a:t>
            </a:r>
            <a:r>
              <a:rPr kumimoji="0" sz="7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司</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3" name="object 13"/>
          <p:cNvSpPr/>
          <p:nvPr/>
        </p:nvSpPr>
        <p:spPr>
          <a:xfrm>
            <a:off x="7277601" y="1979424"/>
            <a:ext cx="603037" cy="198631"/>
          </a:xfrm>
          <a:custGeom>
            <a:avLst/>
            <a:gdLst/>
            <a:ahLst/>
            <a:cxnLst/>
            <a:rect l="l" t="t" r="r" b="b"/>
            <a:pathLst>
              <a:path w="803909" h="264794">
                <a:moveTo>
                  <a:pt x="401726" y="264426"/>
                </a:moveTo>
                <a:lnTo>
                  <a:pt x="336584" y="262696"/>
                </a:lnTo>
                <a:lnTo>
                  <a:pt x="274784" y="257686"/>
                </a:lnTo>
                <a:lnTo>
                  <a:pt x="217152" y="249668"/>
                </a:lnTo>
                <a:lnTo>
                  <a:pt x="164516" y="238916"/>
                </a:lnTo>
                <a:lnTo>
                  <a:pt x="117703" y="225701"/>
                </a:lnTo>
                <a:lnTo>
                  <a:pt x="77540" y="210295"/>
                </a:lnTo>
                <a:lnTo>
                  <a:pt x="31583" y="183673"/>
                </a:lnTo>
                <a:lnTo>
                  <a:pt x="5293" y="153737"/>
                </a:lnTo>
                <a:lnTo>
                  <a:pt x="0" y="132321"/>
                </a:lnTo>
                <a:lnTo>
                  <a:pt x="1351" y="121462"/>
                </a:lnTo>
                <a:lnTo>
                  <a:pt x="31707" y="80747"/>
                </a:lnTo>
                <a:lnTo>
                  <a:pt x="77651" y="54128"/>
                </a:lnTo>
                <a:lnTo>
                  <a:pt x="117790" y="38723"/>
                </a:lnTo>
                <a:lnTo>
                  <a:pt x="164577" y="25509"/>
                </a:lnTo>
                <a:lnTo>
                  <a:pt x="217189" y="14757"/>
                </a:lnTo>
                <a:lnTo>
                  <a:pt x="274801" y="6740"/>
                </a:lnTo>
                <a:lnTo>
                  <a:pt x="336589" y="1730"/>
                </a:lnTo>
                <a:lnTo>
                  <a:pt x="401726" y="0"/>
                </a:lnTo>
                <a:lnTo>
                  <a:pt x="434663" y="438"/>
                </a:lnTo>
                <a:lnTo>
                  <a:pt x="498237" y="3842"/>
                </a:lnTo>
                <a:lnTo>
                  <a:pt x="558056" y="10391"/>
                </a:lnTo>
                <a:lnTo>
                  <a:pt x="613291" y="19813"/>
                </a:lnTo>
                <a:lnTo>
                  <a:pt x="663115" y="31836"/>
                </a:lnTo>
                <a:lnTo>
                  <a:pt x="706698" y="46188"/>
                </a:lnTo>
                <a:lnTo>
                  <a:pt x="743210" y="62598"/>
                </a:lnTo>
                <a:lnTo>
                  <a:pt x="782902" y="90479"/>
                </a:lnTo>
                <a:lnTo>
                  <a:pt x="803325" y="132207"/>
                </a:lnTo>
                <a:lnTo>
                  <a:pt x="801994" y="143051"/>
                </a:lnTo>
                <a:lnTo>
                  <a:pt x="771696" y="183721"/>
                </a:lnTo>
                <a:lnTo>
                  <a:pt x="725779" y="210319"/>
                </a:lnTo>
                <a:lnTo>
                  <a:pt x="685651" y="225715"/>
                </a:lnTo>
                <a:lnTo>
                  <a:pt x="638870" y="238923"/>
                </a:lnTo>
                <a:lnTo>
                  <a:pt x="586262" y="249672"/>
                </a:lnTo>
                <a:lnTo>
                  <a:pt x="528651" y="257687"/>
                </a:lnTo>
                <a:lnTo>
                  <a:pt x="466863" y="262696"/>
                </a:lnTo>
                <a:lnTo>
                  <a:pt x="401726" y="264426"/>
                </a:lnTo>
                <a:close/>
              </a:path>
            </a:pathLst>
          </a:custGeom>
          <a:solidFill>
            <a:srgbClr val="7E7E7E"/>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txBox="1"/>
          <p:nvPr/>
        </p:nvSpPr>
        <p:spPr>
          <a:xfrm>
            <a:off x="7378794" y="2024885"/>
            <a:ext cx="399643"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燃气公</a:t>
            </a:r>
            <a:r>
              <a:rPr kumimoji="0" sz="7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司</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5" name="object 15"/>
          <p:cNvSpPr/>
          <p:nvPr/>
        </p:nvSpPr>
        <p:spPr>
          <a:xfrm>
            <a:off x="7277601" y="3612169"/>
            <a:ext cx="603037" cy="170526"/>
          </a:xfrm>
          <a:custGeom>
            <a:avLst/>
            <a:gdLst/>
            <a:ahLst/>
            <a:cxnLst/>
            <a:rect l="l" t="t" r="r" b="b"/>
            <a:pathLst>
              <a:path w="803909" h="227329">
                <a:moveTo>
                  <a:pt x="401726" y="227202"/>
                </a:moveTo>
                <a:lnTo>
                  <a:pt x="336584" y="225716"/>
                </a:lnTo>
                <a:lnTo>
                  <a:pt x="274785" y="221411"/>
                </a:lnTo>
                <a:lnTo>
                  <a:pt x="217154" y="214522"/>
                </a:lnTo>
                <a:lnTo>
                  <a:pt x="164519" y="205283"/>
                </a:lnTo>
                <a:lnTo>
                  <a:pt x="117706" y="193929"/>
                </a:lnTo>
                <a:lnTo>
                  <a:pt x="77545" y="180692"/>
                </a:lnTo>
                <a:lnTo>
                  <a:pt x="31588" y="157819"/>
                </a:lnTo>
                <a:lnTo>
                  <a:pt x="1351" y="122994"/>
                </a:lnTo>
                <a:lnTo>
                  <a:pt x="0" y="113690"/>
                </a:lnTo>
                <a:lnTo>
                  <a:pt x="1351" y="104360"/>
                </a:lnTo>
                <a:lnTo>
                  <a:pt x="31701" y="69383"/>
                </a:lnTo>
                <a:lnTo>
                  <a:pt x="77645" y="46510"/>
                </a:lnTo>
                <a:lnTo>
                  <a:pt x="117785" y="33274"/>
                </a:lnTo>
                <a:lnTo>
                  <a:pt x="164574" y="21919"/>
                </a:lnTo>
                <a:lnTo>
                  <a:pt x="217187" y="12680"/>
                </a:lnTo>
                <a:lnTo>
                  <a:pt x="274800" y="5791"/>
                </a:lnTo>
                <a:lnTo>
                  <a:pt x="336588" y="1486"/>
                </a:lnTo>
                <a:lnTo>
                  <a:pt x="401726" y="0"/>
                </a:lnTo>
                <a:lnTo>
                  <a:pt x="434663" y="376"/>
                </a:lnTo>
                <a:lnTo>
                  <a:pt x="498237" y="3301"/>
                </a:lnTo>
                <a:lnTo>
                  <a:pt x="558055" y="8929"/>
                </a:lnTo>
                <a:lnTo>
                  <a:pt x="613289" y="17024"/>
                </a:lnTo>
                <a:lnTo>
                  <a:pt x="663112" y="27354"/>
                </a:lnTo>
                <a:lnTo>
                  <a:pt x="706693" y="39686"/>
                </a:lnTo>
                <a:lnTo>
                  <a:pt x="743204" y="53786"/>
                </a:lnTo>
                <a:lnTo>
                  <a:pt x="782898" y="77741"/>
                </a:lnTo>
                <a:lnTo>
                  <a:pt x="803325" y="113601"/>
                </a:lnTo>
                <a:lnTo>
                  <a:pt x="801994" y="122918"/>
                </a:lnTo>
                <a:lnTo>
                  <a:pt x="771703" y="157856"/>
                </a:lnTo>
                <a:lnTo>
                  <a:pt x="725785" y="180711"/>
                </a:lnTo>
                <a:lnTo>
                  <a:pt x="685655" y="193940"/>
                </a:lnTo>
                <a:lnTo>
                  <a:pt x="638874" y="205289"/>
                </a:lnTo>
                <a:lnTo>
                  <a:pt x="586264" y="214524"/>
                </a:lnTo>
                <a:lnTo>
                  <a:pt x="528652" y="221412"/>
                </a:lnTo>
                <a:lnTo>
                  <a:pt x="466864" y="225716"/>
                </a:lnTo>
                <a:lnTo>
                  <a:pt x="401726" y="227202"/>
                </a:lnTo>
                <a:close/>
              </a:path>
            </a:pathLst>
          </a:custGeom>
          <a:solidFill>
            <a:srgbClr val="7E7E7E"/>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6"/>
          <p:cNvSpPr txBox="1"/>
          <p:nvPr/>
        </p:nvSpPr>
        <p:spPr>
          <a:xfrm>
            <a:off x="7378794" y="3644493"/>
            <a:ext cx="399643"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园区管</a:t>
            </a:r>
            <a:r>
              <a:rPr kumimoji="0" sz="7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理</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7" name="object 17"/>
          <p:cNvSpPr/>
          <p:nvPr/>
        </p:nvSpPr>
        <p:spPr>
          <a:xfrm>
            <a:off x="7277601" y="3890080"/>
            <a:ext cx="603037" cy="170526"/>
          </a:xfrm>
          <a:custGeom>
            <a:avLst/>
            <a:gdLst/>
            <a:ahLst/>
            <a:cxnLst/>
            <a:rect l="l" t="t" r="r" b="b"/>
            <a:pathLst>
              <a:path w="803909" h="227329">
                <a:moveTo>
                  <a:pt x="401726" y="227215"/>
                </a:moveTo>
                <a:lnTo>
                  <a:pt x="336586" y="225728"/>
                </a:lnTo>
                <a:lnTo>
                  <a:pt x="274791" y="221423"/>
                </a:lnTo>
                <a:lnTo>
                  <a:pt x="217169" y="214533"/>
                </a:lnTo>
                <a:lnTo>
                  <a:pt x="164544" y="205291"/>
                </a:lnTo>
                <a:lnTo>
                  <a:pt x="117743" y="193932"/>
                </a:lnTo>
                <a:lnTo>
                  <a:pt x="77591" y="180688"/>
                </a:lnTo>
                <a:lnTo>
                  <a:pt x="31639" y="157799"/>
                </a:lnTo>
                <a:lnTo>
                  <a:pt x="1351" y="122865"/>
                </a:lnTo>
                <a:lnTo>
                  <a:pt x="0" y="113537"/>
                </a:lnTo>
                <a:lnTo>
                  <a:pt x="1351" y="104230"/>
                </a:lnTo>
                <a:lnTo>
                  <a:pt x="31639" y="69356"/>
                </a:lnTo>
                <a:lnTo>
                  <a:pt x="77591" y="46497"/>
                </a:lnTo>
                <a:lnTo>
                  <a:pt x="117743" y="33266"/>
                </a:lnTo>
                <a:lnTo>
                  <a:pt x="164544" y="21915"/>
                </a:lnTo>
                <a:lnTo>
                  <a:pt x="217169" y="12678"/>
                </a:lnTo>
                <a:lnTo>
                  <a:pt x="274791" y="5791"/>
                </a:lnTo>
                <a:lnTo>
                  <a:pt x="336586" y="1486"/>
                </a:lnTo>
                <a:lnTo>
                  <a:pt x="401726" y="0"/>
                </a:lnTo>
                <a:lnTo>
                  <a:pt x="434663" y="376"/>
                </a:lnTo>
                <a:lnTo>
                  <a:pt x="498233" y="3301"/>
                </a:lnTo>
                <a:lnTo>
                  <a:pt x="558045" y="8927"/>
                </a:lnTo>
                <a:lnTo>
                  <a:pt x="613269" y="17020"/>
                </a:lnTo>
                <a:lnTo>
                  <a:pt x="663081" y="27346"/>
                </a:lnTo>
                <a:lnTo>
                  <a:pt x="706652" y="39671"/>
                </a:lnTo>
                <a:lnTo>
                  <a:pt x="743155" y="53762"/>
                </a:lnTo>
                <a:lnTo>
                  <a:pt x="782851" y="77695"/>
                </a:lnTo>
                <a:lnTo>
                  <a:pt x="803325" y="113601"/>
                </a:lnTo>
                <a:lnTo>
                  <a:pt x="801994" y="122920"/>
                </a:lnTo>
                <a:lnTo>
                  <a:pt x="771765" y="157826"/>
                </a:lnTo>
                <a:lnTo>
                  <a:pt x="725839" y="180702"/>
                </a:lnTo>
                <a:lnTo>
                  <a:pt x="685698" y="193940"/>
                </a:lnTo>
                <a:lnTo>
                  <a:pt x="638903" y="205295"/>
                </a:lnTo>
                <a:lnTo>
                  <a:pt x="586282" y="214534"/>
                </a:lnTo>
                <a:lnTo>
                  <a:pt x="528661" y="221423"/>
                </a:lnTo>
                <a:lnTo>
                  <a:pt x="466866" y="225728"/>
                </a:lnTo>
                <a:lnTo>
                  <a:pt x="401726" y="227215"/>
                </a:lnTo>
                <a:close/>
              </a:path>
            </a:pathLst>
          </a:custGeom>
          <a:solidFill>
            <a:srgbClr val="7E7E7E"/>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8"/>
          <p:cNvSpPr txBox="1"/>
          <p:nvPr/>
        </p:nvSpPr>
        <p:spPr>
          <a:xfrm>
            <a:off x="7378794" y="3922404"/>
            <a:ext cx="399643"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地产公</a:t>
            </a:r>
            <a:r>
              <a:rPr kumimoji="0" sz="7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司</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9" name="object 19"/>
          <p:cNvSpPr/>
          <p:nvPr/>
        </p:nvSpPr>
        <p:spPr>
          <a:xfrm>
            <a:off x="7277601" y="4202726"/>
            <a:ext cx="603037" cy="170526"/>
          </a:xfrm>
          <a:custGeom>
            <a:avLst/>
            <a:gdLst/>
            <a:ahLst/>
            <a:cxnLst/>
            <a:rect l="l" t="t" r="r" b="b"/>
            <a:pathLst>
              <a:path w="803909" h="227329">
                <a:moveTo>
                  <a:pt x="401726" y="227215"/>
                </a:moveTo>
                <a:lnTo>
                  <a:pt x="336573" y="225728"/>
                </a:lnTo>
                <a:lnTo>
                  <a:pt x="274738" y="221423"/>
                </a:lnTo>
                <a:lnTo>
                  <a:pt x="217049" y="214535"/>
                </a:lnTo>
                <a:lnTo>
                  <a:pt x="164544" y="205342"/>
                </a:lnTo>
                <a:lnTo>
                  <a:pt x="117743" y="194030"/>
                </a:lnTo>
                <a:lnTo>
                  <a:pt x="77591" y="180858"/>
                </a:lnTo>
                <a:lnTo>
                  <a:pt x="31639" y="158132"/>
                </a:lnTo>
                <a:lnTo>
                  <a:pt x="1351" y="123540"/>
                </a:lnTo>
                <a:lnTo>
                  <a:pt x="0" y="114325"/>
                </a:lnTo>
                <a:lnTo>
                  <a:pt x="1351" y="104905"/>
                </a:lnTo>
                <a:lnTo>
                  <a:pt x="31639" y="69689"/>
                </a:lnTo>
                <a:lnTo>
                  <a:pt x="77591" y="46667"/>
                </a:lnTo>
                <a:lnTo>
                  <a:pt x="117743" y="33364"/>
                </a:lnTo>
                <a:lnTo>
                  <a:pt x="164544" y="21965"/>
                </a:lnTo>
                <a:lnTo>
                  <a:pt x="217169" y="12699"/>
                </a:lnTo>
                <a:lnTo>
                  <a:pt x="274861" y="5791"/>
                </a:lnTo>
                <a:lnTo>
                  <a:pt x="336606" y="1486"/>
                </a:lnTo>
                <a:lnTo>
                  <a:pt x="401726" y="0"/>
                </a:lnTo>
                <a:lnTo>
                  <a:pt x="434665" y="376"/>
                </a:lnTo>
                <a:lnTo>
                  <a:pt x="498263" y="3304"/>
                </a:lnTo>
                <a:lnTo>
                  <a:pt x="558128" y="8939"/>
                </a:lnTo>
                <a:lnTo>
                  <a:pt x="613269" y="17021"/>
                </a:lnTo>
                <a:lnTo>
                  <a:pt x="663081" y="27347"/>
                </a:lnTo>
                <a:lnTo>
                  <a:pt x="706652" y="39673"/>
                </a:lnTo>
                <a:lnTo>
                  <a:pt x="743155" y="53765"/>
                </a:lnTo>
                <a:lnTo>
                  <a:pt x="782851" y="77702"/>
                </a:lnTo>
                <a:lnTo>
                  <a:pt x="803325" y="113614"/>
                </a:lnTo>
                <a:lnTo>
                  <a:pt x="801994" y="122930"/>
                </a:lnTo>
                <a:lnTo>
                  <a:pt x="771765" y="157832"/>
                </a:lnTo>
                <a:lnTo>
                  <a:pt x="725839" y="180704"/>
                </a:lnTo>
                <a:lnTo>
                  <a:pt x="685698" y="193941"/>
                </a:lnTo>
                <a:lnTo>
                  <a:pt x="638903" y="205296"/>
                </a:lnTo>
                <a:lnTo>
                  <a:pt x="586282" y="214535"/>
                </a:lnTo>
                <a:lnTo>
                  <a:pt x="528591" y="221429"/>
                </a:lnTo>
                <a:lnTo>
                  <a:pt x="466846" y="225729"/>
                </a:lnTo>
                <a:lnTo>
                  <a:pt x="401726" y="227215"/>
                </a:lnTo>
                <a:close/>
              </a:path>
            </a:pathLst>
          </a:custGeom>
          <a:solidFill>
            <a:srgbClr val="7E7E7E"/>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bject 20"/>
          <p:cNvSpPr txBox="1"/>
          <p:nvPr/>
        </p:nvSpPr>
        <p:spPr>
          <a:xfrm>
            <a:off x="7535031" y="4235187"/>
            <a:ext cx="87644"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N</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21" name="object 21"/>
          <p:cNvSpPr/>
          <p:nvPr/>
        </p:nvSpPr>
        <p:spPr>
          <a:xfrm>
            <a:off x="5606635" y="3264770"/>
            <a:ext cx="77166" cy="312951"/>
          </a:xfrm>
          <a:custGeom>
            <a:avLst/>
            <a:gdLst/>
            <a:ahLst/>
            <a:cxnLst/>
            <a:rect l="l" t="t" r="r" b="b"/>
            <a:pathLst>
              <a:path w="102870" h="417195">
                <a:moveTo>
                  <a:pt x="7886" y="94945"/>
                </a:moveTo>
                <a:lnTo>
                  <a:pt x="1057" y="89649"/>
                </a:lnTo>
                <a:lnTo>
                  <a:pt x="1079" y="87249"/>
                </a:lnTo>
                <a:lnTo>
                  <a:pt x="1803" y="85407"/>
                </a:lnTo>
                <a:lnTo>
                  <a:pt x="52082" y="0"/>
                </a:lnTo>
                <a:lnTo>
                  <a:pt x="59357" y="12585"/>
                </a:lnTo>
                <a:lnTo>
                  <a:pt x="45681" y="12585"/>
                </a:lnTo>
                <a:lnTo>
                  <a:pt x="45555" y="36123"/>
                </a:lnTo>
                <a:lnTo>
                  <a:pt x="12750" y="91846"/>
                </a:lnTo>
                <a:lnTo>
                  <a:pt x="11480" y="93383"/>
                </a:lnTo>
                <a:lnTo>
                  <a:pt x="9804" y="94449"/>
                </a:lnTo>
                <a:lnTo>
                  <a:pt x="7886" y="94945"/>
                </a:lnTo>
                <a:close/>
              </a:path>
              <a:path w="102870" h="417195">
                <a:moveTo>
                  <a:pt x="45587" y="36068"/>
                </a:moveTo>
                <a:lnTo>
                  <a:pt x="45681" y="12585"/>
                </a:lnTo>
                <a:lnTo>
                  <a:pt x="58381" y="12636"/>
                </a:lnTo>
                <a:lnTo>
                  <a:pt x="58369" y="15786"/>
                </a:lnTo>
                <a:lnTo>
                  <a:pt x="46532" y="15786"/>
                </a:lnTo>
                <a:lnTo>
                  <a:pt x="51979" y="25210"/>
                </a:lnTo>
                <a:lnTo>
                  <a:pt x="45587" y="36068"/>
                </a:lnTo>
                <a:close/>
              </a:path>
              <a:path w="102870" h="417195">
                <a:moveTo>
                  <a:pt x="95516" y="95300"/>
                </a:moveTo>
                <a:lnTo>
                  <a:pt x="93599" y="94792"/>
                </a:lnTo>
                <a:lnTo>
                  <a:pt x="91935" y="93700"/>
                </a:lnTo>
                <a:lnTo>
                  <a:pt x="90677" y="92163"/>
                </a:lnTo>
                <a:lnTo>
                  <a:pt x="58287" y="36123"/>
                </a:lnTo>
                <a:lnTo>
                  <a:pt x="58381" y="12636"/>
                </a:lnTo>
                <a:lnTo>
                  <a:pt x="45681" y="12585"/>
                </a:lnTo>
                <a:lnTo>
                  <a:pt x="59357" y="12585"/>
                </a:lnTo>
                <a:lnTo>
                  <a:pt x="101676" y="85801"/>
                </a:lnTo>
                <a:lnTo>
                  <a:pt x="102387" y="87655"/>
                </a:lnTo>
                <a:lnTo>
                  <a:pt x="102489" y="89649"/>
                </a:lnTo>
                <a:lnTo>
                  <a:pt x="101981" y="91567"/>
                </a:lnTo>
                <a:lnTo>
                  <a:pt x="100901" y="93230"/>
                </a:lnTo>
                <a:lnTo>
                  <a:pt x="99352" y="94487"/>
                </a:lnTo>
                <a:lnTo>
                  <a:pt x="97497" y="95199"/>
                </a:lnTo>
                <a:lnTo>
                  <a:pt x="95516" y="95300"/>
                </a:lnTo>
                <a:close/>
              </a:path>
              <a:path w="102870" h="417195">
                <a:moveTo>
                  <a:pt x="51979" y="25210"/>
                </a:moveTo>
                <a:lnTo>
                  <a:pt x="46532" y="15786"/>
                </a:lnTo>
                <a:lnTo>
                  <a:pt x="57505" y="15824"/>
                </a:lnTo>
                <a:lnTo>
                  <a:pt x="51979" y="25210"/>
                </a:lnTo>
                <a:close/>
              </a:path>
              <a:path w="102870" h="417195">
                <a:moveTo>
                  <a:pt x="58287" y="36123"/>
                </a:moveTo>
                <a:lnTo>
                  <a:pt x="51979" y="25210"/>
                </a:lnTo>
                <a:lnTo>
                  <a:pt x="57505" y="15824"/>
                </a:lnTo>
                <a:lnTo>
                  <a:pt x="46532" y="15786"/>
                </a:lnTo>
                <a:lnTo>
                  <a:pt x="58369" y="15786"/>
                </a:lnTo>
                <a:lnTo>
                  <a:pt x="58287" y="36123"/>
                </a:lnTo>
                <a:close/>
              </a:path>
              <a:path w="102870" h="417195">
                <a:moveTo>
                  <a:pt x="50506" y="391598"/>
                </a:moveTo>
                <a:lnTo>
                  <a:pt x="44201" y="380690"/>
                </a:lnTo>
                <a:lnTo>
                  <a:pt x="45587" y="36068"/>
                </a:lnTo>
                <a:lnTo>
                  <a:pt x="51979" y="25210"/>
                </a:lnTo>
                <a:lnTo>
                  <a:pt x="58287" y="36123"/>
                </a:lnTo>
                <a:lnTo>
                  <a:pt x="56901" y="380738"/>
                </a:lnTo>
                <a:lnTo>
                  <a:pt x="50506" y="391598"/>
                </a:lnTo>
                <a:close/>
              </a:path>
              <a:path w="102870" h="417195">
                <a:moveTo>
                  <a:pt x="50406" y="416801"/>
                </a:moveTo>
                <a:lnTo>
                  <a:pt x="825" y="331000"/>
                </a:lnTo>
                <a:lnTo>
                  <a:pt x="101" y="329145"/>
                </a:lnTo>
                <a:lnTo>
                  <a:pt x="0" y="327164"/>
                </a:lnTo>
                <a:lnTo>
                  <a:pt x="520" y="325247"/>
                </a:lnTo>
                <a:lnTo>
                  <a:pt x="1600" y="323570"/>
                </a:lnTo>
                <a:lnTo>
                  <a:pt x="3136" y="322325"/>
                </a:lnTo>
                <a:lnTo>
                  <a:pt x="4991" y="321614"/>
                </a:lnTo>
                <a:lnTo>
                  <a:pt x="6972" y="321500"/>
                </a:lnTo>
                <a:lnTo>
                  <a:pt x="8902" y="322021"/>
                </a:lnTo>
                <a:lnTo>
                  <a:pt x="10566" y="323100"/>
                </a:lnTo>
                <a:lnTo>
                  <a:pt x="11811" y="324650"/>
                </a:lnTo>
                <a:lnTo>
                  <a:pt x="44201" y="380690"/>
                </a:lnTo>
                <a:lnTo>
                  <a:pt x="44107" y="404177"/>
                </a:lnTo>
                <a:lnTo>
                  <a:pt x="57809" y="404228"/>
                </a:lnTo>
                <a:lnTo>
                  <a:pt x="50406" y="416801"/>
                </a:lnTo>
                <a:close/>
              </a:path>
              <a:path w="102870" h="417195">
                <a:moveTo>
                  <a:pt x="57809" y="404228"/>
                </a:moveTo>
                <a:lnTo>
                  <a:pt x="56807" y="404228"/>
                </a:lnTo>
                <a:lnTo>
                  <a:pt x="56929" y="380690"/>
                </a:lnTo>
                <a:lnTo>
                  <a:pt x="89750" y="324954"/>
                </a:lnTo>
                <a:lnTo>
                  <a:pt x="91008" y="323418"/>
                </a:lnTo>
                <a:lnTo>
                  <a:pt x="92684" y="322351"/>
                </a:lnTo>
                <a:lnTo>
                  <a:pt x="94602" y="321856"/>
                </a:lnTo>
                <a:lnTo>
                  <a:pt x="96583" y="321983"/>
                </a:lnTo>
                <a:lnTo>
                  <a:pt x="98437" y="322707"/>
                </a:lnTo>
                <a:lnTo>
                  <a:pt x="99974" y="323964"/>
                </a:lnTo>
                <a:lnTo>
                  <a:pt x="101041" y="325640"/>
                </a:lnTo>
                <a:lnTo>
                  <a:pt x="101432" y="327164"/>
                </a:lnTo>
                <a:lnTo>
                  <a:pt x="101422" y="329552"/>
                </a:lnTo>
                <a:lnTo>
                  <a:pt x="100685" y="331406"/>
                </a:lnTo>
                <a:lnTo>
                  <a:pt x="57809" y="404228"/>
                </a:lnTo>
                <a:close/>
              </a:path>
              <a:path w="102870" h="417195">
                <a:moveTo>
                  <a:pt x="56807" y="404228"/>
                </a:moveTo>
                <a:lnTo>
                  <a:pt x="44107" y="404177"/>
                </a:lnTo>
                <a:lnTo>
                  <a:pt x="44201" y="380690"/>
                </a:lnTo>
                <a:lnTo>
                  <a:pt x="50506" y="391598"/>
                </a:lnTo>
                <a:lnTo>
                  <a:pt x="44983" y="400977"/>
                </a:lnTo>
                <a:lnTo>
                  <a:pt x="56819" y="401027"/>
                </a:lnTo>
                <a:lnTo>
                  <a:pt x="56807" y="404228"/>
                </a:lnTo>
                <a:close/>
              </a:path>
              <a:path w="102870" h="417195">
                <a:moveTo>
                  <a:pt x="56819" y="401027"/>
                </a:moveTo>
                <a:lnTo>
                  <a:pt x="55956" y="401027"/>
                </a:lnTo>
                <a:lnTo>
                  <a:pt x="50506" y="391598"/>
                </a:lnTo>
                <a:lnTo>
                  <a:pt x="56901" y="380738"/>
                </a:lnTo>
                <a:lnTo>
                  <a:pt x="56819" y="401027"/>
                </a:lnTo>
                <a:close/>
              </a:path>
              <a:path w="102870" h="417195">
                <a:moveTo>
                  <a:pt x="55956" y="401027"/>
                </a:moveTo>
                <a:lnTo>
                  <a:pt x="44983" y="400977"/>
                </a:lnTo>
                <a:lnTo>
                  <a:pt x="50506" y="391598"/>
                </a:lnTo>
                <a:lnTo>
                  <a:pt x="55956" y="401027"/>
                </a:lnTo>
                <a:close/>
              </a:path>
            </a:pathLst>
          </a:custGeom>
          <a:solidFill>
            <a:srgbClr val="A2A2A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22"/>
          <p:cNvSpPr/>
          <p:nvPr/>
        </p:nvSpPr>
        <p:spPr>
          <a:xfrm>
            <a:off x="2976889" y="3067548"/>
            <a:ext cx="295326" cy="426794"/>
          </a:xfrm>
          <a:custGeom>
            <a:avLst/>
            <a:gdLst/>
            <a:ahLst/>
            <a:cxnLst/>
            <a:rect l="l" t="t" r="r" b="b"/>
            <a:pathLst>
              <a:path w="393700" h="568960">
                <a:moveTo>
                  <a:pt x="0" y="0"/>
                </a:moveTo>
                <a:lnTo>
                  <a:pt x="393191" y="0"/>
                </a:lnTo>
                <a:lnTo>
                  <a:pt x="393191" y="568451"/>
                </a:lnTo>
                <a:lnTo>
                  <a:pt x="0" y="568451"/>
                </a:lnTo>
                <a:lnTo>
                  <a:pt x="0" y="0"/>
                </a:lnTo>
                <a:close/>
              </a:path>
            </a:pathLst>
          </a:custGeom>
          <a:solidFill>
            <a:srgbClr val="008ED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23"/>
          <p:cNvSpPr/>
          <p:nvPr/>
        </p:nvSpPr>
        <p:spPr>
          <a:xfrm>
            <a:off x="2976890" y="3067549"/>
            <a:ext cx="294944" cy="426412"/>
          </a:xfrm>
          <a:prstGeom prst="rect">
            <a:avLst/>
          </a:prstGeom>
          <a:blipFill>
            <a:blip r:embed="rId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4"/>
          <p:cNvSpPr/>
          <p:nvPr/>
        </p:nvSpPr>
        <p:spPr>
          <a:xfrm>
            <a:off x="2976889" y="3493962"/>
            <a:ext cx="295326" cy="150045"/>
          </a:xfrm>
          <a:custGeom>
            <a:avLst/>
            <a:gdLst/>
            <a:ahLst/>
            <a:cxnLst/>
            <a:rect l="l" t="t" r="r" b="b"/>
            <a:pathLst>
              <a:path w="393700" h="200025">
                <a:moveTo>
                  <a:pt x="0" y="0"/>
                </a:moveTo>
                <a:lnTo>
                  <a:pt x="393191" y="0"/>
                </a:lnTo>
                <a:lnTo>
                  <a:pt x="393191" y="199644"/>
                </a:lnTo>
                <a:lnTo>
                  <a:pt x="0" y="199644"/>
                </a:lnTo>
                <a:lnTo>
                  <a:pt x="0" y="0"/>
                </a:lnTo>
                <a:close/>
              </a:path>
            </a:pathLst>
          </a:custGeom>
          <a:solidFill>
            <a:srgbClr val="008ED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25"/>
          <p:cNvSpPr/>
          <p:nvPr/>
        </p:nvSpPr>
        <p:spPr>
          <a:xfrm>
            <a:off x="7277601" y="2569991"/>
            <a:ext cx="603037" cy="179101"/>
          </a:xfrm>
          <a:custGeom>
            <a:avLst/>
            <a:gdLst/>
            <a:ahLst/>
            <a:cxnLst/>
            <a:rect l="l" t="t" r="r" b="b"/>
            <a:pathLst>
              <a:path w="803909" h="238760">
                <a:moveTo>
                  <a:pt x="401726" y="238239"/>
                </a:moveTo>
                <a:lnTo>
                  <a:pt x="336584" y="236680"/>
                </a:lnTo>
                <a:lnTo>
                  <a:pt x="274783" y="232166"/>
                </a:lnTo>
                <a:lnTo>
                  <a:pt x="217150" y="224944"/>
                </a:lnTo>
                <a:lnTo>
                  <a:pt x="164513" y="215256"/>
                </a:lnTo>
                <a:lnTo>
                  <a:pt x="117698" y="203350"/>
                </a:lnTo>
                <a:lnTo>
                  <a:pt x="77535" y="189470"/>
                </a:lnTo>
                <a:lnTo>
                  <a:pt x="31577" y="165485"/>
                </a:lnTo>
                <a:lnTo>
                  <a:pt x="1351" y="128982"/>
                </a:lnTo>
                <a:lnTo>
                  <a:pt x="0" y="119227"/>
                </a:lnTo>
                <a:lnTo>
                  <a:pt x="1351" y="109441"/>
                </a:lnTo>
                <a:lnTo>
                  <a:pt x="31715" y="72748"/>
                </a:lnTo>
                <a:lnTo>
                  <a:pt x="77657" y="48765"/>
                </a:lnTo>
                <a:lnTo>
                  <a:pt x="117795" y="34886"/>
                </a:lnTo>
                <a:lnTo>
                  <a:pt x="164580" y="22981"/>
                </a:lnTo>
                <a:lnTo>
                  <a:pt x="217191" y="13294"/>
                </a:lnTo>
                <a:lnTo>
                  <a:pt x="274802" y="6072"/>
                </a:lnTo>
                <a:lnTo>
                  <a:pt x="336589" y="1558"/>
                </a:lnTo>
                <a:lnTo>
                  <a:pt x="401726" y="0"/>
                </a:lnTo>
                <a:lnTo>
                  <a:pt x="434663" y="394"/>
                </a:lnTo>
                <a:lnTo>
                  <a:pt x="498238" y="3462"/>
                </a:lnTo>
                <a:lnTo>
                  <a:pt x="558057" y="9362"/>
                </a:lnTo>
                <a:lnTo>
                  <a:pt x="613294" y="17850"/>
                </a:lnTo>
                <a:lnTo>
                  <a:pt x="663119" y="28682"/>
                </a:lnTo>
                <a:lnTo>
                  <a:pt x="706703" y="41614"/>
                </a:lnTo>
                <a:lnTo>
                  <a:pt x="743216" y="56400"/>
                </a:lnTo>
                <a:lnTo>
                  <a:pt x="782908" y="81522"/>
                </a:lnTo>
                <a:lnTo>
                  <a:pt x="803325" y="119113"/>
                </a:lnTo>
                <a:lnTo>
                  <a:pt x="801994" y="128884"/>
                </a:lnTo>
                <a:lnTo>
                  <a:pt x="771689" y="165533"/>
                </a:lnTo>
                <a:lnTo>
                  <a:pt x="725773" y="189495"/>
                </a:lnTo>
                <a:lnTo>
                  <a:pt x="685646" y="203365"/>
                </a:lnTo>
                <a:lnTo>
                  <a:pt x="638867" y="215264"/>
                </a:lnTo>
                <a:lnTo>
                  <a:pt x="586260" y="224947"/>
                </a:lnTo>
                <a:lnTo>
                  <a:pt x="528650" y="232167"/>
                </a:lnTo>
                <a:lnTo>
                  <a:pt x="466863" y="236680"/>
                </a:lnTo>
                <a:lnTo>
                  <a:pt x="401726" y="238239"/>
                </a:lnTo>
                <a:close/>
              </a:path>
            </a:pathLst>
          </a:custGeom>
          <a:solidFill>
            <a:srgbClr val="7E7E7E"/>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bject 26"/>
          <p:cNvSpPr/>
          <p:nvPr/>
        </p:nvSpPr>
        <p:spPr>
          <a:xfrm>
            <a:off x="3298585" y="3266399"/>
            <a:ext cx="415362" cy="330575"/>
          </a:xfrm>
          <a:custGeom>
            <a:avLst/>
            <a:gdLst/>
            <a:ahLst/>
            <a:cxnLst/>
            <a:rect l="l" t="t" r="r" b="b"/>
            <a:pathLst>
              <a:path w="553720" h="440689">
                <a:moveTo>
                  <a:pt x="541959" y="440410"/>
                </a:moveTo>
                <a:lnTo>
                  <a:pt x="0" y="14985"/>
                </a:lnTo>
                <a:lnTo>
                  <a:pt x="11760" y="0"/>
                </a:lnTo>
                <a:lnTo>
                  <a:pt x="553720" y="425437"/>
                </a:lnTo>
                <a:lnTo>
                  <a:pt x="541959" y="440410"/>
                </a:lnTo>
                <a:close/>
              </a:path>
            </a:pathLst>
          </a:custGeom>
          <a:solidFill>
            <a:srgbClr val="008ED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bject 27"/>
          <p:cNvSpPr/>
          <p:nvPr/>
        </p:nvSpPr>
        <p:spPr>
          <a:xfrm>
            <a:off x="2976890" y="3799196"/>
            <a:ext cx="294944" cy="426412"/>
          </a:xfrm>
          <a:prstGeom prst="rect">
            <a:avLst/>
          </a:prstGeom>
          <a:blipFill>
            <a:blip r:embed="rId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28"/>
          <p:cNvSpPr txBox="1"/>
          <p:nvPr/>
        </p:nvSpPr>
        <p:spPr>
          <a:xfrm>
            <a:off x="2537539" y="3498744"/>
            <a:ext cx="701161" cy="126958"/>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125" b="0" i="0" u="none" strike="noStrike" kern="1200" cap="none" spc="-5" normalizeH="0" baseline="6000" noProof="0" dirty="0">
                <a:ln>
                  <a:noFill/>
                </a:ln>
                <a:solidFill>
                  <a:srgbClr val="585858"/>
                </a:solidFill>
                <a:effectLst/>
                <a:uLnTx/>
                <a:uFillTx/>
                <a:latin typeface="Arial" panose="020B0604020202020204"/>
                <a:ea typeface="+mn-ea"/>
                <a:cs typeface="Arial" panose="020B0604020202020204"/>
              </a:rPr>
              <a:t>LoRa/NB- </a:t>
            </a:r>
            <a:r>
              <a:rPr kumimoji="0" sz="1125" b="0" i="0" u="none" strike="noStrike" kern="1200" cap="none" spc="17" normalizeH="0" baseline="6000" noProof="0" dirty="0">
                <a:ln>
                  <a:noFill/>
                </a:ln>
                <a:solidFill>
                  <a:srgbClr val="585858"/>
                </a:solidFill>
                <a:effectLst/>
                <a:uLnTx/>
                <a:uFillTx/>
                <a:latin typeface="Arial" panose="020B0604020202020204"/>
                <a:ea typeface="+mn-ea"/>
                <a:cs typeface="Arial" panose="020B0604020202020204"/>
              </a:rPr>
              <a:t> </a:t>
            </a:r>
            <a:r>
              <a:rPr kumimoji="0" sz="825"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IW</a:t>
            </a:r>
            <a:r>
              <a:rPr kumimoji="0" sz="825"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G</a:t>
            </a:r>
            <a:endParaRPr kumimoji="0" sz="825"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29" name="object 29"/>
          <p:cNvSpPr txBox="1"/>
          <p:nvPr/>
        </p:nvSpPr>
        <p:spPr>
          <a:xfrm>
            <a:off x="7378794" y="2605907"/>
            <a:ext cx="399643"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物流公</a:t>
            </a:r>
            <a:r>
              <a:rPr kumimoji="0" sz="7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司</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30" name="object 30"/>
          <p:cNvSpPr txBox="1"/>
          <p:nvPr/>
        </p:nvSpPr>
        <p:spPr>
          <a:xfrm>
            <a:off x="2976889" y="4225608"/>
            <a:ext cx="295326" cy="126958"/>
          </a:xfrm>
          <a:prstGeom prst="rect">
            <a:avLst/>
          </a:prstGeom>
          <a:solidFill>
            <a:srgbClr val="008ED2"/>
          </a:solidFill>
        </p:spPr>
        <p:txBody>
          <a:bodyPr vert="horz" wrap="square" lIns="0" tIns="0" rIns="0" bIns="0" rtlCol="0">
            <a:spAutoFit/>
          </a:bodyPr>
          <a:lstStyle/>
          <a:p>
            <a:pPr marL="41910" marR="0" lvl="0" indent="0" algn="l" defTabSz="685800" rtl="0" eaLnBrk="1" fontAlgn="auto" latinLnBrk="0" hangingPunct="1">
              <a:lnSpc>
                <a:spcPct val="100000"/>
              </a:lnSpc>
              <a:spcBef>
                <a:spcPts val="0"/>
              </a:spcBef>
              <a:spcAft>
                <a:spcPts val="0"/>
              </a:spcAft>
              <a:buClrTx/>
              <a:buSzTx/>
              <a:buFontTx/>
              <a:buNone/>
              <a:defRPr/>
            </a:pPr>
            <a:r>
              <a:rPr kumimoji="0" sz="825"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IW</a:t>
            </a:r>
            <a:r>
              <a:rPr kumimoji="0" sz="825"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G</a:t>
            </a:r>
            <a:endParaRPr kumimoji="0" sz="825"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1" name="object 31"/>
          <p:cNvSpPr/>
          <p:nvPr/>
        </p:nvSpPr>
        <p:spPr>
          <a:xfrm>
            <a:off x="3269233" y="3880830"/>
            <a:ext cx="372015" cy="138136"/>
          </a:xfrm>
          <a:custGeom>
            <a:avLst/>
            <a:gdLst/>
            <a:ahLst/>
            <a:cxnLst/>
            <a:rect l="l" t="t" r="r" b="b"/>
            <a:pathLst>
              <a:path w="495935" h="184150">
                <a:moveTo>
                  <a:pt x="6121" y="184162"/>
                </a:moveTo>
                <a:lnTo>
                  <a:pt x="0" y="166128"/>
                </a:lnTo>
                <a:lnTo>
                  <a:pt x="489432" y="0"/>
                </a:lnTo>
                <a:lnTo>
                  <a:pt x="495554" y="18034"/>
                </a:lnTo>
                <a:lnTo>
                  <a:pt x="6121" y="184162"/>
                </a:lnTo>
                <a:close/>
              </a:path>
            </a:pathLst>
          </a:custGeom>
          <a:solidFill>
            <a:srgbClr val="008ED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bject 32"/>
          <p:cNvSpPr/>
          <p:nvPr/>
        </p:nvSpPr>
        <p:spPr>
          <a:xfrm>
            <a:off x="4541870" y="3760155"/>
            <a:ext cx="260554" cy="77166"/>
          </a:xfrm>
          <a:custGeom>
            <a:avLst/>
            <a:gdLst/>
            <a:ahLst/>
            <a:cxnLst/>
            <a:rect l="l" t="t" r="r" b="b"/>
            <a:pathLst>
              <a:path w="347345" h="102870">
                <a:moveTo>
                  <a:pt x="89192" y="101536"/>
                </a:moveTo>
                <a:lnTo>
                  <a:pt x="87210" y="101409"/>
                </a:lnTo>
                <a:lnTo>
                  <a:pt x="85369" y="100685"/>
                </a:lnTo>
                <a:lnTo>
                  <a:pt x="0" y="50342"/>
                </a:lnTo>
                <a:lnTo>
                  <a:pt x="85872" y="800"/>
                </a:lnTo>
                <a:lnTo>
                  <a:pt x="87693" y="101"/>
                </a:lnTo>
                <a:lnTo>
                  <a:pt x="89674" y="0"/>
                </a:lnTo>
                <a:lnTo>
                  <a:pt x="91592" y="508"/>
                </a:lnTo>
                <a:lnTo>
                  <a:pt x="93268" y="1587"/>
                </a:lnTo>
                <a:lnTo>
                  <a:pt x="94513" y="3136"/>
                </a:lnTo>
                <a:lnTo>
                  <a:pt x="95224" y="4991"/>
                </a:lnTo>
                <a:lnTo>
                  <a:pt x="95326" y="6972"/>
                </a:lnTo>
                <a:lnTo>
                  <a:pt x="94818" y="8890"/>
                </a:lnTo>
                <a:lnTo>
                  <a:pt x="93725" y="10566"/>
                </a:lnTo>
                <a:lnTo>
                  <a:pt x="92189" y="11811"/>
                </a:lnTo>
                <a:lnTo>
                  <a:pt x="36313" y="44043"/>
                </a:lnTo>
                <a:lnTo>
                  <a:pt x="12636" y="44043"/>
                </a:lnTo>
                <a:lnTo>
                  <a:pt x="12573" y="56743"/>
                </a:lnTo>
                <a:lnTo>
                  <a:pt x="91808" y="89738"/>
                </a:lnTo>
                <a:lnTo>
                  <a:pt x="94907" y="94602"/>
                </a:lnTo>
                <a:lnTo>
                  <a:pt x="94792" y="96583"/>
                </a:lnTo>
                <a:lnTo>
                  <a:pt x="94056" y="98437"/>
                </a:lnTo>
                <a:lnTo>
                  <a:pt x="92798" y="99961"/>
                </a:lnTo>
                <a:lnTo>
                  <a:pt x="91122" y="101028"/>
                </a:lnTo>
                <a:lnTo>
                  <a:pt x="89192" y="101536"/>
                </a:lnTo>
                <a:close/>
              </a:path>
              <a:path w="347345" h="102870">
                <a:moveTo>
                  <a:pt x="336462" y="58280"/>
                </a:moveTo>
                <a:lnTo>
                  <a:pt x="334721" y="58280"/>
                </a:lnTo>
                <a:lnTo>
                  <a:pt x="334784" y="45580"/>
                </a:lnTo>
                <a:lnTo>
                  <a:pt x="311294" y="45468"/>
                </a:lnTo>
                <a:lnTo>
                  <a:pt x="255536" y="12585"/>
                </a:lnTo>
                <a:lnTo>
                  <a:pt x="254012" y="11328"/>
                </a:lnTo>
                <a:lnTo>
                  <a:pt x="252945" y="9652"/>
                </a:lnTo>
                <a:lnTo>
                  <a:pt x="252450" y="7721"/>
                </a:lnTo>
                <a:lnTo>
                  <a:pt x="252564" y="5740"/>
                </a:lnTo>
                <a:lnTo>
                  <a:pt x="253301" y="3898"/>
                </a:lnTo>
                <a:lnTo>
                  <a:pt x="254558" y="2362"/>
                </a:lnTo>
                <a:lnTo>
                  <a:pt x="256235" y="1295"/>
                </a:lnTo>
                <a:lnTo>
                  <a:pt x="258165" y="800"/>
                </a:lnTo>
                <a:lnTo>
                  <a:pt x="260146" y="914"/>
                </a:lnTo>
                <a:lnTo>
                  <a:pt x="261988" y="1650"/>
                </a:lnTo>
                <a:lnTo>
                  <a:pt x="347357" y="51993"/>
                </a:lnTo>
                <a:lnTo>
                  <a:pt x="336462" y="58280"/>
                </a:lnTo>
                <a:close/>
              </a:path>
              <a:path w="347345" h="102870">
                <a:moveTo>
                  <a:pt x="36043" y="56855"/>
                </a:moveTo>
                <a:lnTo>
                  <a:pt x="12573" y="56743"/>
                </a:lnTo>
                <a:lnTo>
                  <a:pt x="12636" y="44043"/>
                </a:lnTo>
                <a:lnTo>
                  <a:pt x="36119" y="44155"/>
                </a:lnTo>
                <a:lnTo>
                  <a:pt x="34772" y="44932"/>
                </a:lnTo>
                <a:lnTo>
                  <a:pt x="15824" y="44932"/>
                </a:lnTo>
                <a:lnTo>
                  <a:pt x="15773" y="55892"/>
                </a:lnTo>
                <a:lnTo>
                  <a:pt x="34411" y="55892"/>
                </a:lnTo>
                <a:lnTo>
                  <a:pt x="36043" y="56855"/>
                </a:lnTo>
                <a:close/>
              </a:path>
              <a:path w="347345" h="102870">
                <a:moveTo>
                  <a:pt x="36119" y="44155"/>
                </a:moveTo>
                <a:lnTo>
                  <a:pt x="12636" y="44043"/>
                </a:lnTo>
                <a:lnTo>
                  <a:pt x="36313" y="44043"/>
                </a:lnTo>
                <a:lnTo>
                  <a:pt x="36119" y="44155"/>
                </a:lnTo>
                <a:close/>
              </a:path>
              <a:path w="347345" h="102870">
                <a:moveTo>
                  <a:pt x="311237" y="58168"/>
                </a:moveTo>
                <a:lnTo>
                  <a:pt x="36043" y="56855"/>
                </a:lnTo>
                <a:lnTo>
                  <a:pt x="25194" y="50457"/>
                </a:lnTo>
                <a:lnTo>
                  <a:pt x="36119" y="44155"/>
                </a:lnTo>
                <a:lnTo>
                  <a:pt x="311294" y="45468"/>
                </a:lnTo>
                <a:lnTo>
                  <a:pt x="322152" y="51871"/>
                </a:lnTo>
                <a:lnTo>
                  <a:pt x="311237" y="58168"/>
                </a:lnTo>
                <a:close/>
              </a:path>
              <a:path w="347345" h="102870">
                <a:moveTo>
                  <a:pt x="15773" y="55892"/>
                </a:moveTo>
                <a:lnTo>
                  <a:pt x="15824" y="44932"/>
                </a:lnTo>
                <a:lnTo>
                  <a:pt x="25194" y="50457"/>
                </a:lnTo>
                <a:lnTo>
                  <a:pt x="15773" y="55892"/>
                </a:lnTo>
                <a:close/>
              </a:path>
              <a:path w="347345" h="102870">
                <a:moveTo>
                  <a:pt x="25194" y="50457"/>
                </a:moveTo>
                <a:lnTo>
                  <a:pt x="15824" y="44932"/>
                </a:lnTo>
                <a:lnTo>
                  <a:pt x="34772" y="44932"/>
                </a:lnTo>
                <a:lnTo>
                  <a:pt x="25194" y="50457"/>
                </a:lnTo>
                <a:close/>
              </a:path>
              <a:path w="347345" h="102870">
                <a:moveTo>
                  <a:pt x="322152" y="51871"/>
                </a:moveTo>
                <a:lnTo>
                  <a:pt x="311294" y="45468"/>
                </a:lnTo>
                <a:lnTo>
                  <a:pt x="334784" y="45580"/>
                </a:lnTo>
                <a:lnTo>
                  <a:pt x="334780" y="46431"/>
                </a:lnTo>
                <a:lnTo>
                  <a:pt x="331584" y="46431"/>
                </a:lnTo>
                <a:lnTo>
                  <a:pt x="322152" y="51871"/>
                </a:lnTo>
                <a:close/>
              </a:path>
              <a:path w="347345" h="102870">
                <a:moveTo>
                  <a:pt x="331533" y="57404"/>
                </a:moveTo>
                <a:lnTo>
                  <a:pt x="322152" y="51871"/>
                </a:lnTo>
                <a:lnTo>
                  <a:pt x="331584" y="46431"/>
                </a:lnTo>
                <a:lnTo>
                  <a:pt x="331533" y="57404"/>
                </a:lnTo>
                <a:close/>
              </a:path>
              <a:path w="347345" h="102870">
                <a:moveTo>
                  <a:pt x="334725" y="57404"/>
                </a:moveTo>
                <a:lnTo>
                  <a:pt x="331533" y="57404"/>
                </a:lnTo>
                <a:lnTo>
                  <a:pt x="331584" y="46431"/>
                </a:lnTo>
                <a:lnTo>
                  <a:pt x="334780" y="46431"/>
                </a:lnTo>
                <a:lnTo>
                  <a:pt x="334725" y="57404"/>
                </a:lnTo>
                <a:close/>
              </a:path>
              <a:path w="347345" h="102870">
                <a:moveTo>
                  <a:pt x="34411" y="55892"/>
                </a:moveTo>
                <a:lnTo>
                  <a:pt x="15773" y="55892"/>
                </a:lnTo>
                <a:lnTo>
                  <a:pt x="25194" y="50457"/>
                </a:lnTo>
                <a:lnTo>
                  <a:pt x="34411" y="55892"/>
                </a:lnTo>
                <a:close/>
              </a:path>
              <a:path w="347345" h="102870">
                <a:moveTo>
                  <a:pt x="334721" y="58280"/>
                </a:moveTo>
                <a:lnTo>
                  <a:pt x="311237" y="58168"/>
                </a:lnTo>
                <a:lnTo>
                  <a:pt x="322152" y="51871"/>
                </a:lnTo>
                <a:lnTo>
                  <a:pt x="331533" y="57404"/>
                </a:lnTo>
                <a:lnTo>
                  <a:pt x="334725" y="57404"/>
                </a:lnTo>
                <a:lnTo>
                  <a:pt x="334721" y="58280"/>
                </a:lnTo>
                <a:close/>
              </a:path>
              <a:path w="347345" h="102870">
                <a:moveTo>
                  <a:pt x="257682" y="102336"/>
                </a:moveTo>
                <a:lnTo>
                  <a:pt x="252031" y="95351"/>
                </a:lnTo>
                <a:lnTo>
                  <a:pt x="252539" y="93433"/>
                </a:lnTo>
                <a:lnTo>
                  <a:pt x="253618" y="91770"/>
                </a:lnTo>
                <a:lnTo>
                  <a:pt x="255168" y="90512"/>
                </a:lnTo>
                <a:lnTo>
                  <a:pt x="311237" y="58168"/>
                </a:lnTo>
                <a:lnTo>
                  <a:pt x="336462" y="58280"/>
                </a:lnTo>
                <a:lnTo>
                  <a:pt x="261485" y="101536"/>
                </a:lnTo>
                <a:lnTo>
                  <a:pt x="259664" y="102235"/>
                </a:lnTo>
                <a:lnTo>
                  <a:pt x="257682" y="102336"/>
                </a:lnTo>
                <a:close/>
              </a:path>
            </a:pathLst>
          </a:custGeom>
          <a:solidFill>
            <a:srgbClr val="585656"/>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33"/>
          <p:cNvSpPr/>
          <p:nvPr/>
        </p:nvSpPr>
        <p:spPr>
          <a:xfrm>
            <a:off x="7182782" y="1868067"/>
            <a:ext cx="821826" cy="2758680"/>
          </a:xfrm>
          <a:prstGeom prst="rect">
            <a:avLst/>
          </a:prstGeom>
          <a:blipFill>
            <a:blip r:embed="rId4"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bject 34"/>
          <p:cNvSpPr/>
          <p:nvPr/>
        </p:nvSpPr>
        <p:spPr>
          <a:xfrm>
            <a:off x="2416150" y="3095795"/>
            <a:ext cx="483001" cy="316285"/>
          </a:xfrm>
          <a:custGeom>
            <a:avLst/>
            <a:gdLst/>
            <a:ahLst/>
            <a:cxnLst/>
            <a:rect l="l" t="t" r="r" b="b"/>
            <a:pathLst>
              <a:path w="643889" h="421639">
                <a:moveTo>
                  <a:pt x="643648" y="421487"/>
                </a:moveTo>
                <a:lnTo>
                  <a:pt x="145821" y="237477"/>
                </a:lnTo>
                <a:lnTo>
                  <a:pt x="307568" y="164998"/>
                </a:lnTo>
                <a:lnTo>
                  <a:pt x="0" y="0"/>
                </a:lnTo>
                <a:lnTo>
                  <a:pt x="482803" y="152158"/>
                </a:lnTo>
                <a:lnTo>
                  <a:pt x="317411" y="247192"/>
                </a:lnTo>
                <a:lnTo>
                  <a:pt x="643648" y="421487"/>
                </a:lnTo>
                <a:close/>
              </a:path>
            </a:pathLst>
          </a:custGeom>
          <a:solidFill>
            <a:srgbClr val="45C1A3"/>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35"/>
          <p:cNvSpPr txBox="1"/>
          <p:nvPr/>
        </p:nvSpPr>
        <p:spPr>
          <a:xfrm>
            <a:off x="2677581" y="3614335"/>
            <a:ext cx="156713"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IoT</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6" name="object 36"/>
          <p:cNvSpPr txBox="1"/>
          <p:nvPr/>
        </p:nvSpPr>
        <p:spPr>
          <a:xfrm>
            <a:off x="2561603" y="4430644"/>
            <a:ext cx="436797" cy="230832"/>
          </a:xfrm>
          <a:prstGeom prst="rect">
            <a:avLst/>
          </a:prstGeom>
        </p:spPr>
        <p:txBody>
          <a:bodyPr vert="horz" wrap="square" lIns="0" tIns="0" rIns="0" bIns="0" rtlCol="0">
            <a:spAutoFit/>
          </a:bodyPr>
          <a:lstStyle/>
          <a:p>
            <a:pPr marL="149860" marR="3810" lvl="0" indent="-140335"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LoRa/NB- IoT</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37" name="object 37"/>
          <p:cNvSpPr/>
          <p:nvPr/>
        </p:nvSpPr>
        <p:spPr>
          <a:xfrm>
            <a:off x="2449541" y="4108650"/>
            <a:ext cx="448229" cy="273415"/>
          </a:xfrm>
          <a:custGeom>
            <a:avLst/>
            <a:gdLst/>
            <a:ahLst/>
            <a:cxnLst/>
            <a:rect l="l" t="t" r="r" b="b"/>
            <a:pathLst>
              <a:path w="597535" h="364489">
                <a:moveTo>
                  <a:pt x="0" y="364324"/>
                </a:moveTo>
                <a:lnTo>
                  <a:pt x="300596" y="214693"/>
                </a:lnTo>
                <a:lnTo>
                  <a:pt x="158292" y="127228"/>
                </a:lnTo>
                <a:lnTo>
                  <a:pt x="597319" y="0"/>
                </a:lnTo>
                <a:lnTo>
                  <a:pt x="313905" y="141668"/>
                </a:lnTo>
                <a:lnTo>
                  <a:pt x="454177" y="208991"/>
                </a:lnTo>
                <a:lnTo>
                  <a:pt x="0" y="364324"/>
                </a:lnTo>
                <a:close/>
              </a:path>
            </a:pathLst>
          </a:custGeom>
          <a:solidFill>
            <a:srgbClr val="45C1A3"/>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bject 38"/>
          <p:cNvSpPr/>
          <p:nvPr/>
        </p:nvSpPr>
        <p:spPr>
          <a:xfrm>
            <a:off x="1362692" y="2635420"/>
            <a:ext cx="262935" cy="227496"/>
          </a:xfrm>
          <a:prstGeom prst="rect">
            <a:avLst/>
          </a:prstGeom>
          <a:blipFill>
            <a:blip r:embed="rId5"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bject 39"/>
          <p:cNvSpPr/>
          <p:nvPr/>
        </p:nvSpPr>
        <p:spPr>
          <a:xfrm>
            <a:off x="1642776" y="2607983"/>
            <a:ext cx="373826" cy="324668"/>
          </a:xfrm>
          <a:prstGeom prst="rect">
            <a:avLst/>
          </a:prstGeom>
          <a:blipFill>
            <a:blip r:embed="rId6"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bject 40"/>
          <p:cNvSpPr/>
          <p:nvPr/>
        </p:nvSpPr>
        <p:spPr>
          <a:xfrm>
            <a:off x="1361549" y="3894082"/>
            <a:ext cx="310950" cy="269794"/>
          </a:xfrm>
          <a:prstGeom prst="rect">
            <a:avLst/>
          </a:prstGeom>
          <a:blipFill>
            <a:blip r:embed="rId7"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41"/>
          <p:cNvSpPr/>
          <p:nvPr/>
        </p:nvSpPr>
        <p:spPr>
          <a:xfrm>
            <a:off x="1747950" y="3928377"/>
            <a:ext cx="280084" cy="243501"/>
          </a:xfrm>
          <a:prstGeom prst="rect">
            <a:avLst/>
          </a:prstGeom>
          <a:blipFill>
            <a:blip r:embed="rId8"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object 42"/>
          <p:cNvSpPr/>
          <p:nvPr/>
        </p:nvSpPr>
        <p:spPr>
          <a:xfrm>
            <a:off x="1396988" y="3476814"/>
            <a:ext cx="249217" cy="216065"/>
          </a:xfrm>
          <a:prstGeom prst="rect">
            <a:avLst/>
          </a:prstGeom>
          <a:blipFill>
            <a:blip r:embed="rId9"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43"/>
          <p:cNvSpPr/>
          <p:nvPr/>
        </p:nvSpPr>
        <p:spPr>
          <a:xfrm>
            <a:off x="1744520" y="3059632"/>
            <a:ext cx="249217" cy="216065"/>
          </a:xfrm>
          <a:prstGeom prst="rect">
            <a:avLst/>
          </a:prstGeom>
          <a:blipFill>
            <a:blip r:embed="rId10"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4"/>
          <p:cNvSpPr/>
          <p:nvPr/>
        </p:nvSpPr>
        <p:spPr>
          <a:xfrm>
            <a:off x="1677072" y="3441375"/>
            <a:ext cx="293802" cy="254933"/>
          </a:xfrm>
          <a:prstGeom prst="rect">
            <a:avLst/>
          </a:prstGeom>
          <a:blipFill>
            <a:blip r:embed="rId11"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bject 45"/>
          <p:cNvSpPr/>
          <p:nvPr/>
        </p:nvSpPr>
        <p:spPr>
          <a:xfrm>
            <a:off x="1361549" y="3051543"/>
            <a:ext cx="249217" cy="216065"/>
          </a:xfrm>
          <a:prstGeom prst="rect">
            <a:avLst/>
          </a:prstGeom>
          <a:blipFill>
            <a:blip r:embed="rId1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bject 46"/>
          <p:cNvSpPr/>
          <p:nvPr/>
        </p:nvSpPr>
        <p:spPr>
          <a:xfrm>
            <a:off x="2082907" y="2635420"/>
            <a:ext cx="280084" cy="243501"/>
          </a:xfrm>
          <a:prstGeom prst="rect">
            <a:avLst/>
          </a:prstGeom>
          <a:blipFill>
            <a:blip r:embed="rId1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bject 47"/>
          <p:cNvSpPr/>
          <p:nvPr/>
        </p:nvSpPr>
        <p:spPr>
          <a:xfrm>
            <a:off x="2081765" y="3025250"/>
            <a:ext cx="262935" cy="227496"/>
          </a:xfrm>
          <a:prstGeom prst="rect">
            <a:avLst/>
          </a:prstGeom>
          <a:blipFill>
            <a:blip r:embed="rId14"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bject 48"/>
          <p:cNvSpPr/>
          <p:nvPr/>
        </p:nvSpPr>
        <p:spPr>
          <a:xfrm>
            <a:off x="2098913" y="3476814"/>
            <a:ext cx="230926" cy="201203"/>
          </a:xfrm>
          <a:prstGeom prst="rect">
            <a:avLst/>
          </a:prstGeom>
          <a:blipFill>
            <a:blip r:embed="rId15"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bject 49"/>
          <p:cNvSpPr/>
          <p:nvPr/>
        </p:nvSpPr>
        <p:spPr>
          <a:xfrm>
            <a:off x="2094339" y="3894082"/>
            <a:ext cx="320095" cy="277796"/>
          </a:xfrm>
          <a:prstGeom prst="rect">
            <a:avLst/>
          </a:prstGeom>
          <a:blipFill>
            <a:blip r:embed="rId16"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object 50"/>
          <p:cNvSpPr/>
          <p:nvPr/>
        </p:nvSpPr>
        <p:spPr>
          <a:xfrm>
            <a:off x="1214048" y="2528102"/>
            <a:ext cx="1313363" cy="1997882"/>
          </a:xfrm>
          <a:prstGeom prst="rect">
            <a:avLst/>
          </a:prstGeom>
          <a:blipFill>
            <a:blip r:embed="rId17"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object 51"/>
          <p:cNvSpPr txBox="1"/>
          <p:nvPr/>
        </p:nvSpPr>
        <p:spPr>
          <a:xfrm>
            <a:off x="1385109" y="4323172"/>
            <a:ext cx="819769" cy="161583"/>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050" b="1" i="1" u="none" strike="noStrike" kern="1200" cap="none" spc="0" normalizeH="0" baseline="0" noProof="0" dirty="0">
                <a:ln>
                  <a:noFill/>
                </a:ln>
                <a:solidFill>
                  <a:srgbClr val="45C1A3"/>
                </a:solidFill>
                <a:effectLst/>
                <a:uLnTx/>
                <a:uFillTx/>
                <a:latin typeface="微软雅黑" panose="020B0503020204020204" pitchFamily="34" charset="-122"/>
                <a:ea typeface="+mn-ea"/>
                <a:cs typeface="微软雅黑" panose="020B0503020204020204" pitchFamily="34" charset="-122"/>
              </a:rPr>
              <a:t>智能感知终</a:t>
            </a:r>
            <a:r>
              <a:rPr kumimoji="0" sz="1050" b="1" i="1" u="none" strike="noStrike" kern="1200" cap="none" spc="4" normalizeH="0" baseline="0" noProof="0" dirty="0">
                <a:ln>
                  <a:noFill/>
                </a:ln>
                <a:solidFill>
                  <a:srgbClr val="45C1A3"/>
                </a:solidFill>
                <a:effectLst/>
                <a:uLnTx/>
                <a:uFillTx/>
                <a:latin typeface="微软雅黑" panose="020B0503020204020204" pitchFamily="34" charset="-122"/>
                <a:ea typeface="+mn-ea"/>
                <a:cs typeface="微软雅黑" panose="020B0503020204020204" pitchFamily="34" charset="-122"/>
              </a:rPr>
              <a:t>端</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52" name="object 52"/>
          <p:cNvSpPr/>
          <p:nvPr/>
        </p:nvSpPr>
        <p:spPr>
          <a:xfrm>
            <a:off x="4416175" y="2466226"/>
            <a:ext cx="1615720" cy="312473"/>
          </a:xfrm>
          <a:custGeom>
            <a:avLst/>
            <a:gdLst/>
            <a:ahLst/>
            <a:cxnLst/>
            <a:rect l="l" t="t" r="r" b="b"/>
            <a:pathLst>
              <a:path w="2153920" h="416560">
                <a:moveTo>
                  <a:pt x="70103" y="416052"/>
                </a:moveTo>
                <a:lnTo>
                  <a:pt x="29698" y="403565"/>
                </a:lnTo>
                <a:lnTo>
                  <a:pt x="4475" y="371547"/>
                </a:lnTo>
                <a:lnTo>
                  <a:pt x="0" y="68580"/>
                </a:lnTo>
                <a:lnTo>
                  <a:pt x="1510" y="54308"/>
                </a:lnTo>
                <a:lnTo>
                  <a:pt x="21510" y="18779"/>
                </a:lnTo>
                <a:lnTo>
                  <a:pt x="58529" y="766"/>
                </a:lnTo>
                <a:lnTo>
                  <a:pt x="2083308" y="0"/>
                </a:lnTo>
                <a:lnTo>
                  <a:pt x="2097786" y="1280"/>
                </a:lnTo>
                <a:lnTo>
                  <a:pt x="2133772" y="20799"/>
                </a:lnTo>
                <a:lnTo>
                  <a:pt x="2152394" y="57239"/>
                </a:lnTo>
                <a:lnTo>
                  <a:pt x="2153412" y="347472"/>
                </a:lnTo>
                <a:lnTo>
                  <a:pt x="2151800" y="361677"/>
                </a:lnTo>
                <a:lnTo>
                  <a:pt x="2131452" y="397172"/>
                </a:lnTo>
                <a:lnTo>
                  <a:pt x="2094145" y="415261"/>
                </a:lnTo>
                <a:lnTo>
                  <a:pt x="70103" y="416052"/>
                </a:lnTo>
                <a:close/>
              </a:path>
            </a:pathLst>
          </a:custGeom>
          <a:solidFill>
            <a:srgbClr val="008ED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bject 53"/>
          <p:cNvSpPr/>
          <p:nvPr/>
        </p:nvSpPr>
        <p:spPr>
          <a:xfrm>
            <a:off x="4838016" y="3577416"/>
            <a:ext cx="1368504" cy="663054"/>
          </a:xfrm>
          <a:custGeom>
            <a:avLst/>
            <a:gdLst/>
            <a:ahLst/>
            <a:cxnLst/>
            <a:rect l="l" t="t" r="r" b="b"/>
            <a:pathLst>
              <a:path w="1824354" h="883920">
                <a:moveTo>
                  <a:pt x="146304" y="883919"/>
                </a:moveTo>
                <a:lnTo>
                  <a:pt x="103777" y="877906"/>
                </a:lnTo>
                <a:lnTo>
                  <a:pt x="66127" y="860456"/>
                </a:lnTo>
                <a:lnTo>
                  <a:pt x="35241" y="833459"/>
                </a:lnTo>
                <a:lnTo>
                  <a:pt x="13007" y="798802"/>
                </a:lnTo>
                <a:lnTo>
                  <a:pt x="1315" y="758374"/>
                </a:lnTo>
                <a:lnTo>
                  <a:pt x="0" y="147827"/>
                </a:lnTo>
                <a:lnTo>
                  <a:pt x="611" y="133091"/>
                </a:lnTo>
                <a:lnTo>
                  <a:pt x="10617" y="91664"/>
                </a:lnTo>
                <a:lnTo>
                  <a:pt x="31414" y="55828"/>
                </a:lnTo>
                <a:lnTo>
                  <a:pt x="61121" y="27412"/>
                </a:lnTo>
                <a:lnTo>
                  <a:pt x="97855" y="8242"/>
                </a:lnTo>
                <a:lnTo>
                  <a:pt x="139734" y="146"/>
                </a:lnTo>
                <a:lnTo>
                  <a:pt x="1677924" y="0"/>
                </a:lnTo>
                <a:lnTo>
                  <a:pt x="1692504" y="723"/>
                </a:lnTo>
                <a:lnTo>
                  <a:pt x="1733566" y="11007"/>
                </a:lnTo>
                <a:lnTo>
                  <a:pt x="1769145" y="32038"/>
                </a:lnTo>
                <a:lnTo>
                  <a:pt x="1797356" y="61985"/>
                </a:lnTo>
                <a:lnTo>
                  <a:pt x="1816313" y="99019"/>
                </a:lnTo>
                <a:lnTo>
                  <a:pt x="1824131" y="141310"/>
                </a:lnTo>
                <a:lnTo>
                  <a:pt x="1824228" y="737615"/>
                </a:lnTo>
                <a:lnTo>
                  <a:pt x="1823601" y="752219"/>
                </a:lnTo>
                <a:lnTo>
                  <a:pt x="1813536" y="793339"/>
                </a:lnTo>
                <a:lnTo>
                  <a:pt x="1792664" y="828952"/>
                </a:lnTo>
                <a:lnTo>
                  <a:pt x="1762878" y="857167"/>
                </a:lnTo>
                <a:lnTo>
                  <a:pt x="1726068" y="876092"/>
                </a:lnTo>
                <a:lnTo>
                  <a:pt x="1684125" y="883835"/>
                </a:lnTo>
                <a:lnTo>
                  <a:pt x="146304" y="883919"/>
                </a:lnTo>
                <a:close/>
              </a:path>
            </a:pathLst>
          </a:custGeom>
          <a:solidFill>
            <a:srgbClr val="008ED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bject 54"/>
          <p:cNvSpPr/>
          <p:nvPr/>
        </p:nvSpPr>
        <p:spPr>
          <a:xfrm>
            <a:off x="4838015" y="4066704"/>
            <a:ext cx="503007" cy="144329"/>
          </a:xfrm>
          <a:custGeom>
            <a:avLst/>
            <a:gdLst/>
            <a:ahLst/>
            <a:cxnLst/>
            <a:rect l="l" t="t" r="r" b="b"/>
            <a:pathLst>
              <a:path w="670559" h="192404">
                <a:moveTo>
                  <a:pt x="32004" y="192024"/>
                </a:moveTo>
                <a:lnTo>
                  <a:pt x="18080" y="189143"/>
                </a:lnTo>
                <a:lnTo>
                  <a:pt x="7310" y="181099"/>
                </a:lnTo>
                <a:lnTo>
                  <a:pt x="1033" y="169226"/>
                </a:lnTo>
                <a:lnTo>
                  <a:pt x="0" y="32004"/>
                </a:lnTo>
                <a:lnTo>
                  <a:pt x="2639" y="18811"/>
                </a:lnTo>
                <a:lnTo>
                  <a:pt x="10699" y="8207"/>
                </a:lnTo>
                <a:lnTo>
                  <a:pt x="22818" y="1553"/>
                </a:lnTo>
                <a:lnTo>
                  <a:pt x="638556" y="0"/>
                </a:lnTo>
                <a:lnTo>
                  <a:pt x="652273" y="3560"/>
                </a:lnTo>
                <a:lnTo>
                  <a:pt x="663046" y="12101"/>
                </a:lnTo>
                <a:lnTo>
                  <a:pt x="669433" y="24179"/>
                </a:lnTo>
                <a:lnTo>
                  <a:pt x="670560" y="160020"/>
                </a:lnTo>
                <a:lnTo>
                  <a:pt x="667312" y="173921"/>
                </a:lnTo>
                <a:lnTo>
                  <a:pt x="658918" y="184722"/>
                </a:lnTo>
                <a:lnTo>
                  <a:pt x="646793" y="191006"/>
                </a:lnTo>
                <a:lnTo>
                  <a:pt x="32004" y="192024"/>
                </a:lnTo>
                <a:close/>
              </a:path>
            </a:pathLst>
          </a:custGeom>
          <a:solidFill>
            <a:srgbClr val="E3E6EA"/>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object 55"/>
          <p:cNvSpPr/>
          <p:nvPr/>
        </p:nvSpPr>
        <p:spPr>
          <a:xfrm>
            <a:off x="4872313" y="3611711"/>
            <a:ext cx="504436" cy="144329"/>
          </a:xfrm>
          <a:custGeom>
            <a:avLst/>
            <a:gdLst/>
            <a:ahLst/>
            <a:cxnLst/>
            <a:rect l="l" t="t" r="r" b="b"/>
            <a:pathLst>
              <a:path w="672465" h="192404">
                <a:moveTo>
                  <a:pt x="32004" y="192024"/>
                </a:moveTo>
                <a:lnTo>
                  <a:pt x="18446" y="188949"/>
                </a:lnTo>
                <a:lnTo>
                  <a:pt x="7715" y="180550"/>
                </a:lnTo>
                <a:lnTo>
                  <a:pt x="1240" y="168257"/>
                </a:lnTo>
                <a:lnTo>
                  <a:pt x="0" y="32004"/>
                </a:lnTo>
                <a:lnTo>
                  <a:pt x="3411" y="18509"/>
                </a:lnTo>
                <a:lnTo>
                  <a:pt x="11917" y="7786"/>
                </a:lnTo>
                <a:lnTo>
                  <a:pt x="24078" y="1273"/>
                </a:lnTo>
                <a:lnTo>
                  <a:pt x="640080" y="0"/>
                </a:lnTo>
                <a:lnTo>
                  <a:pt x="653536" y="3504"/>
                </a:lnTo>
                <a:lnTo>
                  <a:pt x="664251" y="12030"/>
                </a:lnTo>
                <a:lnTo>
                  <a:pt x="670785" y="24139"/>
                </a:lnTo>
                <a:lnTo>
                  <a:pt x="672084" y="160020"/>
                </a:lnTo>
                <a:lnTo>
                  <a:pt x="668556" y="173899"/>
                </a:lnTo>
                <a:lnTo>
                  <a:pt x="660056" y="184702"/>
                </a:lnTo>
                <a:lnTo>
                  <a:pt x="648014" y="190999"/>
                </a:lnTo>
                <a:lnTo>
                  <a:pt x="32004" y="192024"/>
                </a:lnTo>
                <a:close/>
              </a:path>
            </a:pathLst>
          </a:custGeom>
          <a:solidFill>
            <a:srgbClr val="E3E6EA"/>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bject 56"/>
          <p:cNvSpPr/>
          <p:nvPr/>
        </p:nvSpPr>
        <p:spPr>
          <a:xfrm>
            <a:off x="5575378" y="4063275"/>
            <a:ext cx="503007" cy="144329"/>
          </a:xfrm>
          <a:custGeom>
            <a:avLst/>
            <a:gdLst/>
            <a:ahLst/>
            <a:cxnLst/>
            <a:rect l="l" t="t" r="r" b="b"/>
            <a:pathLst>
              <a:path w="670559" h="192404">
                <a:moveTo>
                  <a:pt x="30479" y="192024"/>
                </a:moveTo>
                <a:lnTo>
                  <a:pt x="17178" y="188988"/>
                </a:lnTo>
                <a:lnTo>
                  <a:pt x="6731" y="180598"/>
                </a:lnTo>
                <a:lnTo>
                  <a:pt x="767" y="168283"/>
                </a:lnTo>
                <a:lnTo>
                  <a:pt x="0" y="32003"/>
                </a:lnTo>
                <a:lnTo>
                  <a:pt x="2689" y="18521"/>
                </a:lnTo>
                <a:lnTo>
                  <a:pt x="10835" y="7792"/>
                </a:lnTo>
                <a:lnTo>
                  <a:pt x="22786" y="1270"/>
                </a:lnTo>
                <a:lnTo>
                  <a:pt x="638555" y="0"/>
                </a:lnTo>
                <a:lnTo>
                  <a:pt x="652235" y="3536"/>
                </a:lnTo>
                <a:lnTo>
                  <a:pt x="662999" y="12073"/>
                </a:lnTo>
                <a:lnTo>
                  <a:pt x="669408" y="24164"/>
                </a:lnTo>
                <a:lnTo>
                  <a:pt x="670559" y="160019"/>
                </a:lnTo>
                <a:lnTo>
                  <a:pt x="667267" y="173913"/>
                </a:lnTo>
                <a:lnTo>
                  <a:pt x="658846" y="184714"/>
                </a:lnTo>
                <a:lnTo>
                  <a:pt x="646719" y="191003"/>
                </a:lnTo>
                <a:lnTo>
                  <a:pt x="30479" y="192024"/>
                </a:lnTo>
                <a:close/>
              </a:path>
            </a:pathLst>
          </a:custGeom>
          <a:solidFill>
            <a:srgbClr val="E3E6EA"/>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bject 57"/>
          <p:cNvSpPr/>
          <p:nvPr/>
        </p:nvSpPr>
        <p:spPr>
          <a:xfrm>
            <a:off x="5329591" y="2917789"/>
            <a:ext cx="1227986" cy="347723"/>
          </a:xfrm>
          <a:custGeom>
            <a:avLst/>
            <a:gdLst/>
            <a:ahLst/>
            <a:cxnLst/>
            <a:rect l="l" t="t" r="r" b="b"/>
            <a:pathLst>
              <a:path w="1637029" h="463550">
                <a:moveTo>
                  <a:pt x="76200" y="463296"/>
                </a:moveTo>
                <a:lnTo>
                  <a:pt x="36097" y="451395"/>
                </a:lnTo>
                <a:lnTo>
                  <a:pt x="8489" y="421564"/>
                </a:lnTo>
                <a:lnTo>
                  <a:pt x="0" y="76200"/>
                </a:lnTo>
                <a:lnTo>
                  <a:pt x="1144" y="61869"/>
                </a:lnTo>
                <a:lnTo>
                  <a:pt x="19071" y="25148"/>
                </a:lnTo>
                <a:lnTo>
                  <a:pt x="53334" y="3232"/>
                </a:lnTo>
                <a:lnTo>
                  <a:pt x="1560576" y="0"/>
                </a:lnTo>
                <a:lnTo>
                  <a:pt x="1574951" y="1181"/>
                </a:lnTo>
                <a:lnTo>
                  <a:pt x="1611734" y="19130"/>
                </a:lnTo>
                <a:lnTo>
                  <a:pt x="1633607" y="53301"/>
                </a:lnTo>
                <a:lnTo>
                  <a:pt x="1636776" y="385572"/>
                </a:lnTo>
                <a:lnTo>
                  <a:pt x="1635663" y="399926"/>
                </a:lnTo>
                <a:lnTo>
                  <a:pt x="1617892" y="436801"/>
                </a:lnTo>
                <a:lnTo>
                  <a:pt x="1583823" y="459350"/>
                </a:lnTo>
                <a:lnTo>
                  <a:pt x="76200" y="463296"/>
                </a:lnTo>
                <a:close/>
              </a:path>
            </a:pathLst>
          </a:custGeom>
          <a:solidFill>
            <a:srgbClr val="008ED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bject 58"/>
          <p:cNvSpPr/>
          <p:nvPr/>
        </p:nvSpPr>
        <p:spPr>
          <a:xfrm>
            <a:off x="5364192" y="3073818"/>
            <a:ext cx="175767" cy="69068"/>
          </a:xfrm>
          <a:custGeom>
            <a:avLst/>
            <a:gdLst/>
            <a:ahLst/>
            <a:cxnLst/>
            <a:rect l="l" t="t" r="r" b="b"/>
            <a:pathLst>
              <a:path w="234315" h="92075">
                <a:moveTo>
                  <a:pt x="233993" y="36817"/>
                </a:moveTo>
                <a:lnTo>
                  <a:pt x="117017" y="36817"/>
                </a:lnTo>
                <a:lnTo>
                  <a:pt x="122325" y="36766"/>
                </a:lnTo>
                <a:lnTo>
                  <a:pt x="139445" y="35903"/>
                </a:lnTo>
                <a:lnTo>
                  <a:pt x="184730" y="27622"/>
                </a:lnTo>
                <a:lnTo>
                  <a:pt x="224280" y="6506"/>
                </a:lnTo>
                <a:lnTo>
                  <a:pt x="229260" y="0"/>
                </a:lnTo>
                <a:lnTo>
                  <a:pt x="231648" y="4597"/>
                </a:lnTo>
                <a:lnTo>
                  <a:pt x="234035" y="6896"/>
                </a:lnTo>
                <a:lnTo>
                  <a:pt x="233993" y="36817"/>
                </a:lnTo>
                <a:close/>
              </a:path>
              <a:path w="234315" h="92075">
                <a:moveTo>
                  <a:pt x="99426" y="91527"/>
                </a:moveTo>
                <a:lnTo>
                  <a:pt x="48682" y="83302"/>
                </a:lnTo>
                <a:lnTo>
                  <a:pt x="13293" y="67066"/>
                </a:lnTo>
                <a:lnTo>
                  <a:pt x="0" y="45388"/>
                </a:lnTo>
                <a:lnTo>
                  <a:pt x="0" y="6896"/>
                </a:lnTo>
                <a:lnTo>
                  <a:pt x="2387" y="4597"/>
                </a:lnTo>
                <a:lnTo>
                  <a:pt x="6048" y="1992"/>
                </a:lnTo>
                <a:lnTo>
                  <a:pt x="11690" y="8386"/>
                </a:lnTo>
                <a:lnTo>
                  <a:pt x="19419" y="14350"/>
                </a:lnTo>
                <a:lnTo>
                  <a:pt x="67650" y="32176"/>
                </a:lnTo>
                <a:lnTo>
                  <a:pt x="117017" y="36817"/>
                </a:lnTo>
                <a:lnTo>
                  <a:pt x="233993" y="36817"/>
                </a:lnTo>
                <a:lnTo>
                  <a:pt x="233977" y="47474"/>
                </a:lnTo>
                <a:lnTo>
                  <a:pt x="202268" y="76678"/>
                </a:lnTo>
                <a:lnTo>
                  <a:pt x="158508" y="87706"/>
                </a:lnTo>
                <a:lnTo>
                  <a:pt x="120659" y="91172"/>
                </a:lnTo>
                <a:lnTo>
                  <a:pt x="99426" y="91527"/>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bject 59"/>
          <p:cNvSpPr/>
          <p:nvPr/>
        </p:nvSpPr>
        <p:spPr>
          <a:xfrm>
            <a:off x="5364192" y="3127519"/>
            <a:ext cx="175767" cy="67639"/>
          </a:xfrm>
          <a:custGeom>
            <a:avLst/>
            <a:gdLst/>
            <a:ahLst/>
            <a:cxnLst/>
            <a:rect l="l" t="t" r="r" b="b"/>
            <a:pathLst>
              <a:path w="234315" h="90170">
                <a:moveTo>
                  <a:pt x="233956" y="33883"/>
                </a:moveTo>
                <a:lnTo>
                  <a:pt x="117017" y="33883"/>
                </a:lnTo>
                <a:lnTo>
                  <a:pt x="121139" y="33858"/>
                </a:lnTo>
                <a:lnTo>
                  <a:pt x="138439" y="33175"/>
                </a:lnTo>
                <a:lnTo>
                  <a:pt x="184232" y="25993"/>
                </a:lnTo>
                <a:lnTo>
                  <a:pt x="224234" y="6359"/>
                </a:lnTo>
                <a:lnTo>
                  <a:pt x="229260" y="0"/>
                </a:lnTo>
                <a:lnTo>
                  <a:pt x="231648" y="2260"/>
                </a:lnTo>
                <a:lnTo>
                  <a:pt x="234035" y="6781"/>
                </a:lnTo>
                <a:lnTo>
                  <a:pt x="233956" y="33883"/>
                </a:lnTo>
                <a:close/>
              </a:path>
              <a:path w="234315" h="90170">
                <a:moveTo>
                  <a:pt x="98776" y="89795"/>
                </a:moveTo>
                <a:lnTo>
                  <a:pt x="48341" y="81533"/>
                </a:lnTo>
                <a:lnTo>
                  <a:pt x="13195" y="65018"/>
                </a:lnTo>
                <a:lnTo>
                  <a:pt x="0" y="6781"/>
                </a:lnTo>
                <a:lnTo>
                  <a:pt x="2387" y="2260"/>
                </a:lnTo>
                <a:lnTo>
                  <a:pt x="5746" y="1513"/>
                </a:lnTo>
                <a:lnTo>
                  <a:pt x="11290" y="7756"/>
                </a:lnTo>
                <a:lnTo>
                  <a:pt x="18964" y="13458"/>
                </a:lnTo>
                <a:lnTo>
                  <a:pt x="67313" y="29822"/>
                </a:lnTo>
                <a:lnTo>
                  <a:pt x="117017" y="33883"/>
                </a:lnTo>
                <a:lnTo>
                  <a:pt x="233956" y="33883"/>
                </a:lnTo>
                <a:lnTo>
                  <a:pt x="233924" y="45063"/>
                </a:lnTo>
                <a:lnTo>
                  <a:pt x="201664" y="75130"/>
                </a:lnTo>
                <a:lnTo>
                  <a:pt x="157855" y="86085"/>
                </a:lnTo>
                <a:lnTo>
                  <a:pt x="120011" y="89461"/>
                </a:lnTo>
                <a:lnTo>
                  <a:pt x="98776" y="89795"/>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object 60"/>
          <p:cNvSpPr/>
          <p:nvPr/>
        </p:nvSpPr>
        <p:spPr>
          <a:xfrm>
            <a:off x="5364192" y="3022669"/>
            <a:ext cx="175767" cy="70021"/>
          </a:xfrm>
          <a:custGeom>
            <a:avLst/>
            <a:gdLst/>
            <a:ahLst/>
            <a:cxnLst/>
            <a:rect l="l" t="t" r="r" b="b"/>
            <a:pathLst>
              <a:path w="234315" h="93345">
                <a:moveTo>
                  <a:pt x="233946" y="34262"/>
                </a:moveTo>
                <a:lnTo>
                  <a:pt x="121850" y="34262"/>
                </a:lnTo>
                <a:lnTo>
                  <a:pt x="141186" y="33564"/>
                </a:lnTo>
                <a:lnTo>
                  <a:pt x="159222" y="31967"/>
                </a:lnTo>
                <a:lnTo>
                  <a:pt x="203173" y="22305"/>
                </a:lnTo>
                <a:lnTo>
                  <a:pt x="229260" y="0"/>
                </a:lnTo>
                <a:lnTo>
                  <a:pt x="231648" y="4571"/>
                </a:lnTo>
                <a:lnTo>
                  <a:pt x="234035" y="6857"/>
                </a:lnTo>
                <a:lnTo>
                  <a:pt x="233946" y="34262"/>
                </a:lnTo>
                <a:close/>
              </a:path>
              <a:path w="234315" h="93345">
                <a:moveTo>
                  <a:pt x="98446" y="93111"/>
                </a:moveTo>
                <a:lnTo>
                  <a:pt x="48168" y="84116"/>
                </a:lnTo>
                <a:lnTo>
                  <a:pt x="13145" y="67038"/>
                </a:lnTo>
                <a:lnTo>
                  <a:pt x="0" y="6857"/>
                </a:lnTo>
                <a:lnTo>
                  <a:pt x="2387" y="4571"/>
                </a:lnTo>
                <a:lnTo>
                  <a:pt x="5800" y="3806"/>
                </a:lnTo>
                <a:lnTo>
                  <a:pt x="9831" y="9709"/>
                </a:lnTo>
                <a:lnTo>
                  <a:pt x="16605" y="15090"/>
                </a:lnTo>
                <a:lnTo>
                  <a:pt x="66611" y="30476"/>
                </a:lnTo>
                <a:lnTo>
                  <a:pt x="121850" y="34262"/>
                </a:lnTo>
                <a:lnTo>
                  <a:pt x="233946" y="34262"/>
                </a:lnTo>
                <a:lnTo>
                  <a:pt x="233892" y="48007"/>
                </a:lnTo>
                <a:lnTo>
                  <a:pt x="201366" y="77538"/>
                </a:lnTo>
                <a:lnTo>
                  <a:pt x="157531" y="89080"/>
                </a:lnTo>
                <a:lnTo>
                  <a:pt x="119685" y="92747"/>
                </a:lnTo>
                <a:lnTo>
                  <a:pt x="98446" y="93111"/>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bject 61"/>
          <p:cNvSpPr/>
          <p:nvPr/>
        </p:nvSpPr>
        <p:spPr>
          <a:xfrm>
            <a:off x="5367346" y="2986950"/>
            <a:ext cx="171480" cy="55255"/>
          </a:xfrm>
          <a:custGeom>
            <a:avLst/>
            <a:gdLst/>
            <a:ahLst/>
            <a:cxnLst/>
            <a:rect l="l" t="t" r="r" b="b"/>
            <a:pathLst>
              <a:path w="228600" h="73660">
                <a:moveTo>
                  <a:pt x="123196" y="73056"/>
                </a:moveTo>
                <a:lnTo>
                  <a:pt x="83280" y="71322"/>
                </a:lnTo>
                <a:lnTo>
                  <a:pt x="35603" y="62784"/>
                </a:lnTo>
                <a:lnTo>
                  <a:pt x="1941" y="43142"/>
                </a:lnTo>
                <a:lnTo>
                  <a:pt x="0" y="37205"/>
                </a:lnTo>
                <a:lnTo>
                  <a:pt x="29" y="35541"/>
                </a:lnTo>
                <a:lnTo>
                  <a:pt x="36436" y="9462"/>
                </a:lnTo>
                <a:lnTo>
                  <a:pt x="85212" y="1022"/>
                </a:lnTo>
                <a:lnTo>
                  <a:pt x="104270" y="0"/>
                </a:lnTo>
                <a:lnTo>
                  <a:pt x="125039" y="431"/>
                </a:lnTo>
                <a:lnTo>
                  <a:pt x="178189" y="6759"/>
                </a:lnTo>
                <a:lnTo>
                  <a:pt x="221346" y="24235"/>
                </a:lnTo>
                <a:lnTo>
                  <a:pt x="227987" y="35541"/>
                </a:lnTo>
                <a:lnTo>
                  <a:pt x="226335" y="42086"/>
                </a:lnTo>
                <a:lnTo>
                  <a:pt x="191062" y="63411"/>
                </a:lnTo>
                <a:lnTo>
                  <a:pt x="142250" y="72026"/>
                </a:lnTo>
                <a:lnTo>
                  <a:pt x="123196" y="73056"/>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object 62"/>
          <p:cNvSpPr/>
          <p:nvPr/>
        </p:nvSpPr>
        <p:spPr>
          <a:xfrm>
            <a:off x="6206843" y="2153123"/>
            <a:ext cx="1053648" cy="1756239"/>
          </a:xfrm>
          <a:custGeom>
            <a:avLst/>
            <a:gdLst/>
            <a:ahLst/>
            <a:cxnLst/>
            <a:rect l="l" t="t" r="r" b="b"/>
            <a:pathLst>
              <a:path w="1404620" h="2341245">
                <a:moveTo>
                  <a:pt x="1319568" y="59588"/>
                </a:moveTo>
                <a:lnTo>
                  <a:pt x="1314069" y="52489"/>
                </a:lnTo>
                <a:lnTo>
                  <a:pt x="1314615" y="50584"/>
                </a:lnTo>
                <a:lnTo>
                  <a:pt x="1315732" y="48933"/>
                </a:lnTo>
                <a:lnTo>
                  <a:pt x="1317307" y="47726"/>
                </a:lnTo>
                <a:lnTo>
                  <a:pt x="1404162" y="0"/>
                </a:lnTo>
                <a:lnTo>
                  <a:pt x="1404071" y="7531"/>
                </a:lnTo>
                <a:lnTo>
                  <a:pt x="1392237" y="7531"/>
                </a:lnTo>
                <a:lnTo>
                  <a:pt x="1380151" y="27681"/>
                </a:lnTo>
                <a:lnTo>
                  <a:pt x="1323428" y="58851"/>
                </a:lnTo>
                <a:lnTo>
                  <a:pt x="1321549" y="59524"/>
                </a:lnTo>
                <a:lnTo>
                  <a:pt x="1319568" y="59588"/>
                </a:lnTo>
                <a:close/>
              </a:path>
              <a:path w="1404620" h="2341245">
                <a:moveTo>
                  <a:pt x="1380151" y="27681"/>
                </a:moveTo>
                <a:lnTo>
                  <a:pt x="1392237" y="7531"/>
                </a:lnTo>
                <a:lnTo>
                  <a:pt x="1397563" y="10731"/>
                </a:lnTo>
                <a:lnTo>
                  <a:pt x="1391335" y="10731"/>
                </a:lnTo>
                <a:lnTo>
                  <a:pt x="1391202" y="21607"/>
                </a:lnTo>
                <a:lnTo>
                  <a:pt x="1380151" y="27681"/>
                </a:lnTo>
                <a:close/>
              </a:path>
              <a:path w="1404620" h="2341245">
                <a:moveTo>
                  <a:pt x="1396530" y="105359"/>
                </a:moveTo>
                <a:lnTo>
                  <a:pt x="1390256" y="98933"/>
                </a:lnTo>
                <a:lnTo>
                  <a:pt x="1391048" y="34199"/>
                </a:lnTo>
                <a:lnTo>
                  <a:pt x="1403121" y="14071"/>
                </a:lnTo>
                <a:lnTo>
                  <a:pt x="1392237" y="7531"/>
                </a:lnTo>
                <a:lnTo>
                  <a:pt x="1404071" y="7531"/>
                </a:lnTo>
                <a:lnTo>
                  <a:pt x="1402956" y="99085"/>
                </a:lnTo>
                <a:lnTo>
                  <a:pt x="1402613" y="101053"/>
                </a:lnTo>
                <a:lnTo>
                  <a:pt x="1401699" y="102806"/>
                </a:lnTo>
                <a:lnTo>
                  <a:pt x="1400276" y="104190"/>
                </a:lnTo>
                <a:lnTo>
                  <a:pt x="1398485" y="105079"/>
                </a:lnTo>
                <a:lnTo>
                  <a:pt x="1396530" y="105359"/>
                </a:lnTo>
                <a:close/>
              </a:path>
              <a:path w="1404620" h="2341245">
                <a:moveTo>
                  <a:pt x="1391202" y="21607"/>
                </a:moveTo>
                <a:lnTo>
                  <a:pt x="1391335" y="10731"/>
                </a:lnTo>
                <a:lnTo>
                  <a:pt x="1400733" y="16370"/>
                </a:lnTo>
                <a:lnTo>
                  <a:pt x="1391202" y="21607"/>
                </a:lnTo>
                <a:close/>
              </a:path>
              <a:path w="1404620" h="2341245">
                <a:moveTo>
                  <a:pt x="1391048" y="34199"/>
                </a:moveTo>
                <a:lnTo>
                  <a:pt x="1391202" y="21607"/>
                </a:lnTo>
                <a:lnTo>
                  <a:pt x="1400733" y="16370"/>
                </a:lnTo>
                <a:lnTo>
                  <a:pt x="1391335" y="10731"/>
                </a:lnTo>
                <a:lnTo>
                  <a:pt x="1397563" y="10731"/>
                </a:lnTo>
                <a:lnTo>
                  <a:pt x="1403121" y="14071"/>
                </a:lnTo>
                <a:lnTo>
                  <a:pt x="1391048" y="34199"/>
                </a:lnTo>
                <a:close/>
              </a:path>
              <a:path w="1404620" h="2341245">
                <a:moveTo>
                  <a:pt x="12960" y="2319376"/>
                </a:moveTo>
                <a:lnTo>
                  <a:pt x="13114" y="2306770"/>
                </a:lnTo>
                <a:lnTo>
                  <a:pt x="1380151" y="27681"/>
                </a:lnTo>
                <a:lnTo>
                  <a:pt x="1391202" y="21607"/>
                </a:lnTo>
                <a:lnTo>
                  <a:pt x="1391048" y="34199"/>
                </a:lnTo>
                <a:lnTo>
                  <a:pt x="24016" y="2313302"/>
                </a:lnTo>
                <a:lnTo>
                  <a:pt x="12960" y="2319376"/>
                </a:lnTo>
                <a:close/>
              </a:path>
              <a:path w="1404620" h="2341245">
                <a:moveTo>
                  <a:pt x="0" y="2341003"/>
                </a:moveTo>
                <a:lnTo>
                  <a:pt x="1206" y="2241905"/>
                </a:lnTo>
                <a:lnTo>
                  <a:pt x="7632" y="2235631"/>
                </a:lnTo>
                <a:lnTo>
                  <a:pt x="9588" y="2235962"/>
                </a:lnTo>
                <a:lnTo>
                  <a:pt x="11353" y="2236889"/>
                </a:lnTo>
                <a:lnTo>
                  <a:pt x="12738" y="2238311"/>
                </a:lnTo>
                <a:lnTo>
                  <a:pt x="13614" y="2240089"/>
                </a:lnTo>
                <a:lnTo>
                  <a:pt x="13906" y="2242058"/>
                </a:lnTo>
                <a:lnTo>
                  <a:pt x="13114" y="2306770"/>
                </a:lnTo>
                <a:lnTo>
                  <a:pt x="1028" y="2326919"/>
                </a:lnTo>
                <a:lnTo>
                  <a:pt x="11925" y="2333459"/>
                </a:lnTo>
                <a:lnTo>
                  <a:pt x="13728" y="2333459"/>
                </a:lnTo>
                <a:lnTo>
                  <a:pt x="0" y="2341003"/>
                </a:lnTo>
                <a:close/>
              </a:path>
              <a:path w="1404620" h="2341245">
                <a:moveTo>
                  <a:pt x="13728" y="2333459"/>
                </a:moveTo>
                <a:lnTo>
                  <a:pt x="11925" y="2333459"/>
                </a:lnTo>
                <a:lnTo>
                  <a:pt x="24016" y="2313302"/>
                </a:lnTo>
                <a:lnTo>
                  <a:pt x="80733" y="2282139"/>
                </a:lnTo>
                <a:lnTo>
                  <a:pt x="82600" y="2281466"/>
                </a:lnTo>
                <a:lnTo>
                  <a:pt x="84594" y="2281402"/>
                </a:lnTo>
                <a:lnTo>
                  <a:pt x="86499" y="2281961"/>
                </a:lnTo>
                <a:lnTo>
                  <a:pt x="88138" y="2283079"/>
                </a:lnTo>
                <a:lnTo>
                  <a:pt x="89357" y="2284653"/>
                </a:lnTo>
                <a:lnTo>
                  <a:pt x="90030" y="2286520"/>
                </a:lnTo>
                <a:lnTo>
                  <a:pt x="90093" y="2288501"/>
                </a:lnTo>
                <a:lnTo>
                  <a:pt x="89534" y="2290419"/>
                </a:lnTo>
                <a:lnTo>
                  <a:pt x="88417" y="2292057"/>
                </a:lnTo>
                <a:lnTo>
                  <a:pt x="86855" y="2293277"/>
                </a:lnTo>
                <a:lnTo>
                  <a:pt x="13728" y="2333459"/>
                </a:lnTo>
                <a:close/>
              </a:path>
              <a:path w="1404620" h="2341245">
                <a:moveTo>
                  <a:pt x="11925" y="2333459"/>
                </a:moveTo>
                <a:lnTo>
                  <a:pt x="1028" y="2326919"/>
                </a:lnTo>
                <a:lnTo>
                  <a:pt x="13114" y="2306770"/>
                </a:lnTo>
                <a:lnTo>
                  <a:pt x="12960" y="2319376"/>
                </a:lnTo>
                <a:lnTo>
                  <a:pt x="3416" y="2324620"/>
                </a:lnTo>
                <a:lnTo>
                  <a:pt x="12826" y="2330272"/>
                </a:lnTo>
                <a:lnTo>
                  <a:pt x="13837" y="2330272"/>
                </a:lnTo>
                <a:lnTo>
                  <a:pt x="11925" y="2333459"/>
                </a:lnTo>
                <a:close/>
              </a:path>
              <a:path w="1404620" h="2341245">
                <a:moveTo>
                  <a:pt x="13837" y="2330272"/>
                </a:moveTo>
                <a:lnTo>
                  <a:pt x="12826" y="2330272"/>
                </a:lnTo>
                <a:lnTo>
                  <a:pt x="12960" y="2319376"/>
                </a:lnTo>
                <a:lnTo>
                  <a:pt x="24016" y="2313302"/>
                </a:lnTo>
                <a:lnTo>
                  <a:pt x="13837" y="2330272"/>
                </a:lnTo>
                <a:close/>
              </a:path>
              <a:path w="1404620" h="2341245">
                <a:moveTo>
                  <a:pt x="12826" y="2330272"/>
                </a:moveTo>
                <a:lnTo>
                  <a:pt x="3416" y="2324620"/>
                </a:lnTo>
                <a:lnTo>
                  <a:pt x="12960" y="2319376"/>
                </a:lnTo>
                <a:lnTo>
                  <a:pt x="12826" y="2330272"/>
                </a:lnTo>
                <a:close/>
              </a:path>
            </a:pathLst>
          </a:custGeom>
          <a:solidFill>
            <a:srgbClr val="A2A2A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object 63"/>
          <p:cNvSpPr/>
          <p:nvPr/>
        </p:nvSpPr>
        <p:spPr>
          <a:xfrm>
            <a:off x="4509917" y="2466226"/>
            <a:ext cx="217208" cy="203489"/>
          </a:xfrm>
          <a:prstGeom prst="rect">
            <a:avLst/>
          </a:prstGeom>
          <a:blipFill>
            <a:blip r:embed="rId18"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object 64"/>
          <p:cNvSpPr/>
          <p:nvPr/>
        </p:nvSpPr>
        <p:spPr>
          <a:xfrm>
            <a:off x="4585369" y="2559968"/>
            <a:ext cx="217208" cy="203489"/>
          </a:xfrm>
          <a:prstGeom prst="rect">
            <a:avLst/>
          </a:prstGeom>
          <a:blipFill>
            <a:blip r:embed="rId18"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object 65"/>
          <p:cNvSpPr/>
          <p:nvPr/>
        </p:nvSpPr>
        <p:spPr>
          <a:xfrm>
            <a:off x="4451614" y="2574830"/>
            <a:ext cx="217208" cy="203489"/>
          </a:xfrm>
          <a:prstGeom prst="rect">
            <a:avLst/>
          </a:prstGeom>
          <a:blipFill>
            <a:blip r:embed="rId18"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object 66"/>
          <p:cNvSpPr/>
          <p:nvPr/>
        </p:nvSpPr>
        <p:spPr>
          <a:xfrm>
            <a:off x="1260948" y="4841793"/>
            <a:ext cx="363918" cy="173861"/>
          </a:xfrm>
          <a:custGeom>
            <a:avLst/>
            <a:gdLst/>
            <a:ahLst/>
            <a:cxnLst/>
            <a:rect l="l" t="t" r="r" b="b"/>
            <a:pathLst>
              <a:path w="485139" h="231775">
                <a:moveTo>
                  <a:pt x="39623" y="231648"/>
                </a:moveTo>
                <a:lnTo>
                  <a:pt x="5141" y="211131"/>
                </a:lnTo>
                <a:lnTo>
                  <a:pt x="0" y="38100"/>
                </a:lnTo>
                <a:lnTo>
                  <a:pt x="2738" y="24302"/>
                </a:lnTo>
                <a:lnTo>
                  <a:pt x="9890" y="12744"/>
                </a:lnTo>
                <a:lnTo>
                  <a:pt x="20586" y="4406"/>
                </a:lnTo>
                <a:lnTo>
                  <a:pt x="33958" y="267"/>
                </a:lnTo>
                <a:lnTo>
                  <a:pt x="446531" y="0"/>
                </a:lnTo>
                <a:lnTo>
                  <a:pt x="460322" y="2355"/>
                </a:lnTo>
                <a:lnTo>
                  <a:pt x="471917" y="9438"/>
                </a:lnTo>
                <a:lnTo>
                  <a:pt x="480282" y="20215"/>
                </a:lnTo>
                <a:lnTo>
                  <a:pt x="484386" y="33650"/>
                </a:lnTo>
                <a:lnTo>
                  <a:pt x="484631" y="192024"/>
                </a:lnTo>
                <a:lnTo>
                  <a:pt x="482060" y="206216"/>
                </a:lnTo>
                <a:lnTo>
                  <a:pt x="474967" y="218081"/>
                </a:lnTo>
                <a:lnTo>
                  <a:pt x="464365" y="226717"/>
                </a:lnTo>
                <a:lnTo>
                  <a:pt x="451266" y="231221"/>
                </a:lnTo>
                <a:lnTo>
                  <a:pt x="39623" y="231648"/>
                </a:lnTo>
                <a:close/>
              </a:path>
            </a:pathLst>
          </a:custGeom>
          <a:solidFill>
            <a:srgbClr val="008ED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object 67"/>
          <p:cNvSpPr/>
          <p:nvPr/>
        </p:nvSpPr>
        <p:spPr>
          <a:xfrm>
            <a:off x="5396735" y="2708946"/>
            <a:ext cx="76690" cy="208634"/>
          </a:xfrm>
          <a:custGeom>
            <a:avLst/>
            <a:gdLst/>
            <a:ahLst/>
            <a:cxnLst/>
            <a:rect l="l" t="t" r="r" b="b"/>
            <a:pathLst>
              <a:path w="102234" h="278129">
                <a:moveTo>
                  <a:pt x="7518" y="94856"/>
                </a:moveTo>
                <a:lnTo>
                  <a:pt x="723" y="87147"/>
                </a:lnTo>
                <a:lnTo>
                  <a:pt x="1460" y="85305"/>
                </a:lnTo>
                <a:lnTo>
                  <a:pt x="51904" y="0"/>
                </a:lnTo>
                <a:lnTo>
                  <a:pt x="59130" y="12560"/>
                </a:lnTo>
                <a:lnTo>
                  <a:pt x="45478" y="12560"/>
                </a:lnTo>
                <a:lnTo>
                  <a:pt x="45402" y="25200"/>
                </a:lnTo>
                <a:lnTo>
                  <a:pt x="45289" y="36128"/>
                </a:lnTo>
                <a:lnTo>
                  <a:pt x="12382" y="91770"/>
                </a:lnTo>
                <a:lnTo>
                  <a:pt x="11125" y="93294"/>
                </a:lnTo>
                <a:lnTo>
                  <a:pt x="9448" y="94361"/>
                </a:lnTo>
                <a:lnTo>
                  <a:pt x="7518" y="94856"/>
                </a:lnTo>
                <a:close/>
              </a:path>
              <a:path w="102234" h="278129">
                <a:moveTo>
                  <a:pt x="45337" y="36047"/>
                </a:moveTo>
                <a:lnTo>
                  <a:pt x="45478" y="12560"/>
                </a:lnTo>
                <a:lnTo>
                  <a:pt x="58178" y="12636"/>
                </a:lnTo>
                <a:lnTo>
                  <a:pt x="58159" y="15773"/>
                </a:lnTo>
                <a:lnTo>
                  <a:pt x="46329" y="15773"/>
                </a:lnTo>
                <a:lnTo>
                  <a:pt x="51751" y="25200"/>
                </a:lnTo>
                <a:lnTo>
                  <a:pt x="45337" y="36047"/>
                </a:lnTo>
                <a:close/>
              </a:path>
              <a:path w="102234" h="278129">
                <a:moveTo>
                  <a:pt x="95148" y="95376"/>
                </a:moveTo>
                <a:lnTo>
                  <a:pt x="93211" y="94856"/>
                </a:lnTo>
                <a:lnTo>
                  <a:pt x="91566" y="93776"/>
                </a:lnTo>
                <a:lnTo>
                  <a:pt x="90309" y="92240"/>
                </a:lnTo>
                <a:lnTo>
                  <a:pt x="58037" y="36128"/>
                </a:lnTo>
                <a:lnTo>
                  <a:pt x="58178" y="12636"/>
                </a:lnTo>
                <a:lnTo>
                  <a:pt x="45478" y="12560"/>
                </a:lnTo>
                <a:lnTo>
                  <a:pt x="59130" y="12560"/>
                </a:lnTo>
                <a:lnTo>
                  <a:pt x="101320" y="85902"/>
                </a:lnTo>
                <a:lnTo>
                  <a:pt x="102031" y="87757"/>
                </a:lnTo>
                <a:lnTo>
                  <a:pt x="102133" y="89738"/>
                </a:lnTo>
                <a:lnTo>
                  <a:pt x="101612" y="91655"/>
                </a:lnTo>
                <a:lnTo>
                  <a:pt x="100533" y="93319"/>
                </a:lnTo>
                <a:lnTo>
                  <a:pt x="98983" y="94576"/>
                </a:lnTo>
                <a:lnTo>
                  <a:pt x="97129" y="95288"/>
                </a:lnTo>
                <a:lnTo>
                  <a:pt x="95148" y="95376"/>
                </a:lnTo>
                <a:close/>
              </a:path>
              <a:path w="102234" h="278129">
                <a:moveTo>
                  <a:pt x="51751" y="25200"/>
                </a:moveTo>
                <a:lnTo>
                  <a:pt x="46329" y="15773"/>
                </a:lnTo>
                <a:lnTo>
                  <a:pt x="57289" y="15836"/>
                </a:lnTo>
                <a:lnTo>
                  <a:pt x="51751" y="25200"/>
                </a:lnTo>
                <a:close/>
              </a:path>
              <a:path w="102234" h="278129">
                <a:moveTo>
                  <a:pt x="58037" y="36128"/>
                </a:moveTo>
                <a:lnTo>
                  <a:pt x="51751" y="25200"/>
                </a:lnTo>
                <a:lnTo>
                  <a:pt x="57289" y="15836"/>
                </a:lnTo>
                <a:lnTo>
                  <a:pt x="46329" y="15773"/>
                </a:lnTo>
                <a:lnTo>
                  <a:pt x="58159" y="15773"/>
                </a:lnTo>
                <a:lnTo>
                  <a:pt x="58037" y="36128"/>
                </a:lnTo>
                <a:close/>
              </a:path>
              <a:path w="102234" h="278129">
                <a:moveTo>
                  <a:pt x="50383" y="252659"/>
                </a:moveTo>
                <a:lnTo>
                  <a:pt x="44096" y="241731"/>
                </a:lnTo>
                <a:lnTo>
                  <a:pt x="45337" y="36047"/>
                </a:lnTo>
                <a:lnTo>
                  <a:pt x="51751" y="25200"/>
                </a:lnTo>
                <a:lnTo>
                  <a:pt x="58037" y="36128"/>
                </a:lnTo>
                <a:lnTo>
                  <a:pt x="56796" y="241819"/>
                </a:lnTo>
                <a:lnTo>
                  <a:pt x="50383" y="252659"/>
                </a:lnTo>
                <a:close/>
              </a:path>
              <a:path w="102234" h="278129">
                <a:moveTo>
                  <a:pt x="50228" y="277863"/>
                </a:moveTo>
                <a:lnTo>
                  <a:pt x="812" y="191960"/>
                </a:lnTo>
                <a:lnTo>
                  <a:pt x="101" y="190106"/>
                </a:lnTo>
                <a:lnTo>
                  <a:pt x="0" y="188125"/>
                </a:lnTo>
                <a:lnTo>
                  <a:pt x="520" y="186207"/>
                </a:lnTo>
                <a:lnTo>
                  <a:pt x="1600" y="184543"/>
                </a:lnTo>
                <a:lnTo>
                  <a:pt x="3149" y="183299"/>
                </a:lnTo>
                <a:lnTo>
                  <a:pt x="5003" y="182587"/>
                </a:lnTo>
                <a:lnTo>
                  <a:pt x="6997" y="182486"/>
                </a:lnTo>
                <a:lnTo>
                  <a:pt x="8934" y="183007"/>
                </a:lnTo>
                <a:lnTo>
                  <a:pt x="10579" y="184086"/>
                </a:lnTo>
                <a:lnTo>
                  <a:pt x="11823" y="185635"/>
                </a:lnTo>
                <a:lnTo>
                  <a:pt x="44096" y="241731"/>
                </a:lnTo>
                <a:lnTo>
                  <a:pt x="43954" y="265226"/>
                </a:lnTo>
                <a:lnTo>
                  <a:pt x="57658" y="265303"/>
                </a:lnTo>
                <a:lnTo>
                  <a:pt x="50228" y="277863"/>
                </a:lnTo>
                <a:close/>
              </a:path>
              <a:path w="102234" h="278129">
                <a:moveTo>
                  <a:pt x="57658" y="265303"/>
                </a:moveTo>
                <a:lnTo>
                  <a:pt x="56654" y="265303"/>
                </a:lnTo>
                <a:lnTo>
                  <a:pt x="56730" y="252659"/>
                </a:lnTo>
                <a:lnTo>
                  <a:pt x="89750" y="186105"/>
                </a:lnTo>
                <a:lnTo>
                  <a:pt x="94614" y="183007"/>
                </a:lnTo>
                <a:lnTo>
                  <a:pt x="96596" y="183134"/>
                </a:lnTo>
                <a:lnTo>
                  <a:pt x="98450" y="183870"/>
                </a:lnTo>
                <a:lnTo>
                  <a:pt x="99974" y="185127"/>
                </a:lnTo>
                <a:lnTo>
                  <a:pt x="101041" y="186804"/>
                </a:lnTo>
                <a:lnTo>
                  <a:pt x="101536" y="188734"/>
                </a:lnTo>
                <a:lnTo>
                  <a:pt x="101409" y="190715"/>
                </a:lnTo>
                <a:lnTo>
                  <a:pt x="100685" y="192570"/>
                </a:lnTo>
                <a:lnTo>
                  <a:pt x="57658" y="265303"/>
                </a:lnTo>
                <a:close/>
              </a:path>
              <a:path w="102234" h="278129">
                <a:moveTo>
                  <a:pt x="56654" y="265303"/>
                </a:moveTo>
                <a:lnTo>
                  <a:pt x="43954" y="265226"/>
                </a:lnTo>
                <a:lnTo>
                  <a:pt x="44096" y="241731"/>
                </a:lnTo>
                <a:lnTo>
                  <a:pt x="50383" y="252659"/>
                </a:lnTo>
                <a:lnTo>
                  <a:pt x="44843" y="262026"/>
                </a:lnTo>
                <a:lnTo>
                  <a:pt x="56674" y="262102"/>
                </a:lnTo>
                <a:lnTo>
                  <a:pt x="56654" y="265303"/>
                </a:lnTo>
                <a:close/>
              </a:path>
              <a:path w="102234" h="278129">
                <a:moveTo>
                  <a:pt x="56674" y="262102"/>
                </a:moveTo>
                <a:lnTo>
                  <a:pt x="55816" y="262102"/>
                </a:lnTo>
                <a:lnTo>
                  <a:pt x="50383" y="252659"/>
                </a:lnTo>
                <a:lnTo>
                  <a:pt x="56796" y="241819"/>
                </a:lnTo>
                <a:lnTo>
                  <a:pt x="56674" y="262102"/>
                </a:lnTo>
                <a:close/>
              </a:path>
              <a:path w="102234" h="278129">
                <a:moveTo>
                  <a:pt x="55816" y="262102"/>
                </a:moveTo>
                <a:lnTo>
                  <a:pt x="44843" y="262026"/>
                </a:lnTo>
                <a:lnTo>
                  <a:pt x="50383" y="252659"/>
                </a:lnTo>
                <a:lnTo>
                  <a:pt x="55816" y="262102"/>
                </a:lnTo>
                <a:close/>
              </a:path>
            </a:pathLst>
          </a:custGeom>
          <a:solidFill>
            <a:srgbClr val="A2A2A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object 68"/>
          <p:cNvSpPr/>
          <p:nvPr/>
        </p:nvSpPr>
        <p:spPr>
          <a:xfrm>
            <a:off x="6241949" y="2465769"/>
            <a:ext cx="1053648" cy="1389939"/>
          </a:xfrm>
          <a:custGeom>
            <a:avLst/>
            <a:gdLst/>
            <a:ahLst/>
            <a:cxnLst/>
            <a:rect l="l" t="t" r="r" b="b"/>
            <a:pathLst>
              <a:path w="1404620" h="1852929">
                <a:moveTo>
                  <a:pt x="1315605" y="50253"/>
                </a:moveTo>
                <a:lnTo>
                  <a:pt x="1308773" y="44424"/>
                </a:lnTo>
                <a:lnTo>
                  <a:pt x="1308925" y="42443"/>
                </a:lnTo>
                <a:lnTo>
                  <a:pt x="1309687" y="40614"/>
                </a:lnTo>
                <a:lnTo>
                  <a:pt x="1310970" y="39103"/>
                </a:lnTo>
                <a:lnTo>
                  <a:pt x="1312659" y="38061"/>
                </a:lnTo>
                <a:lnTo>
                  <a:pt x="1404162" y="0"/>
                </a:lnTo>
                <a:lnTo>
                  <a:pt x="1403410" y="6210"/>
                </a:lnTo>
                <a:lnTo>
                  <a:pt x="1391500" y="6210"/>
                </a:lnTo>
                <a:lnTo>
                  <a:pt x="1377312" y="24928"/>
                </a:lnTo>
                <a:lnTo>
                  <a:pt x="1317536" y="49784"/>
                </a:lnTo>
                <a:lnTo>
                  <a:pt x="1315605" y="50253"/>
                </a:lnTo>
                <a:close/>
              </a:path>
              <a:path w="1404620" h="1852929">
                <a:moveTo>
                  <a:pt x="1377312" y="24928"/>
                </a:moveTo>
                <a:lnTo>
                  <a:pt x="1391500" y="6210"/>
                </a:lnTo>
                <a:lnTo>
                  <a:pt x="1395556" y="9283"/>
                </a:lnTo>
                <a:lnTo>
                  <a:pt x="1390256" y="9283"/>
                </a:lnTo>
                <a:lnTo>
                  <a:pt x="1388946" y="20091"/>
                </a:lnTo>
                <a:lnTo>
                  <a:pt x="1377312" y="24928"/>
                </a:lnTo>
                <a:close/>
              </a:path>
              <a:path w="1404620" h="1852929">
                <a:moveTo>
                  <a:pt x="1385189" y="103924"/>
                </a:moveTo>
                <a:lnTo>
                  <a:pt x="1379639" y="96862"/>
                </a:lnTo>
                <a:lnTo>
                  <a:pt x="1387428" y="32606"/>
                </a:lnTo>
                <a:lnTo>
                  <a:pt x="1401622" y="13881"/>
                </a:lnTo>
                <a:lnTo>
                  <a:pt x="1391500" y="6210"/>
                </a:lnTo>
                <a:lnTo>
                  <a:pt x="1403410" y="6210"/>
                </a:lnTo>
                <a:lnTo>
                  <a:pt x="1392250" y="98386"/>
                </a:lnTo>
                <a:lnTo>
                  <a:pt x="1391704" y="100304"/>
                </a:lnTo>
                <a:lnTo>
                  <a:pt x="1390599" y="101942"/>
                </a:lnTo>
                <a:lnTo>
                  <a:pt x="1389037" y="103174"/>
                </a:lnTo>
                <a:lnTo>
                  <a:pt x="1387170" y="103860"/>
                </a:lnTo>
                <a:lnTo>
                  <a:pt x="1385189" y="103924"/>
                </a:lnTo>
                <a:close/>
              </a:path>
              <a:path w="1404620" h="1852929">
                <a:moveTo>
                  <a:pt x="1388946" y="20091"/>
                </a:moveTo>
                <a:lnTo>
                  <a:pt x="1390256" y="9283"/>
                </a:lnTo>
                <a:lnTo>
                  <a:pt x="1398993" y="15913"/>
                </a:lnTo>
                <a:lnTo>
                  <a:pt x="1388946" y="20091"/>
                </a:lnTo>
                <a:close/>
              </a:path>
              <a:path w="1404620" h="1852929">
                <a:moveTo>
                  <a:pt x="1387428" y="32606"/>
                </a:moveTo>
                <a:lnTo>
                  <a:pt x="1388946" y="20091"/>
                </a:lnTo>
                <a:lnTo>
                  <a:pt x="1398993" y="15913"/>
                </a:lnTo>
                <a:lnTo>
                  <a:pt x="1390256" y="9283"/>
                </a:lnTo>
                <a:lnTo>
                  <a:pt x="1395556" y="9283"/>
                </a:lnTo>
                <a:lnTo>
                  <a:pt x="1401622" y="13881"/>
                </a:lnTo>
                <a:lnTo>
                  <a:pt x="1387428" y="32606"/>
                </a:lnTo>
                <a:close/>
              </a:path>
              <a:path w="1404620" h="1852929">
                <a:moveTo>
                  <a:pt x="15228" y="1832354"/>
                </a:moveTo>
                <a:lnTo>
                  <a:pt x="16744" y="1819831"/>
                </a:lnTo>
                <a:lnTo>
                  <a:pt x="1377312" y="24928"/>
                </a:lnTo>
                <a:lnTo>
                  <a:pt x="1388946" y="20091"/>
                </a:lnTo>
                <a:lnTo>
                  <a:pt x="1387428" y="32606"/>
                </a:lnTo>
                <a:lnTo>
                  <a:pt x="26854" y="1827517"/>
                </a:lnTo>
                <a:lnTo>
                  <a:pt x="15228" y="1832354"/>
                </a:lnTo>
                <a:close/>
              </a:path>
              <a:path w="1404620" h="1852929">
                <a:moveTo>
                  <a:pt x="0" y="1852434"/>
                </a:moveTo>
                <a:lnTo>
                  <a:pt x="11925" y="1754047"/>
                </a:lnTo>
                <a:lnTo>
                  <a:pt x="18986" y="1748510"/>
                </a:lnTo>
                <a:lnTo>
                  <a:pt x="20904" y="1749056"/>
                </a:lnTo>
                <a:lnTo>
                  <a:pt x="22542" y="1750161"/>
                </a:lnTo>
                <a:lnTo>
                  <a:pt x="23774" y="1751723"/>
                </a:lnTo>
                <a:lnTo>
                  <a:pt x="24460" y="1753590"/>
                </a:lnTo>
                <a:lnTo>
                  <a:pt x="24523" y="1755584"/>
                </a:lnTo>
                <a:lnTo>
                  <a:pt x="16744" y="1819831"/>
                </a:lnTo>
                <a:lnTo>
                  <a:pt x="2552" y="1838553"/>
                </a:lnTo>
                <a:lnTo>
                  <a:pt x="12674" y="1846224"/>
                </a:lnTo>
                <a:lnTo>
                  <a:pt x="14934" y="1846224"/>
                </a:lnTo>
                <a:lnTo>
                  <a:pt x="0" y="1852434"/>
                </a:lnTo>
                <a:close/>
              </a:path>
              <a:path w="1404620" h="1852929">
                <a:moveTo>
                  <a:pt x="14934" y="1846224"/>
                </a:moveTo>
                <a:lnTo>
                  <a:pt x="12674" y="1846224"/>
                </a:lnTo>
                <a:lnTo>
                  <a:pt x="26854" y="1827517"/>
                </a:lnTo>
                <a:lnTo>
                  <a:pt x="86626" y="1802650"/>
                </a:lnTo>
                <a:lnTo>
                  <a:pt x="88557" y="1802193"/>
                </a:lnTo>
                <a:lnTo>
                  <a:pt x="90538" y="1802345"/>
                </a:lnTo>
                <a:lnTo>
                  <a:pt x="92379" y="1803095"/>
                </a:lnTo>
                <a:lnTo>
                  <a:pt x="93891" y="1804390"/>
                </a:lnTo>
                <a:lnTo>
                  <a:pt x="94932" y="1806079"/>
                </a:lnTo>
                <a:lnTo>
                  <a:pt x="95402" y="1808010"/>
                </a:lnTo>
                <a:lnTo>
                  <a:pt x="95250" y="1809991"/>
                </a:lnTo>
                <a:lnTo>
                  <a:pt x="94488" y="1811832"/>
                </a:lnTo>
                <a:lnTo>
                  <a:pt x="93205" y="1813344"/>
                </a:lnTo>
                <a:lnTo>
                  <a:pt x="91503" y="1814385"/>
                </a:lnTo>
                <a:lnTo>
                  <a:pt x="14934" y="1846224"/>
                </a:lnTo>
                <a:close/>
              </a:path>
              <a:path w="1404620" h="1852929">
                <a:moveTo>
                  <a:pt x="12674" y="1846224"/>
                </a:moveTo>
                <a:lnTo>
                  <a:pt x="2552" y="1838553"/>
                </a:lnTo>
                <a:lnTo>
                  <a:pt x="16744" y="1819831"/>
                </a:lnTo>
                <a:lnTo>
                  <a:pt x="15228" y="1832354"/>
                </a:lnTo>
                <a:lnTo>
                  <a:pt x="5181" y="1836534"/>
                </a:lnTo>
                <a:lnTo>
                  <a:pt x="13919" y="1843163"/>
                </a:lnTo>
                <a:lnTo>
                  <a:pt x="14994" y="1843163"/>
                </a:lnTo>
                <a:lnTo>
                  <a:pt x="12674" y="1846224"/>
                </a:lnTo>
                <a:close/>
              </a:path>
              <a:path w="1404620" h="1852929">
                <a:moveTo>
                  <a:pt x="14994" y="1843163"/>
                </a:moveTo>
                <a:lnTo>
                  <a:pt x="13919" y="1843163"/>
                </a:lnTo>
                <a:lnTo>
                  <a:pt x="15228" y="1832354"/>
                </a:lnTo>
                <a:lnTo>
                  <a:pt x="26854" y="1827517"/>
                </a:lnTo>
                <a:lnTo>
                  <a:pt x="14994" y="1843163"/>
                </a:lnTo>
                <a:close/>
              </a:path>
              <a:path w="1404620" h="1852929">
                <a:moveTo>
                  <a:pt x="13919" y="1843163"/>
                </a:moveTo>
                <a:lnTo>
                  <a:pt x="5181" y="1836534"/>
                </a:lnTo>
                <a:lnTo>
                  <a:pt x="15228" y="1832354"/>
                </a:lnTo>
                <a:lnTo>
                  <a:pt x="13919" y="1843163"/>
                </a:lnTo>
                <a:close/>
              </a:path>
            </a:pathLst>
          </a:custGeom>
          <a:solidFill>
            <a:srgbClr val="A2A2A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object 69"/>
          <p:cNvSpPr/>
          <p:nvPr/>
        </p:nvSpPr>
        <p:spPr>
          <a:xfrm>
            <a:off x="6206844" y="3895234"/>
            <a:ext cx="1071272" cy="406788"/>
          </a:xfrm>
          <a:custGeom>
            <a:avLst/>
            <a:gdLst/>
            <a:ahLst/>
            <a:cxnLst/>
            <a:rect l="l" t="t" r="r" b="b"/>
            <a:pathLst>
              <a:path w="1428115" h="542289">
                <a:moveTo>
                  <a:pt x="69367" y="96443"/>
                </a:moveTo>
                <a:lnTo>
                  <a:pt x="67386" y="96278"/>
                </a:lnTo>
                <a:lnTo>
                  <a:pt x="65557" y="95503"/>
                </a:lnTo>
                <a:lnTo>
                  <a:pt x="64046" y="94208"/>
                </a:lnTo>
                <a:lnTo>
                  <a:pt x="0" y="18592"/>
                </a:lnTo>
                <a:lnTo>
                  <a:pt x="97358" y="50"/>
                </a:lnTo>
                <a:lnTo>
                  <a:pt x="99339" y="0"/>
                </a:lnTo>
                <a:lnTo>
                  <a:pt x="101244" y="546"/>
                </a:lnTo>
                <a:lnTo>
                  <a:pt x="102895" y="1663"/>
                </a:lnTo>
                <a:lnTo>
                  <a:pt x="104101" y="3238"/>
                </a:lnTo>
                <a:lnTo>
                  <a:pt x="104775" y="5105"/>
                </a:lnTo>
                <a:lnTo>
                  <a:pt x="104838" y="7086"/>
                </a:lnTo>
                <a:lnTo>
                  <a:pt x="104279" y="9004"/>
                </a:lnTo>
                <a:lnTo>
                  <a:pt x="13995" y="16802"/>
                </a:lnTo>
                <a:lnTo>
                  <a:pt x="9766" y="28778"/>
                </a:lnTo>
                <a:lnTo>
                  <a:pt x="31907" y="36609"/>
                </a:lnTo>
                <a:lnTo>
                  <a:pt x="73736" y="86004"/>
                </a:lnTo>
                <a:lnTo>
                  <a:pt x="74777" y="87693"/>
                </a:lnTo>
                <a:lnTo>
                  <a:pt x="75234" y="89636"/>
                </a:lnTo>
                <a:lnTo>
                  <a:pt x="75069" y="91617"/>
                </a:lnTo>
                <a:lnTo>
                  <a:pt x="74295" y="93446"/>
                </a:lnTo>
                <a:lnTo>
                  <a:pt x="72999" y="94945"/>
                </a:lnTo>
                <a:lnTo>
                  <a:pt x="71297" y="95986"/>
                </a:lnTo>
                <a:lnTo>
                  <a:pt x="69367" y="96443"/>
                </a:lnTo>
                <a:close/>
              </a:path>
              <a:path w="1428115" h="542289">
                <a:moveTo>
                  <a:pt x="31907" y="36609"/>
                </a:moveTo>
                <a:lnTo>
                  <a:pt x="9766" y="28778"/>
                </a:lnTo>
                <a:lnTo>
                  <a:pt x="13995" y="16802"/>
                </a:lnTo>
                <a:lnTo>
                  <a:pt x="19309" y="18681"/>
                </a:lnTo>
                <a:lnTo>
                  <a:pt x="16725" y="18681"/>
                </a:lnTo>
                <a:lnTo>
                  <a:pt x="13068" y="29032"/>
                </a:lnTo>
                <a:lnTo>
                  <a:pt x="25490" y="29032"/>
                </a:lnTo>
                <a:lnTo>
                  <a:pt x="31907" y="36609"/>
                </a:lnTo>
                <a:close/>
              </a:path>
              <a:path w="1428115" h="542289">
                <a:moveTo>
                  <a:pt x="36149" y="24638"/>
                </a:moveTo>
                <a:lnTo>
                  <a:pt x="13995" y="16802"/>
                </a:lnTo>
                <a:lnTo>
                  <a:pt x="77316" y="16802"/>
                </a:lnTo>
                <a:lnTo>
                  <a:pt x="36149" y="24638"/>
                </a:lnTo>
                <a:close/>
              </a:path>
              <a:path w="1428115" h="542289">
                <a:moveTo>
                  <a:pt x="13068" y="29032"/>
                </a:moveTo>
                <a:lnTo>
                  <a:pt x="16725" y="18681"/>
                </a:lnTo>
                <a:lnTo>
                  <a:pt x="23766" y="26995"/>
                </a:lnTo>
                <a:lnTo>
                  <a:pt x="13068" y="29032"/>
                </a:lnTo>
                <a:close/>
              </a:path>
              <a:path w="1428115" h="542289">
                <a:moveTo>
                  <a:pt x="23766" y="26995"/>
                </a:moveTo>
                <a:lnTo>
                  <a:pt x="16725" y="18681"/>
                </a:lnTo>
                <a:lnTo>
                  <a:pt x="19309" y="18681"/>
                </a:lnTo>
                <a:lnTo>
                  <a:pt x="36149" y="24638"/>
                </a:lnTo>
                <a:lnTo>
                  <a:pt x="23766" y="26995"/>
                </a:lnTo>
                <a:close/>
              </a:path>
              <a:path w="1428115" h="542289">
                <a:moveTo>
                  <a:pt x="1391441" y="517482"/>
                </a:moveTo>
                <a:lnTo>
                  <a:pt x="31907" y="36609"/>
                </a:lnTo>
                <a:lnTo>
                  <a:pt x="23766" y="26995"/>
                </a:lnTo>
                <a:lnTo>
                  <a:pt x="36149" y="24638"/>
                </a:lnTo>
                <a:lnTo>
                  <a:pt x="1395667" y="505517"/>
                </a:lnTo>
                <a:lnTo>
                  <a:pt x="1403809" y="515127"/>
                </a:lnTo>
                <a:lnTo>
                  <a:pt x="1391441" y="517482"/>
                </a:lnTo>
                <a:close/>
              </a:path>
              <a:path w="1428115" h="542289">
                <a:moveTo>
                  <a:pt x="25490" y="29032"/>
                </a:moveTo>
                <a:lnTo>
                  <a:pt x="13068" y="29032"/>
                </a:lnTo>
                <a:lnTo>
                  <a:pt x="23766" y="26995"/>
                </a:lnTo>
                <a:lnTo>
                  <a:pt x="25490" y="29032"/>
                </a:lnTo>
                <a:close/>
              </a:path>
              <a:path w="1428115" h="542289">
                <a:moveTo>
                  <a:pt x="1418226" y="525310"/>
                </a:moveTo>
                <a:lnTo>
                  <a:pt x="1413573" y="525310"/>
                </a:lnTo>
                <a:lnTo>
                  <a:pt x="1417802" y="513346"/>
                </a:lnTo>
                <a:lnTo>
                  <a:pt x="1395667" y="505517"/>
                </a:lnTo>
                <a:lnTo>
                  <a:pt x="1353820" y="456120"/>
                </a:lnTo>
                <a:lnTo>
                  <a:pt x="1352791" y="454418"/>
                </a:lnTo>
                <a:lnTo>
                  <a:pt x="1352334" y="452488"/>
                </a:lnTo>
                <a:lnTo>
                  <a:pt x="1352499" y="450507"/>
                </a:lnTo>
                <a:lnTo>
                  <a:pt x="1353273" y="448665"/>
                </a:lnTo>
                <a:lnTo>
                  <a:pt x="1354569" y="447166"/>
                </a:lnTo>
                <a:lnTo>
                  <a:pt x="1356258" y="446138"/>
                </a:lnTo>
                <a:lnTo>
                  <a:pt x="1358201" y="445681"/>
                </a:lnTo>
                <a:lnTo>
                  <a:pt x="1360182" y="445846"/>
                </a:lnTo>
                <a:lnTo>
                  <a:pt x="1362011" y="446608"/>
                </a:lnTo>
                <a:lnTo>
                  <a:pt x="1363510" y="447903"/>
                </a:lnTo>
                <a:lnTo>
                  <a:pt x="1427568" y="523532"/>
                </a:lnTo>
                <a:lnTo>
                  <a:pt x="1418226" y="525310"/>
                </a:lnTo>
                <a:close/>
              </a:path>
              <a:path w="1428115" h="542289">
                <a:moveTo>
                  <a:pt x="1403809" y="515127"/>
                </a:moveTo>
                <a:lnTo>
                  <a:pt x="1395667" y="505517"/>
                </a:lnTo>
                <a:lnTo>
                  <a:pt x="1417084" y="513092"/>
                </a:lnTo>
                <a:lnTo>
                  <a:pt x="1414500" y="513092"/>
                </a:lnTo>
                <a:lnTo>
                  <a:pt x="1403809" y="515127"/>
                </a:lnTo>
                <a:close/>
              </a:path>
              <a:path w="1428115" h="542289">
                <a:moveTo>
                  <a:pt x="1410843" y="523430"/>
                </a:moveTo>
                <a:lnTo>
                  <a:pt x="1403809" y="515127"/>
                </a:lnTo>
                <a:lnTo>
                  <a:pt x="1414500" y="513092"/>
                </a:lnTo>
                <a:lnTo>
                  <a:pt x="1410843" y="523430"/>
                </a:lnTo>
                <a:close/>
              </a:path>
              <a:path w="1428115" h="542289">
                <a:moveTo>
                  <a:pt x="1414237" y="523430"/>
                </a:moveTo>
                <a:lnTo>
                  <a:pt x="1410843" y="523430"/>
                </a:lnTo>
                <a:lnTo>
                  <a:pt x="1414500" y="513092"/>
                </a:lnTo>
                <a:lnTo>
                  <a:pt x="1417084" y="513092"/>
                </a:lnTo>
                <a:lnTo>
                  <a:pt x="1417802" y="513346"/>
                </a:lnTo>
                <a:lnTo>
                  <a:pt x="1414237" y="523430"/>
                </a:lnTo>
                <a:close/>
              </a:path>
              <a:path w="1428115" h="542289">
                <a:moveTo>
                  <a:pt x="1413573" y="525310"/>
                </a:moveTo>
                <a:lnTo>
                  <a:pt x="1391441" y="517482"/>
                </a:lnTo>
                <a:lnTo>
                  <a:pt x="1403809" y="515127"/>
                </a:lnTo>
                <a:lnTo>
                  <a:pt x="1410843" y="523430"/>
                </a:lnTo>
                <a:lnTo>
                  <a:pt x="1414237" y="523430"/>
                </a:lnTo>
                <a:lnTo>
                  <a:pt x="1413573" y="525310"/>
                </a:lnTo>
                <a:close/>
              </a:path>
              <a:path w="1428115" h="542289">
                <a:moveTo>
                  <a:pt x="1328229" y="542124"/>
                </a:moveTo>
                <a:lnTo>
                  <a:pt x="1322730" y="535025"/>
                </a:lnTo>
                <a:lnTo>
                  <a:pt x="1323276" y="533120"/>
                </a:lnTo>
                <a:lnTo>
                  <a:pt x="1324394" y="531469"/>
                </a:lnTo>
                <a:lnTo>
                  <a:pt x="1325968" y="530263"/>
                </a:lnTo>
                <a:lnTo>
                  <a:pt x="1327835" y="529589"/>
                </a:lnTo>
                <a:lnTo>
                  <a:pt x="1391441" y="517482"/>
                </a:lnTo>
                <a:lnTo>
                  <a:pt x="1413573" y="525310"/>
                </a:lnTo>
                <a:lnTo>
                  <a:pt x="1418226" y="525310"/>
                </a:lnTo>
                <a:lnTo>
                  <a:pt x="1330210" y="542061"/>
                </a:lnTo>
                <a:lnTo>
                  <a:pt x="1328229" y="542124"/>
                </a:lnTo>
                <a:close/>
              </a:path>
            </a:pathLst>
          </a:custGeom>
          <a:solidFill>
            <a:srgbClr val="A2A2A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bject 70"/>
          <p:cNvSpPr/>
          <p:nvPr/>
        </p:nvSpPr>
        <p:spPr>
          <a:xfrm>
            <a:off x="7533706" y="4007210"/>
            <a:ext cx="85549" cy="247349"/>
          </a:xfrm>
          <a:prstGeom prst="rect">
            <a:avLst/>
          </a:prstGeom>
          <a:blipFill>
            <a:blip r:embed="rId19"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object 71"/>
          <p:cNvSpPr/>
          <p:nvPr/>
        </p:nvSpPr>
        <p:spPr>
          <a:xfrm>
            <a:off x="3802554" y="1861074"/>
            <a:ext cx="4077646" cy="2129597"/>
          </a:xfrm>
          <a:prstGeom prst="rect">
            <a:avLst/>
          </a:prstGeom>
          <a:blipFill>
            <a:blip r:embed="rId20"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object 72"/>
          <p:cNvSpPr/>
          <p:nvPr/>
        </p:nvSpPr>
        <p:spPr>
          <a:xfrm>
            <a:off x="4904903" y="2813168"/>
            <a:ext cx="77642" cy="764514"/>
          </a:xfrm>
          <a:custGeom>
            <a:avLst/>
            <a:gdLst/>
            <a:ahLst/>
            <a:cxnLst/>
            <a:rect l="l" t="t" r="r" b="b"/>
            <a:pathLst>
              <a:path w="103504" h="1019175">
                <a:moveTo>
                  <a:pt x="8318" y="95046"/>
                </a:moveTo>
                <a:lnTo>
                  <a:pt x="1415" y="89509"/>
                </a:lnTo>
                <a:lnTo>
                  <a:pt x="1498" y="87363"/>
                </a:lnTo>
                <a:lnTo>
                  <a:pt x="2209" y="85521"/>
                </a:lnTo>
                <a:lnTo>
                  <a:pt x="52285" y="0"/>
                </a:lnTo>
                <a:lnTo>
                  <a:pt x="59601" y="12585"/>
                </a:lnTo>
                <a:lnTo>
                  <a:pt x="45923" y="12585"/>
                </a:lnTo>
                <a:lnTo>
                  <a:pt x="45863" y="36104"/>
                </a:lnTo>
                <a:lnTo>
                  <a:pt x="13169" y="91935"/>
                </a:lnTo>
                <a:lnTo>
                  <a:pt x="11912" y="93472"/>
                </a:lnTo>
                <a:lnTo>
                  <a:pt x="10236" y="94538"/>
                </a:lnTo>
                <a:lnTo>
                  <a:pt x="8318" y="95046"/>
                </a:lnTo>
                <a:close/>
              </a:path>
              <a:path w="103504" h="1019175">
                <a:moveTo>
                  <a:pt x="45884" y="36068"/>
                </a:moveTo>
                <a:lnTo>
                  <a:pt x="45923" y="12585"/>
                </a:lnTo>
                <a:lnTo>
                  <a:pt x="58623" y="12611"/>
                </a:lnTo>
                <a:lnTo>
                  <a:pt x="58617" y="15786"/>
                </a:lnTo>
                <a:lnTo>
                  <a:pt x="46774" y="15786"/>
                </a:lnTo>
                <a:lnTo>
                  <a:pt x="52247" y="25202"/>
                </a:lnTo>
                <a:lnTo>
                  <a:pt x="45884" y="36068"/>
                </a:lnTo>
                <a:close/>
              </a:path>
              <a:path w="103504" h="1019175">
                <a:moveTo>
                  <a:pt x="95948" y="95186"/>
                </a:moveTo>
                <a:lnTo>
                  <a:pt x="94030" y="94678"/>
                </a:lnTo>
                <a:lnTo>
                  <a:pt x="92354" y="93599"/>
                </a:lnTo>
                <a:lnTo>
                  <a:pt x="91109" y="92062"/>
                </a:lnTo>
                <a:lnTo>
                  <a:pt x="58584" y="36104"/>
                </a:lnTo>
                <a:lnTo>
                  <a:pt x="58623" y="12611"/>
                </a:lnTo>
                <a:lnTo>
                  <a:pt x="45923" y="12585"/>
                </a:lnTo>
                <a:lnTo>
                  <a:pt x="59601" y="12585"/>
                </a:lnTo>
                <a:lnTo>
                  <a:pt x="102082" y="85674"/>
                </a:lnTo>
                <a:lnTo>
                  <a:pt x="102806" y="87528"/>
                </a:lnTo>
                <a:lnTo>
                  <a:pt x="102908" y="89509"/>
                </a:lnTo>
                <a:lnTo>
                  <a:pt x="102400" y="91440"/>
                </a:lnTo>
                <a:lnTo>
                  <a:pt x="101320" y="93103"/>
                </a:lnTo>
                <a:lnTo>
                  <a:pt x="99783" y="94361"/>
                </a:lnTo>
                <a:lnTo>
                  <a:pt x="97929" y="95072"/>
                </a:lnTo>
                <a:lnTo>
                  <a:pt x="95948" y="95186"/>
                </a:lnTo>
                <a:close/>
              </a:path>
              <a:path w="103504" h="1019175">
                <a:moveTo>
                  <a:pt x="52247" y="25202"/>
                </a:moveTo>
                <a:lnTo>
                  <a:pt x="46774" y="15786"/>
                </a:lnTo>
                <a:lnTo>
                  <a:pt x="57746" y="15811"/>
                </a:lnTo>
                <a:lnTo>
                  <a:pt x="52247" y="25202"/>
                </a:lnTo>
                <a:close/>
              </a:path>
              <a:path w="103504" h="1019175">
                <a:moveTo>
                  <a:pt x="58584" y="36104"/>
                </a:moveTo>
                <a:lnTo>
                  <a:pt x="52247" y="25202"/>
                </a:lnTo>
                <a:lnTo>
                  <a:pt x="57746" y="15811"/>
                </a:lnTo>
                <a:lnTo>
                  <a:pt x="46774" y="15786"/>
                </a:lnTo>
                <a:lnTo>
                  <a:pt x="58617" y="15786"/>
                </a:lnTo>
                <a:lnTo>
                  <a:pt x="58584" y="36104"/>
                </a:lnTo>
                <a:close/>
              </a:path>
              <a:path w="103504" h="1019175">
                <a:moveTo>
                  <a:pt x="50661" y="993628"/>
                </a:moveTo>
                <a:lnTo>
                  <a:pt x="44347" y="982763"/>
                </a:lnTo>
                <a:lnTo>
                  <a:pt x="44421" y="923645"/>
                </a:lnTo>
                <a:lnTo>
                  <a:pt x="45884" y="36068"/>
                </a:lnTo>
                <a:lnTo>
                  <a:pt x="52247" y="25202"/>
                </a:lnTo>
                <a:lnTo>
                  <a:pt x="58563" y="36068"/>
                </a:lnTo>
                <a:lnTo>
                  <a:pt x="58487" y="95186"/>
                </a:lnTo>
                <a:lnTo>
                  <a:pt x="57023" y="982763"/>
                </a:lnTo>
                <a:lnTo>
                  <a:pt x="50661" y="993628"/>
                </a:lnTo>
                <a:close/>
              </a:path>
              <a:path w="103504" h="1019175">
                <a:moveTo>
                  <a:pt x="50622" y="1018832"/>
                </a:moveTo>
                <a:lnTo>
                  <a:pt x="825" y="933145"/>
                </a:lnTo>
                <a:lnTo>
                  <a:pt x="101" y="931291"/>
                </a:lnTo>
                <a:lnTo>
                  <a:pt x="0" y="929309"/>
                </a:lnTo>
                <a:lnTo>
                  <a:pt x="507" y="927392"/>
                </a:lnTo>
                <a:lnTo>
                  <a:pt x="1587" y="925715"/>
                </a:lnTo>
                <a:lnTo>
                  <a:pt x="3124" y="924471"/>
                </a:lnTo>
                <a:lnTo>
                  <a:pt x="4978" y="923747"/>
                </a:lnTo>
                <a:lnTo>
                  <a:pt x="6959" y="923645"/>
                </a:lnTo>
                <a:lnTo>
                  <a:pt x="8877" y="924153"/>
                </a:lnTo>
                <a:lnTo>
                  <a:pt x="10553" y="925220"/>
                </a:lnTo>
                <a:lnTo>
                  <a:pt x="11811" y="926769"/>
                </a:lnTo>
                <a:lnTo>
                  <a:pt x="44323" y="982721"/>
                </a:lnTo>
                <a:lnTo>
                  <a:pt x="44284" y="1006221"/>
                </a:lnTo>
                <a:lnTo>
                  <a:pt x="57991" y="1006246"/>
                </a:lnTo>
                <a:lnTo>
                  <a:pt x="50622" y="1018832"/>
                </a:lnTo>
                <a:close/>
              </a:path>
              <a:path w="103504" h="1019175">
                <a:moveTo>
                  <a:pt x="57991" y="1006246"/>
                </a:moveTo>
                <a:lnTo>
                  <a:pt x="56984" y="1006246"/>
                </a:lnTo>
                <a:lnTo>
                  <a:pt x="57048" y="982721"/>
                </a:lnTo>
                <a:lnTo>
                  <a:pt x="89738" y="926896"/>
                </a:lnTo>
                <a:lnTo>
                  <a:pt x="90995" y="925360"/>
                </a:lnTo>
                <a:lnTo>
                  <a:pt x="92671" y="924280"/>
                </a:lnTo>
                <a:lnTo>
                  <a:pt x="94589" y="923785"/>
                </a:lnTo>
                <a:lnTo>
                  <a:pt x="96570" y="923899"/>
                </a:lnTo>
                <a:lnTo>
                  <a:pt x="98425" y="924623"/>
                </a:lnTo>
                <a:lnTo>
                  <a:pt x="99961" y="925880"/>
                </a:lnTo>
                <a:lnTo>
                  <a:pt x="101028" y="927557"/>
                </a:lnTo>
                <a:lnTo>
                  <a:pt x="101492" y="929309"/>
                </a:lnTo>
                <a:lnTo>
                  <a:pt x="101422" y="931456"/>
                </a:lnTo>
                <a:lnTo>
                  <a:pt x="100698" y="933310"/>
                </a:lnTo>
                <a:lnTo>
                  <a:pt x="57991" y="1006246"/>
                </a:lnTo>
                <a:close/>
              </a:path>
              <a:path w="103504" h="1019175">
                <a:moveTo>
                  <a:pt x="56984" y="1006246"/>
                </a:moveTo>
                <a:lnTo>
                  <a:pt x="44284" y="1006221"/>
                </a:lnTo>
                <a:lnTo>
                  <a:pt x="44323" y="982721"/>
                </a:lnTo>
                <a:lnTo>
                  <a:pt x="50661" y="993628"/>
                </a:lnTo>
                <a:lnTo>
                  <a:pt x="45161" y="1003020"/>
                </a:lnTo>
                <a:lnTo>
                  <a:pt x="56990" y="1003046"/>
                </a:lnTo>
                <a:lnTo>
                  <a:pt x="56984" y="1006246"/>
                </a:lnTo>
                <a:close/>
              </a:path>
              <a:path w="103504" h="1019175">
                <a:moveTo>
                  <a:pt x="56990" y="1003046"/>
                </a:moveTo>
                <a:lnTo>
                  <a:pt x="56133" y="1003046"/>
                </a:lnTo>
                <a:lnTo>
                  <a:pt x="50661" y="993628"/>
                </a:lnTo>
                <a:lnTo>
                  <a:pt x="57023" y="982763"/>
                </a:lnTo>
                <a:lnTo>
                  <a:pt x="56990" y="1003046"/>
                </a:lnTo>
                <a:close/>
              </a:path>
              <a:path w="103504" h="1019175">
                <a:moveTo>
                  <a:pt x="56133" y="1003046"/>
                </a:moveTo>
                <a:lnTo>
                  <a:pt x="45161" y="1003020"/>
                </a:lnTo>
                <a:lnTo>
                  <a:pt x="50661" y="993628"/>
                </a:lnTo>
                <a:lnTo>
                  <a:pt x="56133" y="1003046"/>
                </a:lnTo>
                <a:close/>
              </a:path>
            </a:pathLst>
          </a:custGeom>
          <a:solidFill>
            <a:srgbClr val="A2A2A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bject 73"/>
          <p:cNvSpPr txBox="1"/>
          <p:nvPr/>
        </p:nvSpPr>
        <p:spPr>
          <a:xfrm>
            <a:off x="5207650" y="3618296"/>
            <a:ext cx="755464" cy="600164"/>
          </a:xfrm>
          <a:prstGeom prst="rect">
            <a:avLst/>
          </a:prstGeom>
        </p:spPr>
        <p:txBody>
          <a:bodyPr vert="horz" wrap="square" lIns="0" tIns="0" rIns="0" bIns="0" rtlCol="0">
            <a:spAutoFit/>
          </a:bodyPr>
          <a:lstStyle/>
          <a:p>
            <a:pPr marL="0" marR="16510" lvl="0" indent="0" algn="r" defTabSz="685800" rtl="0" eaLnBrk="1" fontAlgn="auto" latinLnBrk="0" hangingPunct="1">
              <a:lnSpc>
                <a:spcPct val="100000"/>
              </a:lnSpc>
              <a:spcBef>
                <a:spcPts val="0"/>
              </a:spcBef>
              <a:spcAft>
                <a:spcPts val="0"/>
              </a:spcAft>
              <a:buClrTx/>
              <a:buSzTx/>
              <a:buFontTx/>
              <a:buNone/>
              <a:defRPr/>
            </a:pPr>
            <a:r>
              <a:rPr kumimoji="0" sz="900" b="1" i="0" u="none" strike="noStrike" kern="1200" cap="none" spc="-4" normalizeH="0" baseline="0" noProof="0" dirty="0">
                <a:ln>
                  <a:noFill/>
                </a:ln>
                <a:solidFill>
                  <a:srgbClr val="4AACC5"/>
                </a:solidFill>
                <a:effectLst/>
                <a:uLnTx/>
                <a:uFillTx/>
                <a:latin typeface="Arial" panose="020B0604020202020204"/>
                <a:ea typeface="+mn-ea"/>
                <a:cs typeface="Arial" panose="020B0604020202020204"/>
              </a:rPr>
              <a:t>NS</a:t>
            </a:r>
            <a:endParaRPr kumimoji="0"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9525" marR="0" lvl="0" indent="0" algn="l" defTabSz="685800" rtl="0" eaLnBrk="1" fontAlgn="auto" latinLnBrk="0" hangingPunct="1">
              <a:lnSpc>
                <a:spcPct val="100000"/>
              </a:lnSpc>
              <a:spcBef>
                <a:spcPts val="425"/>
              </a:spcBef>
              <a:spcAft>
                <a:spcPts val="0"/>
              </a:spcAft>
              <a:buClrTx/>
              <a:buSzTx/>
              <a:buFontTx/>
              <a:buNone/>
              <a:defRPr/>
            </a:pPr>
            <a:r>
              <a:rPr kumimoji="0" sz="13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infiLink</a:t>
            </a:r>
            <a:endParaRPr kumimoji="0" sz="13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a:p>
            <a:pPr marL="0" marR="3810" lvl="0" indent="0" algn="r" defTabSz="685800" rtl="0" eaLnBrk="1" fontAlgn="auto" latinLnBrk="0" hangingPunct="1">
              <a:lnSpc>
                <a:spcPct val="100000"/>
              </a:lnSpc>
              <a:spcBef>
                <a:spcPts val="460"/>
              </a:spcBef>
              <a:spcAft>
                <a:spcPts val="0"/>
              </a:spcAft>
              <a:buClrTx/>
              <a:buSzTx/>
              <a:buFontTx/>
              <a:buNone/>
              <a:defRPr/>
            </a:pPr>
            <a:r>
              <a:rPr kumimoji="0" sz="900" b="1" i="0" u="none" strike="noStrike" kern="1200" cap="none" spc="-4" normalizeH="0" baseline="0" noProof="0" dirty="0">
                <a:ln>
                  <a:noFill/>
                </a:ln>
                <a:solidFill>
                  <a:srgbClr val="4AACC5"/>
                </a:solidFill>
                <a:effectLst/>
                <a:uLnTx/>
                <a:uFillTx/>
                <a:latin typeface="Arial" panose="020B0604020202020204"/>
                <a:ea typeface="+mn-ea"/>
                <a:cs typeface="Arial" panose="020B0604020202020204"/>
              </a:rPr>
              <a:t>N</a:t>
            </a:r>
            <a:r>
              <a:rPr kumimoji="0" sz="900" b="1" i="0" u="none" strike="noStrike" kern="1200" cap="none" spc="0" normalizeH="0" baseline="0" noProof="0" dirty="0">
                <a:ln>
                  <a:noFill/>
                </a:ln>
                <a:solidFill>
                  <a:srgbClr val="4AACC5"/>
                </a:solidFill>
                <a:effectLst/>
                <a:uLnTx/>
                <a:uFillTx/>
                <a:latin typeface="Arial" panose="020B0604020202020204"/>
                <a:ea typeface="+mn-ea"/>
                <a:cs typeface="Arial" panose="020B0604020202020204"/>
              </a:rPr>
              <a:t>M</a:t>
            </a:r>
            <a:r>
              <a:rPr kumimoji="0" sz="900" b="1" i="0" u="none" strike="noStrike" kern="1200" cap="none" spc="-4" normalizeH="0" baseline="0" noProof="0" dirty="0">
                <a:ln>
                  <a:noFill/>
                </a:ln>
                <a:solidFill>
                  <a:srgbClr val="4AACC5"/>
                </a:solidFill>
                <a:effectLst/>
                <a:uLnTx/>
                <a:uFillTx/>
                <a:latin typeface="Arial" panose="020B0604020202020204"/>
                <a:ea typeface="+mn-ea"/>
                <a:cs typeface="Arial" panose="020B0604020202020204"/>
              </a:rPr>
              <a:t>S</a:t>
            </a:r>
            <a:endParaRPr kumimoji="0"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4" name="object 74"/>
          <p:cNvSpPr txBox="1"/>
          <p:nvPr/>
        </p:nvSpPr>
        <p:spPr>
          <a:xfrm>
            <a:off x="4965063" y="4077348"/>
            <a:ext cx="247693" cy="13849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900" b="1" i="0" u="none" strike="noStrike" kern="1200" cap="none" spc="-4" normalizeH="0" baseline="0" noProof="0" dirty="0">
                <a:ln>
                  <a:noFill/>
                </a:ln>
                <a:solidFill>
                  <a:srgbClr val="4AACC5"/>
                </a:solidFill>
                <a:effectLst/>
                <a:uLnTx/>
                <a:uFillTx/>
                <a:latin typeface="Arial" panose="020B0604020202020204"/>
                <a:ea typeface="+mn-ea"/>
                <a:cs typeface="Arial" panose="020B0604020202020204"/>
              </a:rPr>
              <a:t>LCS</a:t>
            </a:r>
            <a:endParaRPr kumimoji="0"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5" name="object 75"/>
          <p:cNvSpPr txBox="1"/>
          <p:nvPr/>
        </p:nvSpPr>
        <p:spPr>
          <a:xfrm>
            <a:off x="5044954" y="3622288"/>
            <a:ext cx="158618" cy="13849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900" b="1" i="0" u="none" strike="noStrike" kern="1200" cap="none" spc="-4" normalizeH="0" baseline="0" noProof="0" dirty="0">
                <a:ln>
                  <a:noFill/>
                </a:ln>
                <a:solidFill>
                  <a:srgbClr val="4AACC5"/>
                </a:solidFill>
                <a:effectLst/>
                <a:uLnTx/>
                <a:uFillTx/>
                <a:latin typeface="Arial" panose="020B0604020202020204"/>
                <a:ea typeface="+mn-ea"/>
                <a:cs typeface="Arial" panose="020B0604020202020204"/>
              </a:rPr>
              <a:t>JS</a:t>
            </a:r>
            <a:endParaRPr kumimoji="0"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6" name="object 76"/>
          <p:cNvSpPr txBox="1"/>
          <p:nvPr/>
        </p:nvSpPr>
        <p:spPr>
          <a:xfrm>
            <a:off x="5595642" y="3002589"/>
            <a:ext cx="695922" cy="20774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3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infiBos</a:t>
            </a:r>
            <a:r>
              <a:rPr kumimoji="0" sz="13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s</a:t>
            </a:r>
            <a:endParaRPr kumimoji="0" sz="13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7" name="object 77"/>
          <p:cNvSpPr txBox="1"/>
          <p:nvPr/>
        </p:nvSpPr>
        <p:spPr>
          <a:xfrm>
            <a:off x="1652780" y="4813624"/>
            <a:ext cx="6169937" cy="323165"/>
          </a:xfrm>
          <a:prstGeom prst="rect">
            <a:avLst/>
          </a:prstGeom>
        </p:spPr>
        <p:txBody>
          <a:bodyPr vert="horz" wrap="square" lIns="0" tIns="0" rIns="0" bIns="0" rtlCol="0">
            <a:spAutoFit/>
          </a:bodyPr>
          <a:lstStyle/>
          <a:p>
            <a:pPr marL="9525" marR="3810" lvl="0" indent="0" algn="l" defTabSz="685800" rtl="0" eaLnBrk="1" fontAlgn="auto" latinLnBrk="0" hangingPunct="1">
              <a:lnSpc>
                <a:spcPct val="100000"/>
              </a:lnSpc>
              <a:spcBef>
                <a:spcPts val="0"/>
              </a:spcBef>
              <a:spcAft>
                <a:spcPts val="0"/>
              </a:spcAft>
              <a:buClrTx/>
              <a:buSzTx/>
              <a:buFontTx/>
              <a:buNone/>
              <a:defRPr/>
            </a:pPr>
            <a:r>
              <a:rPr kumimoji="0" sz="1050" b="1" u="none" strike="noStrike" kern="1200" cap="none" spc="-8" normalizeH="0" baseline="0" noProof="0" dirty="0">
                <a:ln>
                  <a:noFill/>
                </a:ln>
                <a:solidFill>
                  <a:srgbClr val="00AFEF"/>
                </a:solidFill>
                <a:effectLst/>
                <a:uLnTx/>
                <a:uFillTx/>
                <a:latin typeface="Arial" panose="020B0604020202020204"/>
                <a:ea typeface="+mn-ea"/>
                <a:cs typeface="Arial" panose="020B0604020202020204"/>
              </a:rPr>
              <a:t>M</a:t>
            </a:r>
            <a:r>
              <a:rPr kumimoji="0" sz="1050" b="1" u="none" strike="noStrike" kern="1200" cap="none" spc="-4" normalizeH="0" baseline="0" noProof="0" dirty="0">
                <a:ln>
                  <a:noFill/>
                </a:ln>
                <a:solidFill>
                  <a:srgbClr val="00AFEF"/>
                </a:solidFill>
                <a:effectLst/>
                <a:uLnTx/>
                <a:uFillTx/>
                <a:latin typeface="Arial" panose="020B0604020202020204"/>
                <a:ea typeface="+mn-ea"/>
                <a:cs typeface="Arial" panose="020B0604020202020204"/>
              </a:rPr>
              <a:t>SP</a:t>
            </a:r>
            <a:r>
              <a:rPr kumimoji="0" sz="1050" b="1" u="none" strike="noStrike" kern="1200" cap="none" spc="0" normalizeH="0" baseline="0" noProof="0" dirty="0">
                <a:ln>
                  <a:noFill/>
                </a:ln>
                <a:solidFill>
                  <a:srgbClr val="00AFEF"/>
                </a:solidFill>
                <a:effectLst/>
                <a:uLnTx/>
                <a:uFillTx/>
                <a:latin typeface="微软雅黑" panose="020B0503020204020204" pitchFamily="34" charset="-122"/>
                <a:ea typeface="+mn-ea"/>
                <a:cs typeface="微软雅黑" panose="020B0503020204020204" pitchFamily="34" charset="-122"/>
              </a:rPr>
              <a:t>多业务平台仅仅需要通过一个平台，就能够与有线电话网</a:t>
            </a:r>
            <a:r>
              <a:rPr kumimoji="0" sz="1050" b="1" u="none" strike="noStrike" kern="1200" cap="none" spc="-4" normalizeH="0" baseline="0" noProof="0" dirty="0">
                <a:ln>
                  <a:noFill/>
                </a:ln>
                <a:solidFill>
                  <a:srgbClr val="00AFEF"/>
                </a:solidFill>
                <a:effectLst/>
                <a:uLnTx/>
                <a:uFillTx/>
                <a:latin typeface="Arial" panose="020B0604020202020204"/>
                <a:ea typeface="+mn-ea"/>
                <a:cs typeface="Arial" panose="020B0604020202020204"/>
              </a:rPr>
              <a:t>PSTN</a:t>
            </a:r>
            <a:r>
              <a:rPr kumimoji="0" sz="1050" b="1" u="none" strike="noStrike" kern="1200" cap="none" spc="0" normalizeH="0" baseline="0" noProof="0" dirty="0">
                <a:ln>
                  <a:noFill/>
                </a:ln>
                <a:solidFill>
                  <a:srgbClr val="00AFEF"/>
                </a:solidFill>
                <a:effectLst/>
                <a:uLnTx/>
                <a:uFillTx/>
                <a:latin typeface="微软雅黑" panose="020B0503020204020204" pitchFamily="34" charset="-122"/>
                <a:ea typeface="+mn-ea"/>
                <a:cs typeface="微软雅黑" panose="020B0503020204020204" pitchFamily="34" charset="-122"/>
              </a:rPr>
              <a:t>和无线</a:t>
            </a:r>
            <a:r>
              <a:rPr kumimoji="0" sz="1050" b="1" u="none" strike="noStrike" kern="1200" cap="none" spc="-4" normalizeH="0" baseline="0" noProof="0" dirty="0">
                <a:ln>
                  <a:noFill/>
                </a:ln>
                <a:solidFill>
                  <a:srgbClr val="00AFEF"/>
                </a:solidFill>
                <a:effectLst/>
                <a:uLnTx/>
                <a:uFillTx/>
                <a:latin typeface="Arial" panose="020B0604020202020204"/>
                <a:ea typeface="+mn-ea"/>
                <a:cs typeface="Arial" panose="020B0604020202020204"/>
              </a:rPr>
              <a:t>GS</a:t>
            </a:r>
            <a:r>
              <a:rPr kumimoji="0" sz="1050" b="1" u="none" strike="noStrike" kern="1200" cap="none" spc="-8" normalizeH="0" baseline="0" noProof="0" dirty="0">
                <a:ln>
                  <a:noFill/>
                </a:ln>
                <a:solidFill>
                  <a:srgbClr val="00AFEF"/>
                </a:solidFill>
                <a:effectLst/>
                <a:uLnTx/>
                <a:uFillTx/>
                <a:latin typeface="Arial" panose="020B0604020202020204"/>
                <a:ea typeface="+mn-ea"/>
                <a:cs typeface="Arial" panose="020B0604020202020204"/>
              </a:rPr>
              <a:t>M</a:t>
            </a:r>
            <a:r>
              <a:rPr kumimoji="0" sz="1050" b="1" u="none" strike="noStrike" kern="1200" cap="none" spc="0" normalizeH="0" baseline="0" noProof="0" dirty="0">
                <a:ln>
                  <a:noFill/>
                </a:ln>
                <a:solidFill>
                  <a:srgbClr val="00AFEF"/>
                </a:solidFill>
                <a:effectLst/>
                <a:uLnTx/>
                <a:uFillTx/>
                <a:latin typeface="微软雅黑" panose="020B0503020204020204" pitchFamily="34" charset="-122"/>
                <a:ea typeface="+mn-ea"/>
                <a:cs typeface="微软雅黑" panose="020B0503020204020204" pitchFamily="34" charset="-122"/>
              </a:rPr>
              <a:t>移动网连接，提供不同</a:t>
            </a:r>
            <a:r>
              <a:rPr kumimoji="0" sz="1050" b="1" u="none" strike="noStrike" kern="1200" cap="none" spc="4" normalizeH="0" baseline="0" noProof="0" dirty="0">
                <a:ln>
                  <a:noFill/>
                </a:ln>
                <a:solidFill>
                  <a:srgbClr val="00AFEF"/>
                </a:solidFill>
                <a:effectLst/>
                <a:uLnTx/>
                <a:uFillTx/>
                <a:latin typeface="微软雅黑" panose="020B0503020204020204" pitchFamily="34" charset="-122"/>
                <a:ea typeface="+mn-ea"/>
                <a:cs typeface="微软雅黑" panose="020B0503020204020204" pitchFamily="34" charset="-122"/>
              </a:rPr>
              <a:t>的</a:t>
            </a:r>
            <a:r>
              <a:rPr kumimoji="0" sz="1050" b="1" u="none" strike="noStrike" kern="1200" cap="none" spc="0" normalizeH="0" baseline="0" noProof="0" dirty="0">
                <a:ln>
                  <a:noFill/>
                </a:ln>
                <a:solidFill>
                  <a:srgbClr val="00AFEF"/>
                </a:solidFill>
                <a:effectLst/>
                <a:uLnTx/>
                <a:uFillTx/>
                <a:latin typeface="微软雅黑" panose="020B0503020204020204" pitchFamily="34" charset="-122"/>
                <a:ea typeface="+mn-ea"/>
                <a:cs typeface="微软雅黑" panose="020B0503020204020204" pitchFamily="34" charset="-122"/>
              </a:rPr>
              <a:t> 信令接入、语音、传真、数据和其它媒体的相容关服务</a:t>
            </a:r>
            <a:r>
              <a:rPr kumimoji="0" sz="1050" b="1" u="none" strike="noStrike" kern="1200" cap="none" spc="4" normalizeH="0" baseline="0" noProof="0" dirty="0">
                <a:ln>
                  <a:noFill/>
                </a:ln>
                <a:solidFill>
                  <a:srgbClr val="00AFEF"/>
                </a:solidFill>
                <a:effectLst/>
                <a:uLnTx/>
                <a:uFillTx/>
                <a:latin typeface="微软雅黑" panose="020B0503020204020204" pitchFamily="34" charset="-122"/>
                <a:ea typeface="+mn-ea"/>
                <a:cs typeface="微软雅黑" panose="020B0503020204020204" pitchFamily="34" charset="-122"/>
              </a:rPr>
              <a:t>。</a:t>
            </a:r>
            <a:endParaRPr kumimoji="0" sz="10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8" name="object 78"/>
          <p:cNvSpPr txBox="1"/>
          <p:nvPr/>
        </p:nvSpPr>
        <p:spPr>
          <a:xfrm>
            <a:off x="4958747" y="2549235"/>
            <a:ext cx="866925" cy="20774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3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infiCombo</a:t>
            </a:r>
            <a:endParaRPr kumimoji="0" sz="13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79" name="object 79"/>
          <p:cNvSpPr txBox="1"/>
          <p:nvPr/>
        </p:nvSpPr>
        <p:spPr>
          <a:xfrm>
            <a:off x="7378794" y="3123404"/>
            <a:ext cx="399643"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能源公</a:t>
            </a:r>
            <a:r>
              <a:rPr kumimoji="0" sz="7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司</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0" name="object 80"/>
          <p:cNvSpPr txBox="1"/>
          <p:nvPr/>
        </p:nvSpPr>
        <p:spPr>
          <a:xfrm>
            <a:off x="7378794" y="3366572"/>
            <a:ext cx="399643"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安监安</a:t>
            </a:r>
            <a:r>
              <a:rPr kumimoji="0" sz="7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全</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1" name="object 81"/>
          <p:cNvSpPr txBox="1"/>
          <p:nvPr/>
        </p:nvSpPr>
        <p:spPr>
          <a:xfrm>
            <a:off x="7378794" y="2880226"/>
            <a:ext cx="399643"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交管中</a:t>
            </a:r>
            <a:r>
              <a:rPr kumimoji="0" sz="7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心</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2" name="object 82"/>
          <p:cNvSpPr txBox="1"/>
          <p:nvPr/>
        </p:nvSpPr>
        <p:spPr>
          <a:xfrm>
            <a:off x="7283631" y="4453478"/>
            <a:ext cx="543496" cy="126958"/>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825" b="1" i="1" u="none" strike="noStrike" kern="1200" cap="none" spc="0" normalizeH="0" baseline="0" noProof="0" dirty="0">
                <a:ln>
                  <a:noFill/>
                </a:ln>
                <a:solidFill>
                  <a:srgbClr val="008ED2"/>
                </a:solidFill>
                <a:effectLst/>
                <a:uLnTx/>
                <a:uFillTx/>
                <a:latin typeface="微软雅黑" panose="020B0503020204020204" pitchFamily="34" charset="-122"/>
                <a:ea typeface="+mn-ea"/>
                <a:cs typeface="微软雅黑" panose="020B0503020204020204" pitchFamily="34" charset="-122"/>
              </a:rPr>
              <a:t>多业务场</a:t>
            </a:r>
            <a:r>
              <a:rPr kumimoji="0" sz="825" b="1" i="1" u="none" strike="noStrike" kern="1200" cap="none" spc="4" normalizeH="0" baseline="0" noProof="0" dirty="0">
                <a:ln>
                  <a:noFill/>
                </a:ln>
                <a:solidFill>
                  <a:srgbClr val="008ED2"/>
                </a:solidFill>
                <a:effectLst/>
                <a:uLnTx/>
                <a:uFillTx/>
                <a:latin typeface="微软雅黑" panose="020B0503020204020204" pitchFamily="34" charset="-122"/>
                <a:ea typeface="+mn-ea"/>
                <a:cs typeface="微软雅黑" panose="020B0503020204020204" pitchFamily="34" charset="-122"/>
              </a:rPr>
              <a:t>景</a:t>
            </a:r>
            <a:endParaRPr kumimoji="0" sz="825"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3" name="object 83"/>
          <p:cNvSpPr txBox="1"/>
          <p:nvPr/>
        </p:nvSpPr>
        <p:spPr>
          <a:xfrm>
            <a:off x="4044017" y="1980771"/>
            <a:ext cx="452992"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集成应用</a:t>
            </a:r>
            <a:r>
              <a:rPr kumimoji="0" sz="7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1</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84" name="object 84"/>
          <p:cNvSpPr txBox="1"/>
          <p:nvPr/>
        </p:nvSpPr>
        <p:spPr>
          <a:xfrm>
            <a:off x="4893527" y="1976055"/>
            <a:ext cx="140994"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a:rPr>
              <a:t>…</a:t>
            </a:r>
            <a:r>
              <a:rPr kumimoji="0" sz="7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85" name="object 85"/>
          <p:cNvSpPr txBox="1"/>
          <p:nvPr/>
        </p:nvSpPr>
        <p:spPr>
          <a:xfrm>
            <a:off x="5482284" y="1980771"/>
            <a:ext cx="458232"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集成应用</a:t>
            </a:r>
            <a:r>
              <a:rPr kumimoji="0" sz="750" b="1" i="0" u="none" strike="noStrike" kern="1200" cap="none" spc="-4" normalizeH="0" baseline="0" noProof="0" dirty="0">
                <a:ln>
                  <a:noFill/>
                </a:ln>
                <a:solidFill>
                  <a:srgbClr val="FFFFFF"/>
                </a:solidFill>
                <a:effectLst/>
                <a:uLnTx/>
                <a:uFillTx/>
                <a:latin typeface="Arial" panose="020B0604020202020204"/>
                <a:ea typeface="+mn-ea"/>
                <a:cs typeface="Arial" panose="020B0604020202020204"/>
              </a:rPr>
              <a:t>n</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86" name="object 86"/>
          <p:cNvSpPr txBox="1"/>
          <p:nvPr/>
        </p:nvSpPr>
        <p:spPr>
          <a:xfrm>
            <a:off x="6423623" y="1990647"/>
            <a:ext cx="494910"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虚拟运营</a:t>
            </a:r>
            <a:r>
              <a:rPr kumimoji="0" sz="750" b="1" i="1" u="none" strike="noStrike" kern="1200" cap="none" spc="-4"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商</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7" name="object 87"/>
          <p:cNvSpPr txBox="1"/>
          <p:nvPr/>
        </p:nvSpPr>
        <p:spPr>
          <a:xfrm>
            <a:off x="3480125" y="3172755"/>
            <a:ext cx="299613"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4</a:t>
            </a:r>
            <a:r>
              <a:rPr kumimoji="0" sz="750" b="0" i="0" u="none" strike="noStrike" kern="1200" cap="none" spc="0" normalizeH="0" baseline="0" noProof="0" dirty="0">
                <a:ln>
                  <a:noFill/>
                </a:ln>
                <a:solidFill>
                  <a:srgbClr val="585858"/>
                </a:solidFill>
                <a:effectLst/>
                <a:uLnTx/>
                <a:uFillTx/>
                <a:latin typeface="Arial" panose="020B0604020202020204"/>
                <a:ea typeface="+mn-ea"/>
                <a:cs typeface="Arial" panose="020B0604020202020204"/>
              </a:rPr>
              <a:t>G</a:t>
            </a:r>
            <a:r>
              <a:rPr kumimoji="0" sz="75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/5G</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88" name="object 88"/>
          <p:cNvSpPr/>
          <p:nvPr/>
        </p:nvSpPr>
        <p:spPr>
          <a:xfrm>
            <a:off x="2940373" y="1140364"/>
            <a:ext cx="3694084" cy="578267"/>
          </a:xfrm>
          <a:prstGeom prst="rect">
            <a:avLst/>
          </a:prstGeom>
          <a:blipFill>
            <a:blip r:embed="rId21"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object 89"/>
          <p:cNvSpPr/>
          <p:nvPr/>
        </p:nvSpPr>
        <p:spPr>
          <a:xfrm>
            <a:off x="2629357" y="1217854"/>
            <a:ext cx="716785" cy="217208"/>
          </a:xfrm>
          <a:prstGeom prst="rect">
            <a:avLst/>
          </a:prstGeom>
          <a:blipFill>
            <a:blip r:embed="rId2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object 90"/>
          <p:cNvSpPr/>
          <p:nvPr/>
        </p:nvSpPr>
        <p:spPr>
          <a:xfrm>
            <a:off x="4703938" y="1151548"/>
            <a:ext cx="274368" cy="408121"/>
          </a:xfrm>
          <a:prstGeom prst="rect">
            <a:avLst/>
          </a:prstGeom>
          <a:blipFill>
            <a:blip r:embed="rId2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object 91"/>
          <p:cNvSpPr/>
          <p:nvPr/>
        </p:nvSpPr>
        <p:spPr>
          <a:xfrm>
            <a:off x="1204483" y="1057148"/>
            <a:ext cx="6809690" cy="775470"/>
          </a:xfrm>
          <a:prstGeom prst="rect">
            <a:avLst/>
          </a:prstGeom>
          <a:blipFill>
            <a:blip r:embed="rId24"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object 92"/>
          <p:cNvSpPr/>
          <p:nvPr/>
        </p:nvSpPr>
        <p:spPr>
          <a:xfrm>
            <a:off x="6182894" y="1243004"/>
            <a:ext cx="277796" cy="414981"/>
          </a:xfrm>
          <a:prstGeom prst="rect">
            <a:avLst/>
          </a:prstGeom>
          <a:blipFill>
            <a:blip r:embed="rId25"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bject 93"/>
          <p:cNvSpPr txBox="1"/>
          <p:nvPr/>
        </p:nvSpPr>
        <p:spPr>
          <a:xfrm>
            <a:off x="3283847" y="4097117"/>
            <a:ext cx="501102"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1125" b="0" i="0" u="none" strike="noStrike" kern="1200" cap="none" spc="-5" normalizeH="0" baseline="-25000" noProof="0" dirty="0">
                <a:ln>
                  <a:noFill/>
                </a:ln>
                <a:solidFill>
                  <a:srgbClr val="585858"/>
                </a:solidFill>
                <a:effectLst/>
                <a:uLnTx/>
                <a:uFillTx/>
                <a:latin typeface="Arial" panose="020B0604020202020204"/>
                <a:ea typeface="+mn-ea"/>
                <a:cs typeface="Arial" panose="020B0604020202020204"/>
              </a:rPr>
              <a:t>LTE</a:t>
            </a:r>
            <a:r>
              <a:rPr kumimoji="0" sz="1125" b="0" i="0" u="none" strike="noStrike" kern="1200" cap="none" spc="5" normalizeH="0" baseline="-25000" noProof="0" dirty="0">
                <a:ln>
                  <a:noFill/>
                </a:ln>
                <a:solidFill>
                  <a:srgbClr val="585858"/>
                </a:solidFill>
                <a:effectLst/>
                <a:uLnTx/>
                <a:uFillTx/>
                <a:latin typeface="Arial" panose="020B0604020202020204"/>
                <a:ea typeface="+mn-ea"/>
                <a:cs typeface="Arial" panose="020B0604020202020204"/>
              </a:rPr>
              <a:t> </a:t>
            </a:r>
            <a:r>
              <a:rPr kumimoji="0" sz="75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4</a:t>
            </a:r>
            <a:r>
              <a:rPr kumimoji="0" sz="750" b="0" i="0" u="none" strike="noStrike" kern="1200" cap="none" spc="0" normalizeH="0" baseline="0" noProof="0" dirty="0">
                <a:ln>
                  <a:noFill/>
                </a:ln>
                <a:solidFill>
                  <a:srgbClr val="585858"/>
                </a:solidFill>
                <a:effectLst/>
                <a:uLnTx/>
                <a:uFillTx/>
                <a:latin typeface="Arial" panose="020B0604020202020204"/>
                <a:ea typeface="+mn-ea"/>
                <a:cs typeface="Arial" panose="020B0604020202020204"/>
              </a:rPr>
              <a:t>G</a:t>
            </a:r>
            <a:r>
              <a:rPr kumimoji="0" sz="75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/5G</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94" name="object 94"/>
          <p:cNvSpPr txBox="1"/>
          <p:nvPr/>
        </p:nvSpPr>
        <p:spPr>
          <a:xfrm>
            <a:off x="3290821" y="3219111"/>
            <a:ext cx="193391"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LTE</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95" name="object 95"/>
          <p:cNvSpPr txBox="1"/>
          <p:nvPr/>
        </p:nvSpPr>
        <p:spPr>
          <a:xfrm>
            <a:off x="2558431" y="2946240"/>
            <a:ext cx="293897"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RP</a:t>
            </a:r>
            <a:r>
              <a:rPr kumimoji="0" sz="750" b="0" i="0" u="none" strike="noStrike" kern="1200" cap="none" spc="0" normalizeH="0" baseline="0" noProof="0" dirty="0">
                <a:ln>
                  <a:noFill/>
                </a:ln>
                <a:solidFill>
                  <a:srgbClr val="585858"/>
                </a:solidFill>
                <a:effectLst/>
                <a:uLnTx/>
                <a:uFillTx/>
                <a:latin typeface="Arial" panose="020B0604020202020204"/>
                <a:ea typeface="+mn-ea"/>
                <a:cs typeface="Arial" panose="020B0604020202020204"/>
              </a:rPr>
              <a:t>M</a:t>
            </a:r>
            <a:r>
              <a:rPr kumimoji="0" sz="75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A</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96" name="object 96"/>
          <p:cNvSpPr txBox="1"/>
          <p:nvPr/>
        </p:nvSpPr>
        <p:spPr>
          <a:xfrm>
            <a:off x="2565880" y="4087542"/>
            <a:ext cx="293897"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RP</a:t>
            </a:r>
            <a:r>
              <a:rPr kumimoji="0" sz="750" b="0" i="0" u="none" strike="noStrike" kern="1200" cap="none" spc="0" normalizeH="0" baseline="0" noProof="0" dirty="0">
                <a:ln>
                  <a:noFill/>
                </a:ln>
                <a:solidFill>
                  <a:srgbClr val="585858"/>
                </a:solidFill>
                <a:effectLst/>
                <a:uLnTx/>
                <a:uFillTx/>
                <a:latin typeface="Arial" panose="020B0604020202020204"/>
                <a:ea typeface="+mn-ea"/>
                <a:cs typeface="Arial" panose="020B0604020202020204"/>
              </a:rPr>
              <a:t>M</a:t>
            </a:r>
            <a:r>
              <a:rPr kumimoji="0" sz="750" b="0" i="0" u="none" strike="noStrike" kern="1200" cap="none" spc="-4" normalizeH="0" baseline="0" noProof="0" dirty="0">
                <a:ln>
                  <a:noFill/>
                </a:ln>
                <a:solidFill>
                  <a:srgbClr val="585858"/>
                </a:solidFill>
                <a:effectLst/>
                <a:uLnTx/>
                <a:uFillTx/>
                <a:latin typeface="Arial" panose="020B0604020202020204"/>
                <a:ea typeface="+mn-ea"/>
                <a:cs typeface="Arial" panose="020B0604020202020204"/>
              </a:rPr>
              <a:t>A</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
        <p:nvSpPr>
          <p:cNvPr id="97" name="object 97"/>
          <p:cNvSpPr txBox="1"/>
          <p:nvPr/>
        </p:nvSpPr>
        <p:spPr>
          <a:xfrm>
            <a:off x="3437979" y="1241910"/>
            <a:ext cx="928849" cy="207749"/>
          </a:xfrm>
          <a:prstGeom prst="rect">
            <a:avLst/>
          </a:prstGeom>
        </p:spPr>
        <p:txBody>
          <a:bodyPr vert="horz" wrap="square" lIns="0" tIns="0" rIns="0" bIns="0" rtlCol="0">
            <a:spAutoFit/>
          </a:bodyPr>
          <a:lstStyle/>
          <a:p>
            <a:pPr marL="9525" marR="3810" lvl="0" indent="0" algn="l" defTabSz="685800" rtl="0" eaLnBrk="1" fontAlgn="auto" latinLnBrk="0" hangingPunct="1">
              <a:lnSpc>
                <a:spcPct val="100000"/>
              </a:lnSpc>
              <a:spcBef>
                <a:spcPts val="0"/>
              </a:spcBef>
              <a:spcAft>
                <a:spcPts val="0"/>
              </a:spcAft>
              <a:buClrTx/>
              <a:buSzTx/>
              <a:buFontTx/>
              <a:buNone/>
              <a:defRPr/>
            </a:pPr>
            <a:r>
              <a:rPr kumimoji="0" sz="675" b="1" i="1" u="none" strike="noStrike" kern="1200" cap="none" spc="0" normalizeH="0" baseline="0" noProof="0" dirty="0">
                <a:ln>
                  <a:noFill/>
                </a:ln>
                <a:solidFill>
                  <a:srgbClr val="F88847"/>
                </a:solidFill>
                <a:effectLst/>
                <a:uLnTx/>
                <a:uFillTx/>
                <a:latin typeface="微软雅黑" panose="020B0503020204020204" pitchFamily="34" charset="-122"/>
                <a:ea typeface="+mn-ea"/>
                <a:cs typeface="微软雅黑" panose="020B0503020204020204" pitchFamily="34" charset="-122"/>
              </a:rPr>
              <a:t>无线局域网接入：</a:t>
            </a:r>
            <a:r>
              <a:rPr kumimoji="0" sz="675" b="1" i="0" u="none" strike="noStrike" kern="1200" cap="none" spc="0" normalizeH="0" baseline="0" noProof="0" dirty="0">
                <a:ln>
                  <a:noFill/>
                </a:ln>
                <a:solidFill>
                  <a:srgbClr val="F88847"/>
                </a:solidFill>
                <a:effectLst/>
                <a:uLnTx/>
                <a:uFillTx/>
                <a:latin typeface="Arial" panose="020B0604020202020204"/>
                <a:ea typeface="+mn-ea"/>
                <a:cs typeface="Arial" panose="020B0604020202020204"/>
              </a:rPr>
              <a:t>R</a:t>
            </a:r>
            <a:r>
              <a:rPr kumimoji="0" sz="675" b="1" i="0" u="none" strike="noStrike" kern="1200" cap="none" spc="-4" normalizeH="0" baseline="0" noProof="0" dirty="0">
                <a:ln>
                  <a:noFill/>
                </a:ln>
                <a:solidFill>
                  <a:srgbClr val="F88847"/>
                </a:solidFill>
                <a:effectLst/>
                <a:uLnTx/>
                <a:uFillTx/>
                <a:latin typeface="Arial" panose="020B0604020202020204"/>
                <a:ea typeface="+mn-ea"/>
                <a:cs typeface="Arial" panose="020B0604020202020204"/>
              </a:rPr>
              <a:t>FID, WIFI</a:t>
            </a:r>
            <a:r>
              <a:rPr kumimoji="0" sz="675" b="1" i="1" u="none" strike="noStrike" kern="1200" cap="none" spc="-4" normalizeH="0" baseline="0" noProof="0" dirty="0">
                <a:ln>
                  <a:noFill/>
                </a:ln>
                <a:solidFill>
                  <a:srgbClr val="F88847"/>
                </a:solidFill>
                <a:effectLst/>
                <a:uLnTx/>
                <a:uFillTx/>
                <a:latin typeface="微软雅黑" panose="020B0503020204020204" pitchFamily="34" charset="-122"/>
                <a:ea typeface="+mn-ea"/>
                <a:cs typeface="微软雅黑" panose="020B0503020204020204" pitchFamily="34" charset="-122"/>
              </a:rPr>
              <a:t>、蓝牙</a:t>
            </a:r>
            <a:endParaRPr kumimoji="0" sz="675"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98" name="object 98"/>
          <p:cNvSpPr txBox="1"/>
          <p:nvPr/>
        </p:nvSpPr>
        <p:spPr>
          <a:xfrm>
            <a:off x="6556386" y="1437379"/>
            <a:ext cx="759751"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88847"/>
                </a:solidFill>
                <a:effectLst/>
                <a:uLnTx/>
                <a:uFillTx/>
                <a:latin typeface="微软雅黑" panose="020B0503020204020204" pitchFamily="34" charset="-122"/>
                <a:ea typeface="+mn-ea"/>
                <a:cs typeface="微软雅黑" panose="020B0503020204020204" pitchFamily="34" charset="-122"/>
              </a:rPr>
              <a:t>运营商</a:t>
            </a:r>
            <a:r>
              <a:rPr kumimoji="0" sz="750" b="1" i="0" u="none" strike="noStrike" kern="1200" cap="none" spc="-4" normalizeH="0" baseline="0" noProof="0" dirty="0">
                <a:ln>
                  <a:noFill/>
                </a:ln>
                <a:solidFill>
                  <a:srgbClr val="F88847"/>
                </a:solidFill>
                <a:effectLst/>
                <a:uLnTx/>
                <a:uFillTx/>
                <a:latin typeface="Arial" panose="020B0604020202020204"/>
                <a:ea typeface="+mn-ea"/>
                <a:cs typeface="Arial" panose="020B0604020202020204"/>
              </a:rPr>
              <a:t>4g/5</a:t>
            </a:r>
            <a:r>
              <a:rPr kumimoji="0" sz="750" b="1" i="0" u="none" strike="noStrike" kern="1200" cap="none" spc="0" normalizeH="0" baseline="0" noProof="0" dirty="0">
                <a:ln>
                  <a:noFill/>
                </a:ln>
                <a:solidFill>
                  <a:srgbClr val="F88847"/>
                </a:solidFill>
                <a:effectLst/>
                <a:uLnTx/>
                <a:uFillTx/>
                <a:latin typeface="Arial" panose="020B0604020202020204"/>
                <a:ea typeface="+mn-ea"/>
                <a:cs typeface="Arial" panose="020B0604020202020204"/>
              </a:rPr>
              <a:t>G</a:t>
            </a:r>
            <a:r>
              <a:rPr kumimoji="0" sz="750" b="1" i="1" u="none" strike="noStrike" kern="1200" cap="none" spc="0" normalizeH="0" baseline="0" noProof="0" dirty="0">
                <a:ln>
                  <a:noFill/>
                </a:ln>
                <a:solidFill>
                  <a:srgbClr val="F88847"/>
                </a:solidFill>
                <a:effectLst/>
                <a:uLnTx/>
                <a:uFillTx/>
                <a:latin typeface="微软雅黑" panose="020B0503020204020204" pitchFamily="34" charset="-122"/>
                <a:ea typeface="+mn-ea"/>
                <a:cs typeface="微软雅黑" panose="020B0503020204020204" pitchFamily="34" charset="-122"/>
              </a:rPr>
              <a:t>网</a:t>
            </a:r>
            <a:r>
              <a:rPr kumimoji="0" sz="750" b="1" i="1" u="none" strike="noStrike" kern="1200" cap="none" spc="-4" normalizeH="0" baseline="0" noProof="0" dirty="0">
                <a:ln>
                  <a:noFill/>
                </a:ln>
                <a:solidFill>
                  <a:srgbClr val="F88847"/>
                </a:solidFill>
                <a:effectLst/>
                <a:uLnTx/>
                <a:uFillTx/>
                <a:latin typeface="微软雅黑" panose="020B0503020204020204" pitchFamily="34" charset="-122"/>
                <a:ea typeface="+mn-ea"/>
                <a:cs typeface="微软雅黑" panose="020B0503020204020204" pitchFamily="34" charset="-122"/>
              </a:rPr>
              <a:t>络</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99" name="object 99"/>
          <p:cNvSpPr txBox="1"/>
          <p:nvPr/>
        </p:nvSpPr>
        <p:spPr>
          <a:xfrm>
            <a:off x="4362475" y="1615897"/>
            <a:ext cx="780709"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1" i="1" u="none" strike="noStrike" kern="1200" cap="none" spc="0" normalizeH="0" baseline="0" noProof="0" dirty="0">
                <a:ln>
                  <a:noFill/>
                </a:ln>
                <a:solidFill>
                  <a:srgbClr val="F88847"/>
                </a:solidFill>
                <a:effectLst/>
                <a:uLnTx/>
                <a:uFillTx/>
                <a:latin typeface="微软雅黑" panose="020B0503020204020204" pitchFamily="34" charset="-122"/>
                <a:ea typeface="+mn-ea"/>
                <a:cs typeface="微软雅黑" panose="020B0503020204020204" pitchFamily="34" charset="-122"/>
              </a:rPr>
              <a:t>低功耗广域物</a:t>
            </a:r>
            <a:r>
              <a:rPr kumimoji="0" sz="750" b="1" i="1" u="none" strike="noStrike" kern="1200" cap="none" spc="-4" normalizeH="0" baseline="0" noProof="0" dirty="0">
                <a:ln>
                  <a:noFill/>
                </a:ln>
                <a:solidFill>
                  <a:srgbClr val="F88847"/>
                </a:solidFill>
                <a:effectLst/>
                <a:uLnTx/>
                <a:uFillTx/>
                <a:latin typeface="微软雅黑" panose="020B0503020204020204" pitchFamily="34" charset="-122"/>
                <a:ea typeface="+mn-ea"/>
                <a:cs typeface="微软雅黑" panose="020B0503020204020204" pitchFamily="34" charset="-122"/>
              </a:rPr>
              <a:t>联网</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00" name="object 100"/>
          <p:cNvSpPr txBox="1"/>
          <p:nvPr/>
        </p:nvSpPr>
        <p:spPr>
          <a:xfrm>
            <a:off x="1338018" y="1300689"/>
            <a:ext cx="1086515" cy="374461"/>
          </a:xfrm>
          <a:prstGeom prst="rect">
            <a:avLst/>
          </a:prstGeom>
        </p:spPr>
        <p:txBody>
          <a:bodyPr vert="horz"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sz="1050" b="1"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城市级物联网网</a:t>
            </a:r>
            <a:r>
              <a:rPr kumimoji="0" sz="1050" b="1" u="none" strike="noStrike" kern="1200" cap="none" spc="4"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络</a:t>
            </a:r>
            <a:endParaRPr kumimoji="0" sz="1050" b="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0" marR="0" lvl="0" indent="0" algn="ctr" defTabSz="685800" rtl="0" eaLnBrk="1" fontAlgn="auto" latinLnBrk="0" hangingPunct="1">
              <a:lnSpc>
                <a:spcPct val="100000"/>
              </a:lnSpc>
              <a:spcBef>
                <a:spcPts val="375"/>
              </a:spcBef>
              <a:spcAft>
                <a:spcPts val="0"/>
              </a:spcAft>
              <a:buClrTx/>
              <a:buSzTx/>
              <a:buFontTx/>
              <a:buNone/>
              <a:defRPr/>
            </a:pPr>
            <a:r>
              <a:rPr kumimoji="0" sz="1050" b="1" u="none" strike="noStrike" kern="1200" cap="none" spc="-4" normalizeH="0" baseline="0" noProof="0" dirty="0">
                <a:ln>
                  <a:noFill/>
                </a:ln>
                <a:solidFill>
                  <a:prstClr val="black"/>
                </a:solidFill>
                <a:effectLst/>
                <a:uLnTx/>
                <a:uFillTx/>
                <a:latin typeface="Arial" panose="020B0604020202020204"/>
                <a:ea typeface="+mn-ea"/>
                <a:cs typeface="Arial" panose="020B0604020202020204"/>
              </a:rPr>
              <a:t>(</a:t>
            </a:r>
            <a:r>
              <a:rPr kumimoji="0" sz="1050" b="1"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混合组网方式</a:t>
            </a:r>
            <a:r>
              <a:rPr kumimoji="0" sz="1050" b="1" u="none" strike="noStrike" kern="1200" cap="none" spc="0" normalizeH="0" baseline="0" noProof="0" dirty="0">
                <a:ln>
                  <a:noFill/>
                </a:ln>
                <a:solidFill>
                  <a:prstClr val="black"/>
                </a:solidFill>
                <a:effectLst/>
                <a:uLnTx/>
                <a:uFillTx/>
                <a:latin typeface="Arial" panose="020B0604020202020204"/>
                <a:ea typeface="+mn-ea"/>
                <a:cs typeface="Arial" panose="020B0604020202020204"/>
              </a:rPr>
              <a:t>)</a:t>
            </a:r>
            <a:endParaRPr kumimoji="0" sz="1050" b="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advTm="5423">
        <p:random/>
      </p:transition>
    </mc:Choice>
    <mc:Fallback>
      <p:transition spd="slow" advTm="5423">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2531" y="772006"/>
            <a:ext cx="8139573" cy="0"/>
          </a:xfrm>
          <a:custGeom>
            <a:avLst/>
            <a:gdLst/>
            <a:ahLst/>
            <a:cxnLst/>
            <a:rect l="l" t="t" r="r" b="b"/>
            <a:pathLst>
              <a:path w="10850880">
                <a:moveTo>
                  <a:pt x="0" y="0"/>
                </a:moveTo>
                <a:lnTo>
                  <a:pt x="10850562" y="0"/>
                </a:lnTo>
              </a:path>
            </a:pathLst>
          </a:custGeom>
          <a:ln w="7620">
            <a:solidFill>
              <a:srgbClr val="80808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549879" y="969780"/>
            <a:ext cx="8171582" cy="4174961"/>
          </a:xfrm>
          <a:prstGeom prst="rect">
            <a:avLst/>
          </a:prstGeom>
          <a:blipFill>
            <a:blip r:embed="rId1"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txBox="1">
            <a:spLocks noGrp="1"/>
          </p:cNvSpPr>
          <p:nvPr>
            <p:ph type="title" idx="4294967295"/>
          </p:nvPr>
        </p:nvSpPr>
        <p:spPr>
          <a:xfrm>
            <a:off x="0" y="431413"/>
            <a:ext cx="8021638" cy="276999"/>
          </a:xfrm>
          <a:prstGeom prst="rect">
            <a:avLst/>
          </a:prstGeom>
        </p:spPr>
        <p:txBody>
          <a:bodyPr vert="horz" wrap="square" lIns="0" tIns="0" rIns="0" bIns="0" rtlCol="0">
            <a:spAutoFit/>
          </a:bodyPr>
          <a:lstStyle/>
          <a:p>
            <a:pPr marL="12700"/>
            <a:r>
              <a:rPr sz="2000" b="1" dirty="0">
                <a:solidFill>
                  <a:schemeClr val="tx2"/>
                </a:solidFill>
                <a:latin typeface="微软雅黑" panose="020B0503020204020204" pitchFamily="34" charset="-122"/>
                <a:ea typeface="微软雅黑" panose="020B0503020204020204" pitchFamily="34" charset="-122"/>
              </a:rPr>
              <a:t>建设思路——网络层</a:t>
            </a:r>
            <a:endParaRPr sz="2000" b="1" dirty="0">
              <a:solidFill>
                <a:schemeClr val="tx2"/>
              </a:solidFill>
              <a:latin typeface="微软雅黑" panose="020B0503020204020204" pitchFamily="34" charset="-122"/>
              <a:ea typeface="微软雅黑" panose="020B0503020204020204" pitchFamily="34" charset="-122"/>
            </a:endParaRPr>
          </a:p>
        </p:txBody>
      </p:sp>
      <p:sp>
        <p:nvSpPr>
          <p:cNvPr id="6" name="object 6"/>
          <p:cNvSpPr txBox="1"/>
          <p:nvPr/>
        </p:nvSpPr>
        <p:spPr>
          <a:xfrm>
            <a:off x="561597" y="4706019"/>
            <a:ext cx="304377"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0" normalizeH="0" baseline="0" noProof="0" dirty="0">
                <a:ln>
                  <a:noFill/>
                </a:ln>
                <a:solidFill>
                  <a:srgbClr val="808080"/>
                </a:solidFill>
                <a:effectLst/>
                <a:uLnTx/>
                <a:uFillTx/>
                <a:latin typeface="微软雅黑" panose="020B0503020204020204" pitchFamily="34" charset="-122"/>
                <a:ea typeface="+mn-ea"/>
                <a:cs typeface="微软雅黑" panose="020B0503020204020204" pitchFamily="34" charset="-122"/>
              </a:rPr>
              <a:t>深智</a:t>
            </a:r>
            <a:r>
              <a:rPr kumimoji="0" sz="750" b="0" i="0" u="none" strike="noStrike" kern="1200" cap="none" spc="-4" normalizeH="0" baseline="0" noProof="0" dirty="0">
                <a:ln>
                  <a:noFill/>
                </a:ln>
                <a:solidFill>
                  <a:srgbClr val="808080"/>
                </a:solidFill>
                <a:effectLst/>
                <a:uLnTx/>
                <a:uFillTx/>
                <a:latin typeface="微软雅黑" panose="020B0503020204020204" pitchFamily="34" charset="-122"/>
                <a:ea typeface="+mn-ea"/>
                <a:cs typeface="微软雅黑" panose="020B0503020204020204" pitchFamily="34" charset="-122"/>
              </a:rPr>
              <a:t>城</a:t>
            </a:r>
            <a:endParaRPr kumimoji="0" sz="7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 name="object 7"/>
          <p:cNvSpPr txBox="1"/>
          <p:nvPr/>
        </p:nvSpPr>
        <p:spPr>
          <a:xfrm>
            <a:off x="8457763" y="4706631"/>
            <a:ext cx="124799" cy="115416"/>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defRPr/>
            </a:pPr>
            <a:r>
              <a:rPr kumimoji="0" sz="750" b="0" i="0" u="none" strike="noStrike" kern="1200" cap="none" spc="-4" normalizeH="0" baseline="0" noProof="0" dirty="0">
                <a:ln>
                  <a:noFill/>
                </a:ln>
                <a:solidFill>
                  <a:srgbClr val="808080"/>
                </a:solidFill>
                <a:effectLst/>
                <a:uLnTx/>
                <a:uFillTx/>
                <a:latin typeface="Arial" panose="020B0604020202020204"/>
                <a:ea typeface="+mn-ea"/>
                <a:cs typeface="Arial" panose="020B0604020202020204"/>
              </a:rPr>
              <a:t>23</a:t>
            </a:r>
            <a:endParaRPr kumimoji="0" sz="750" b="0" i="0" u="none" strike="noStrike" kern="1200" cap="none" spc="0" normalizeH="0" baseline="0" noProof="0">
              <a:ln>
                <a:noFill/>
              </a:ln>
              <a:solidFill>
                <a:prstClr val="black"/>
              </a:solidFill>
              <a:effectLst/>
              <a:uLnTx/>
              <a:uFillTx/>
              <a:latin typeface="Arial" panose="020B0604020202020204"/>
              <a:ea typeface="+mn-ea"/>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advTm="5423">
        <p:random/>
      </p:transition>
    </mc:Choice>
    <mc:Fallback>
      <p:transition spd="slow" advTm="5423">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335531" y="65505"/>
            <a:ext cx="7887787" cy="993783"/>
          </a:xfrm>
        </p:spPr>
        <p:txBody>
          <a:bodyPr/>
          <a:lstStyle/>
          <a:p>
            <a:r>
              <a:rPr lang="zh-CN" altLang="en-US"/>
              <a:t>城市大脑 </a:t>
            </a:r>
            <a:r>
              <a:rPr lang="en-US" altLang="zh-CN"/>
              <a:t>– </a:t>
            </a:r>
            <a:r>
              <a:rPr lang="zh-CN" altLang="en-US"/>
              <a:t>城市智慧治理中心</a:t>
            </a:r>
            <a:endParaRPr lang="zh-CN" altLang="en-US"/>
          </a:p>
        </p:txBody>
      </p:sp>
      <p:sp>
        <p:nvSpPr>
          <p:cNvPr id="4" name="矩形 3"/>
          <p:cNvSpPr/>
          <p:nvPr/>
        </p:nvSpPr>
        <p:spPr>
          <a:xfrm>
            <a:off x="335213" y="798814"/>
            <a:ext cx="8553619" cy="645795"/>
          </a:xfrm>
          <a:prstGeom prst="rect">
            <a:avLst/>
          </a:prstGeom>
          <a:solidFill>
            <a:srgbClr val="00B0F0"/>
          </a:solidFill>
          <a:ln w="28575">
            <a:solidFill>
              <a:srgbClr val="00B0F0"/>
            </a:solidFill>
          </a:ln>
        </p:spPr>
        <p:txBody>
          <a:bodyPr wrap="square" lIns="81011" tIns="81011" rIns="81011" bIns="81011">
            <a:spAutoFit/>
          </a:bodyPr>
          <a:lstStyle/>
          <a:p>
            <a:pPr algn="just"/>
            <a:r>
              <a:rPr lang="zh-CN" altLang="en-US" sz="1050" dirty="0" smtClean="0">
                <a:solidFill>
                  <a:schemeClr val="bg1"/>
                </a:solidFill>
              </a:rPr>
              <a:t>运用智慧城市安全数据共享交换和调度技术，以时空信息为唯一标识，对所有城市治理数据进行融合、挖掘、应用和创新，并保持系统开放性，满足新基建智慧城市未来发展需求，从而为城市管理者提供高效的城市管理手段和途径，为城市提供优质服务和广泛的创新发展空间，为市民提供更好的生活品质。</a:t>
            </a:r>
            <a:endParaRPr lang="en-US" altLang="zh-CN" sz="1050" dirty="0">
              <a:solidFill>
                <a:schemeClr val="bg1"/>
              </a:solidFill>
            </a:endParaRPr>
          </a:p>
        </p:txBody>
      </p:sp>
      <p:pic>
        <p:nvPicPr>
          <p:cNvPr id="14" name="图片 13"/>
          <p:cNvPicPr>
            <a:picLocks noChangeAspect="1"/>
          </p:cNvPicPr>
          <p:nvPr/>
        </p:nvPicPr>
        <p:blipFill>
          <a:blip r:embed="rId1"/>
          <a:stretch>
            <a:fillRect/>
          </a:stretch>
        </p:blipFill>
        <p:spPr>
          <a:xfrm>
            <a:off x="269929" y="1539312"/>
            <a:ext cx="8684186" cy="3512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城市大脑建设预期收益</a:t>
            </a:r>
            <a:endParaRPr lang="zh-CN" altLang="en-US"/>
          </a:p>
        </p:txBody>
      </p:sp>
      <p:pic>
        <p:nvPicPr>
          <p:cNvPr id="3" name="图片 2"/>
          <p:cNvPicPr>
            <a:picLocks noChangeAspect="1"/>
          </p:cNvPicPr>
          <p:nvPr/>
        </p:nvPicPr>
        <p:blipFill>
          <a:blip r:embed="rId1"/>
          <a:stretch>
            <a:fillRect/>
          </a:stretch>
        </p:blipFill>
        <p:spPr>
          <a:xfrm>
            <a:off x="655773" y="1299825"/>
            <a:ext cx="7824457" cy="30456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89468" y="1841513"/>
            <a:ext cx="7313776" cy="3133999"/>
          </a:xfrm>
          <a:prstGeom prst="rect">
            <a:avLst/>
          </a:prstGeom>
          <a:blipFill>
            <a:blip r:embed="rId1"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918577" y="959233"/>
            <a:ext cx="7308435" cy="801897"/>
          </a:xfrm>
          <a:prstGeom prst="rect">
            <a:avLst/>
          </a:prstGeom>
          <a:blipFill>
            <a:blip r:embed="rId2"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idx="4294967295"/>
          </p:nvPr>
        </p:nvSpPr>
        <p:spPr>
          <a:xfrm>
            <a:off x="0" y="396875"/>
            <a:ext cx="6892925" cy="290513"/>
          </a:xfrm>
          <a:prstGeom prst="rect">
            <a:avLst/>
          </a:prstGeom>
        </p:spPr>
        <p:txBody>
          <a:bodyPr vert="horz" wrap="square" lIns="0" tIns="12688" rIns="0" bIns="0" rtlCol="0">
            <a:spAutoFit/>
          </a:bodyPr>
          <a:lstStyle/>
          <a:p>
            <a:pPr marL="12700"/>
            <a:r>
              <a:rPr sz="2000" b="1" dirty="0">
                <a:solidFill>
                  <a:schemeClr val="tx2"/>
                </a:solidFill>
                <a:latin typeface="微软雅黑" panose="020B0503020204020204" pitchFamily="34" charset="-122"/>
                <a:ea typeface="微软雅黑" panose="020B0503020204020204" pitchFamily="34" charset="-122"/>
              </a:rPr>
              <a:t>IOC以大数据+AI为基础，实现平战结合的城市服务</a:t>
            </a:r>
            <a:endParaRPr sz="2000" b="1" dirty="0">
              <a:solidFill>
                <a:schemeClr val="tx2"/>
              </a:solidFill>
              <a:latin typeface="微软雅黑" panose="020B0503020204020204" pitchFamily="34" charset="-122"/>
              <a:ea typeface="微软雅黑" panose="020B0503020204020204" pitchFamily="34" charset="-122"/>
            </a:endParaRPr>
          </a:p>
        </p:txBody>
      </p:sp>
      <p:sp>
        <p:nvSpPr>
          <p:cNvPr id="5" name="object 5"/>
          <p:cNvSpPr/>
          <p:nvPr/>
        </p:nvSpPr>
        <p:spPr>
          <a:xfrm>
            <a:off x="899688" y="2599002"/>
            <a:ext cx="2448833" cy="2405693"/>
          </a:xfrm>
          <a:prstGeom prst="rect">
            <a:avLst/>
          </a:prstGeom>
          <a:blipFill>
            <a:blip r:embed="rId3"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txBox="1"/>
          <p:nvPr/>
        </p:nvSpPr>
        <p:spPr>
          <a:xfrm>
            <a:off x="3050983" y="2627169"/>
            <a:ext cx="553208" cy="172836"/>
          </a:xfrm>
          <a:prstGeom prst="rect">
            <a:avLst/>
          </a:prstGeom>
        </p:spPr>
        <p:txBody>
          <a:bodyPr vert="horz" wrap="square" lIns="0" tIns="11419" rIns="0" bIns="0" rtlCol="0">
            <a:spAutoFit/>
          </a:bodyPr>
          <a:lstStyle/>
          <a:p>
            <a:pPr marL="12700" marR="0" lvl="0" indent="0" algn="l" defTabSz="913765" rtl="0" eaLnBrk="1" fontAlgn="auto" latinLnBrk="0" hangingPunct="1">
              <a:lnSpc>
                <a:spcPct val="100000"/>
              </a:lnSpc>
              <a:spcBef>
                <a:spcPts val="90"/>
              </a:spcBef>
              <a:spcAft>
                <a:spcPts val="0"/>
              </a:spcAft>
              <a:buClrTx/>
              <a:buSzTx/>
              <a:buFontTx/>
              <a:buNone/>
              <a:defRPr/>
            </a:pPr>
            <a:r>
              <a:rPr kumimoji="0" sz="1050" b="1" i="0" u="none" strike="noStrike" kern="1200" cap="none" spc="-1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数据共享</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 name="object 7"/>
          <p:cNvSpPr txBox="1"/>
          <p:nvPr/>
        </p:nvSpPr>
        <p:spPr>
          <a:xfrm>
            <a:off x="3050983" y="4850532"/>
            <a:ext cx="553208" cy="172836"/>
          </a:xfrm>
          <a:prstGeom prst="rect">
            <a:avLst/>
          </a:prstGeom>
        </p:spPr>
        <p:txBody>
          <a:bodyPr vert="horz" wrap="square" lIns="0" tIns="11419" rIns="0" bIns="0" rtlCol="0">
            <a:spAutoFit/>
          </a:bodyPr>
          <a:lstStyle/>
          <a:p>
            <a:pPr marL="12700" marR="0" lvl="0" indent="0" algn="l" defTabSz="913765" rtl="0" eaLnBrk="1" fontAlgn="auto" latinLnBrk="0" hangingPunct="1">
              <a:lnSpc>
                <a:spcPct val="100000"/>
              </a:lnSpc>
              <a:spcBef>
                <a:spcPts val="90"/>
              </a:spcBef>
              <a:spcAft>
                <a:spcPts val="0"/>
              </a:spcAft>
              <a:buClrTx/>
              <a:buSzTx/>
              <a:buFontTx/>
              <a:buNone/>
              <a:defRPr/>
            </a:pPr>
            <a:r>
              <a:rPr kumimoji="0" sz="1050" b="1" i="0" u="none" strike="noStrike" kern="1200" cap="none" spc="-1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数据融合</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 name="object 8"/>
          <p:cNvSpPr/>
          <p:nvPr/>
        </p:nvSpPr>
        <p:spPr>
          <a:xfrm>
            <a:off x="3348522" y="2596464"/>
            <a:ext cx="2400618" cy="2405693"/>
          </a:xfrm>
          <a:prstGeom prst="rect">
            <a:avLst/>
          </a:prstGeom>
          <a:blipFill>
            <a:blip r:embed="rId4"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txBox="1"/>
          <p:nvPr/>
        </p:nvSpPr>
        <p:spPr>
          <a:xfrm>
            <a:off x="4260553" y="3502659"/>
            <a:ext cx="482787" cy="197179"/>
          </a:xfrm>
          <a:prstGeom prst="rect">
            <a:avLst/>
          </a:prstGeom>
        </p:spPr>
        <p:txBody>
          <a:bodyPr vert="horz" wrap="square" lIns="0" tIns="12688" rIns="0" bIns="0" rtlCol="0">
            <a:spAutoFit/>
          </a:bodyPr>
          <a:lstStyle/>
          <a:p>
            <a:pPr marL="12700" marR="0" lvl="0" indent="0" algn="l" defTabSz="913765" rtl="0" eaLnBrk="1" fontAlgn="auto" latinLnBrk="0" hangingPunct="1">
              <a:lnSpc>
                <a:spcPct val="100000"/>
              </a:lnSpc>
              <a:spcBef>
                <a:spcPts val="100"/>
              </a:spcBef>
              <a:spcAft>
                <a:spcPts val="0"/>
              </a:spcAft>
              <a:buClrTx/>
              <a:buSzTx/>
              <a:buFontTx/>
              <a:buNone/>
              <a:defRPr/>
            </a:pPr>
            <a:r>
              <a:rPr kumimoji="0" sz="1200" b="1" i="0" u="none" strike="noStrike" kern="1200" cap="none" spc="-5"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大</a:t>
            </a:r>
            <a:r>
              <a:rPr kumimoji="0" sz="1200" b="1"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数据</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0" name="object 10"/>
          <p:cNvSpPr txBox="1"/>
          <p:nvPr/>
        </p:nvSpPr>
        <p:spPr>
          <a:xfrm>
            <a:off x="3475785" y="3012893"/>
            <a:ext cx="720693" cy="1376041"/>
          </a:xfrm>
          <a:prstGeom prst="rect">
            <a:avLst/>
          </a:prstGeom>
        </p:spPr>
        <p:txBody>
          <a:bodyPr vert="horz" wrap="square" lIns="0" tIns="15226" rIns="0" bIns="0" rtlCol="0">
            <a:spAutoFit/>
          </a:bodyPr>
          <a:lstStyle/>
          <a:p>
            <a:pPr marL="419735" marR="0" lvl="0" indent="0" algn="l" defTabSz="913765" rtl="0" eaLnBrk="1" fontAlgn="auto" latinLnBrk="0" hangingPunct="1">
              <a:lnSpc>
                <a:spcPct val="100000"/>
              </a:lnSpc>
              <a:spcBef>
                <a:spcPts val="120"/>
              </a:spcBef>
              <a:spcAft>
                <a:spcPts val="0"/>
              </a:spcAft>
              <a:buClrTx/>
              <a:buSzTx/>
              <a:buFontTx/>
              <a:buNone/>
              <a:defRPr/>
            </a:pPr>
            <a:r>
              <a:rPr kumimoji="0" sz="900" b="0" i="0" u="none" strike="noStrike" kern="1200" cap="none" spc="15"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政务</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204470" marR="0" lvl="0" indent="0" algn="l" defTabSz="913765" rtl="0" eaLnBrk="1" fontAlgn="auto" latinLnBrk="0" hangingPunct="1">
              <a:lnSpc>
                <a:spcPct val="100000"/>
              </a:lnSpc>
              <a:spcBef>
                <a:spcPts val="795"/>
              </a:spcBef>
              <a:spcAft>
                <a:spcPts val="0"/>
              </a:spcAft>
              <a:buClrTx/>
              <a:buSzTx/>
              <a:buFontTx/>
              <a:buNone/>
              <a:defRPr/>
            </a:pPr>
            <a:r>
              <a:rPr kumimoji="0" sz="900" b="0" i="0" u="none" strike="noStrike" kern="1200" cap="none" spc="1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旅游</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473710" marR="0" lvl="0" indent="0" algn="l" defTabSz="913765" rtl="0" eaLnBrk="1" fontAlgn="auto" latinLnBrk="0" hangingPunct="1">
              <a:lnSpc>
                <a:spcPct val="100000"/>
              </a:lnSpc>
              <a:spcBef>
                <a:spcPts val="85"/>
              </a:spcBef>
              <a:spcAft>
                <a:spcPts val="0"/>
              </a:spcAft>
              <a:buClrTx/>
              <a:buSzTx/>
              <a:buFontTx/>
              <a:buNone/>
              <a:defRPr/>
            </a:pPr>
            <a:r>
              <a:rPr kumimoji="0" sz="900" b="0" i="0" u="none" strike="noStrike" kern="1200" cap="none" spc="1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人口</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59055" marR="0" lvl="0" indent="0" algn="l" defTabSz="913765" rtl="0" eaLnBrk="1" fontAlgn="auto" latinLnBrk="0" hangingPunct="1">
              <a:lnSpc>
                <a:spcPct val="100000"/>
              </a:lnSpc>
              <a:spcBef>
                <a:spcPts val="635"/>
              </a:spcBef>
              <a:spcAft>
                <a:spcPts val="0"/>
              </a:spcAft>
              <a:buClrTx/>
              <a:buSzTx/>
              <a:buFontTx/>
              <a:buNone/>
              <a:defRPr/>
            </a:pPr>
            <a:r>
              <a:rPr kumimoji="0" sz="900" b="0" i="0" u="none" strike="noStrike" kern="1200" cap="none" spc="15"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法人</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396240" marR="0" lvl="0" indent="0" algn="l" defTabSz="913765" rtl="0" eaLnBrk="1" fontAlgn="auto" latinLnBrk="0" hangingPunct="1">
              <a:lnSpc>
                <a:spcPct val="100000"/>
              </a:lnSpc>
              <a:spcBef>
                <a:spcPts val="155"/>
              </a:spcBef>
              <a:spcAft>
                <a:spcPts val="0"/>
              </a:spcAft>
              <a:buClrTx/>
              <a:buSzTx/>
              <a:buFontTx/>
              <a:buNone/>
              <a:defRPr/>
            </a:pPr>
            <a:r>
              <a:rPr kumimoji="0" sz="900" b="0" i="0" u="none" strike="noStrike" kern="1200" cap="none" spc="15"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事件</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12700" marR="0" lvl="0" indent="0" algn="l" defTabSz="913765" rtl="0" eaLnBrk="1" fontAlgn="auto" latinLnBrk="0" hangingPunct="1">
              <a:lnSpc>
                <a:spcPct val="100000"/>
              </a:lnSpc>
              <a:spcBef>
                <a:spcPts val="575"/>
              </a:spcBef>
              <a:spcAft>
                <a:spcPts val="0"/>
              </a:spcAft>
              <a:buClrTx/>
              <a:buSzTx/>
              <a:buFontTx/>
              <a:buNone/>
              <a:defRPr/>
            </a:pPr>
            <a:r>
              <a:rPr kumimoji="0" sz="900" b="0" i="0" u="none" strike="noStrike" kern="1200" cap="none" spc="1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地理信息</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0" marR="259080" lvl="0" indent="0" algn="ctr" defTabSz="913765" rtl="0" eaLnBrk="1" fontAlgn="auto" latinLnBrk="0" hangingPunct="1">
              <a:lnSpc>
                <a:spcPct val="100000"/>
              </a:lnSpc>
              <a:spcBef>
                <a:spcPts val="810"/>
              </a:spcBef>
              <a:spcAft>
                <a:spcPts val="0"/>
              </a:spcAft>
              <a:buClrTx/>
              <a:buSzTx/>
              <a:buFontTx/>
              <a:buNone/>
              <a:defRPr/>
            </a:pPr>
            <a:r>
              <a:rPr kumimoji="0" sz="900" b="0" i="0" u="none" strike="noStrike" kern="1200" cap="none" spc="15"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rPr>
              <a:t>……</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1" name="object 11"/>
          <p:cNvSpPr txBox="1"/>
          <p:nvPr/>
        </p:nvSpPr>
        <p:spPr>
          <a:xfrm>
            <a:off x="4297350" y="4720478"/>
            <a:ext cx="498014" cy="197179"/>
          </a:xfrm>
          <a:prstGeom prst="rect">
            <a:avLst/>
          </a:prstGeom>
        </p:spPr>
        <p:txBody>
          <a:bodyPr vert="horz" wrap="square" lIns="0" tIns="12688" rIns="0" bIns="0" rtlCol="0">
            <a:spAutoFit/>
          </a:bodyPr>
          <a:lstStyle/>
          <a:p>
            <a:pPr marL="12700" marR="0" lvl="0" indent="0" algn="l" defTabSz="913765" rtl="0" eaLnBrk="1" fontAlgn="auto" latinLnBrk="0" hangingPunct="1">
              <a:lnSpc>
                <a:spcPct val="100000"/>
              </a:lnSpc>
              <a:spcBef>
                <a:spcPts val="100"/>
              </a:spcBef>
              <a:spcAft>
                <a:spcPts val="0"/>
              </a:spcAft>
              <a:buClrTx/>
              <a:buSzTx/>
              <a:buFontTx/>
              <a:buNone/>
              <a:defRPr/>
            </a:pPr>
            <a:r>
              <a:rPr kumimoji="0" sz="1200" b="1" i="0" u="none" strike="noStrike" kern="1200" cap="none" spc="1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A</a:t>
            </a:r>
            <a:r>
              <a:rPr kumimoji="0" sz="1200" b="1" i="0" u="none" strike="noStrike" kern="1200" cap="none" spc="-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I</a:t>
            </a:r>
            <a:r>
              <a:rPr kumimoji="0" sz="1200" b="1" i="0" u="none" strike="noStrike" kern="1200" cap="none" spc="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应用</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2" name="object 12"/>
          <p:cNvSpPr txBox="1"/>
          <p:nvPr/>
        </p:nvSpPr>
        <p:spPr>
          <a:xfrm>
            <a:off x="4779504" y="4496847"/>
            <a:ext cx="238539" cy="172836"/>
          </a:xfrm>
          <a:prstGeom prst="rect">
            <a:avLst/>
          </a:prstGeom>
        </p:spPr>
        <p:txBody>
          <a:bodyPr vert="horz" wrap="square" lIns="0" tIns="11419" rIns="0" bIns="0" rtlCol="0">
            <a:spAutoFit/>
          </a:bodyPr>
          <a:lstStyle/>
          <a:p>
            <a:pPr marL="12700" marR="0" lvl="0" indent="0" algn="l" defTabSz="913765" rtl="0" eaLnBrk="1" fontAlgn="auto" latinLnBrk="0" hangingPunct="1">
              <a:lnSpc>
                <a:spcPct val="100000"/>
              </a:lnSpc>
              <a:spcBef>
                <a:spcPts val="90"/>
              </a:spcBef>
              <a:spcAft>
                <a:spcPts val="0"/>
              </a:spcAft>
              <a:buClrTx/>
              <a:buSzTx/>
              <a:buFontTx/>
              <a:buNone/>
              <a:defRPr/>
            </a:pPr>
            <a:r>
              <a:rPr kumimoji="0" sz="1050" b="0" i="0" u="none" strike="noStrike" kern="1200" cap="none" spc="-2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3" name="object 13"/>
          <p:cNvSpPr txBox="1"/>
          <p:nvPr/>
        </p:nvSpPr>
        <p:spPr>
          <a:xfrm>
            <a:off x="4721771" y="3217300"/>
            <a:ext cx="921802" cy="1121642"/>
          </a:xfrm>
          <a:prstGeom prst="rect">
            <a:avLst/>
          </a:prstGeom>
        </p:spPr>
        <p:txBody>
          <a:bodyPr vert="horz" wrap="square" lIns="0" tIns="12054" rIns="0" bIns="0" rtlCol="0">
            <a:spAutoFit/>
          </a:bodyPr>
          <a:lstStyle/>
          <a:p>
            <a:pPr marL="390525" marR="5080" lvl="0" indent="50800" algn="l" defTabSz="913765" rtl="0" eaLnBrk="1" fontAlgn="auto" latinLnBrk="0" hangingPunct="1">
              <a:lnSpc>
                <a:spcPct val="160000"/>
              </a:lnSpc>
              <a:spcBef>
                <a:spcPts val="95"/>
              </a:spcBef>
              <a:spcAft>
                <a:spcPts val="0"/>
              </a:spcAft>
              <a:buClrTx/>
              <a:buSzTx/>
              <a:buFontTx/>
              <a:buNone/>
              <a:defRPr/>
            </a:pPr>
            <a:r>
              <a:rPr kumimoji="0" sz="900" b="0" i="0" u="none" strike="noStrike" kern="1200" cap="none" spc="1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标签画像 </a:t>
            </a:r>
            <a:r>
              <a:rPr kumimoji="0" sz="900" b="0" i="0" u="none" strike="noStrike" kern="1200" cap="none" spc="1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行为轨迹</a:t>
            </a:r>
            <a:endParaRPr kumimoji="0" sz="9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288925" marR="158750" lvl="0" indent="-135890" algn="l" defTabSz="913765" rtl="0" eaLnBrk="1" fontAlgn="auto" latinLnBrk="0" hangingPunct="1">
              <a:lnSpc>
                <a:spcPts val="1730"/>
              </a:lnSpc>
              <a:spcBef>
                <a:spcPts val="160"/>
              </a:spcBef>
              <a:spcAft>
                <a:spcPts val="0"/>
              </a:spcAft>
              <a:buClrTx/>
              <a:buSzTx/>
              <a:buFontTx/>
              <a:buNone/>
              <a:defRPr/>
            </a:pPr>
            <a:r>
              <a:rPr kumimoji="0" sz="900" b="0" i="0" u="none" strike="noStrike" kern="1200" cap="none" spc="1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事件碰撞 视频分析</a:t>
            </a:r>
            <a:endParaRPr kumimoji="0" sz="9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12700" marR="0" lvl="0" indent="0" algn="l" defTabSz="913765" rtl="0" eaLnBrk="1" fontAlgn="auto" latinLnBrk="0" hangingPunct="1">
              <a:lnSpc>
                <a:spcPct val="100000"/>
              </a:lnSpc>
              <a:spcBef>
                <a:spcPts val="480"/>
              </a:spcBef>
              <a:spcAft>
                <a:spcPts val="0"/>
              </a:spcAft>
              <a:buClrTx/>
              <a:buSzTx/>
              <a:buFontTx/>
              <a:buNone/>
              <a:defRPr/>
            </a:pPr>
            <a:r>
              <a:rPr kumimoji="0" sz="900" b="0" i="0" u="none" strike="noStrike" kern="1200" cap="none" spc="1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图像分析</a:t>
            </a:r>
            <a:endParaRPr kumimoji="0" sz="9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4" name="object 14"/>
          <p:cNvSpPr txBox="1"/>
          <p:nvPr/>
        </p:nvSpPr>
        <p:spPr>
          <a:xfrm>
            <a:off x="4884689" y="4401050"/>
            <a:ext cx="492303" cy="153618"/>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900" b="0" i="0" u="none" strike="noStrike" kern="1200" cap="none" spc="1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语音分析</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5" name="object 15"/>
          <p:cNvSpPr txBox="1"/>
          <p:nvPr/>
        </p:nvSpPr>
        <p:spPr>
          <a:xfrm>
            <a:off x="5660957" y="2627169"/>
            <a:ext cx="553208" cy="172836"/>
          </a:xfrm>
          <a:prstGeom prst="rect">
            <a:avLst/>
          </a:prstGeom>
        </p:spPr>
        <p:txBody>
          <a:bodyPr vert="horz" wrap="square" lIns="0" tIns="11419" rIns="0" bIns="0" rtlCol="0">
            <a:spAutoFit/>
          </a:bodyPr>
          <a:lstStyle/>
          <a:p>
            <a:pPr marL="12700" marR="0" lvl="0" indent="0" algn="l" defTabSz="913765" rtl="0" eaLnBrk="1" fontAlgn="auto" latinLnBrk="0" hangingPunct="1">
              <a:lnSpc>
                <a:spcPct val="100000"/>
              </a:lnSpc>
              <a:spcBef>
                <a:spcPts val="90"/>
              </a:spcBef>
              <a:spcAft>
                <a:spcPts val="0"/>
              </a:spcAft>
              <a:buClrTx/>
              <a:buSzTx/>
              <a:buFontTx/>
              <a:buNone/>
              <a:defRPr/>
            </a:pPr>
            <a:r>
              <a:rPr kumimoji="0" sz="1050" b="1" i="0" u="none" strike="noStrike" kern="1200" cap="none" spc="-1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平台共享</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6" name="object 16"/>
          <p:cNvSpPr txBox="1"/>
          <p:nvPr/>
        </p:nvSpPr>
        <p:spPr>
          <a:xfrm>
            <a:off x="5660957" y="4846092"/>
            <a:ext cx="553842" cy="172836"/>
          </a:xfrm>
          <a:prstGeom prst="rect">
            <a:avLst/>
          </a:prstGeom>
        </p:spPr>
        <p:txBody>
          <a:bodyPr vert="horz" wrap="square" lIns="0" tIns="11419" rIns="0" bIns="0" rtlCol="0">
            <a:spAutoFit/>
          </a:bodyPr>
          <a:lstStyle/>
          <a:p>
            <a:pPr marL="12700" marR="0" lvl="0" indent="0" algn="l" defTabSz="913765" rtl="0" eaLnBrk="1" fontAlgn="auto" latinLnBrk="0" hangingPunct="1">
              <a:lnSpc>
                <a:spcPct val="100000"/>
              </a:lnSpc>
              <a:spcBef>
                <a:spcPts val="90"/>
              </a:spcBef>
              <a:spcAft>
                <a:spcPts val="0"/>
              </a:spcAft>
              <a:buClrTx/>
              <a:buSzTx/>
              <a:buFontTx/>
              <a:buNone/>
              <a:defRPr/>
            </a:pPr>
            <a:r>
              <a:rPr kumimoji="0" sz="1050" b="1" i="0" u="none" strike="noStrike" kern="1200" cap="none" spc="-1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业务融合</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7" name="object 17"/>
          <p:cNvSpPr/>
          <p:nvPr/>
        </p:nvSpPr>
        <p:spPr>
          <a:xfrm>
            <a:off x="899688" y="2599002"/>
            <a:ext cx="1700226" cy="2405693"/>
          </a:xfrm>
          <a:custGeom>
            <a:avLst/>
            <a:gdLst/>
            <a:ahLst/>
            <a:cxnLst/>
            <a:rect l="l" t="t" r="r" b="b"/>
            <a:pathLst>
              <a:path w="1701800" h="2407920">
                <a:moveTo>
                  <a:pt x="0" y="119506"/>
                </a:moveTo>
                <a:lnTo>
                  <a:pt x="9395" y="72973"/>
                </a:lnTo>
                <a:lnTo>
                  <a:pt x="35017" y="34988"/>
                </a:lnTo>
                <a:lnTo>
                  <a:pt x="73016" y="9386"/>
                </a:lnTo>
                <a:lnTo>
                  <a:pt x="119545" y="0"/>
                </a:lnTo>
                <a:lnTo>
                  <a:pt x="1582292" y="0"/>
                </a:lnTo>
                <a:lnTo>
                  <a:pt x="1628826" y="9386"/>
                </a:lnTo>
                <a:lnTo>
                  <a:pt x="1666811" y="34988"/>
                </a:lnTo>
                <a:lnTo>
                  <a:pt x="1692413" y="72973"/>
                </a:lnTo>
                <a:lnTo>
                  <a:pt x="1701800" y="119506"/>
                </a:lnTo>
                <a:lnTo>
                  <a:pt x="1701800" y="2288374"/>
                </a:lnTo>
                <a:lnTo>
                  <a:pt x="1692413" y="2334903"/>
                </a:lnTo>
                <a:lnTo>
                  <a:pt x="1666811" y="2372902"/>
                </a:lnTo>
                <a:lnTo>
                  <a:pt x="1628826" y="2398524"/>
                </a:lnTo>
                <a:lnTo>
                  <a:pt x="1582292" y="2407920"/>
                </a:lnTo>
                <a:lnTo>
                  <a:pt x="119545" y="2407920"/>
                </a:lnTo>
                <a:lnTo>
                  <a:pt x="73016" y="2398524"/>
                </a:lnTo>
                <a:lnTo>
                  <a:pt x="35017" y="2372902"/>
                </a:lnTo>
                <a:lnTo>
                  <a:pt x="9395" y="2334903"/>
                </a:lnTo>
                <a:lnTo>
                  <a:pt x="0" y="2288374"/>
                </a:lnTo>
                <a:lnTo>
                  <a:pt x="0" y="119506"/>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8"/>
          <p:cNvSpPr/>
          <p:nvPr/>
        </p:nvSpPr>
        <p:spPr>
          <a:xfrm>
            <a:off x="1059561" y="3408512"/>
            <a:ext cx="1375407" cy="507530"/>
          </a:xfrm>
          <a:custGeom>
            <a:avLst/>
            <a:gdLst/>
            <a:ahLst/>
            <a:cxnLst/>
            <a:rect l="l" t="t" r="r" b="b"/>
            <a:pathLst>
              <a:path w="1376680" h="508000">
                <a:moveTo>
                  <a:pt x="1291971" y="0"/>
                </a:moveTo>
                <a:lnTo>
                  <a:pt x="84670" y="0"/>
                </a:lnTo>
                <a:lnTo>
                  <a:pt x="51713" y="6645"/>
                </a:lnTo>
                <a:lnTo>
                  <a:pt x="24799" y="24780"/>
                </a:lnTo>
                <a:lnTo>
                  <a:pt x="6654" y="51702"/>
                </a:lnTo>
                <a:lnTo>
                  <a:pt x="0" y="84709"/>
                </a:lnTo>
                <a:lnTo>
                  <a:pt x="0" y="423291"/>
                </a:lnTo>
                <a:lnTo>
                  <a:pt x="6654" y="456297"/>
                </a:lnTo>
                <a:lnTo>
                  <a:pt x="24799" y="483219"/>
                </a:lnTo>
                <a:lnTo>
                  <a:pt x="51713" y="501354"/>
                </a:lnTo>
                <a:lnTo>
                  <a:pt x="84670" y="508000"/>
                </a:lnTo>
                <a:lnTo>
                  <a:pt x="1291971" y="508000"/>
                </a:lnTo>
                <a:lnTo>
                  <a:pt x="1324977" y="501354"/>
                </a:lnTo>
                <a:lnTo>
                  <a:pt x="1351899" y="483219"/>
                </a:lnTo>
                <a:lnTo>
                  <a:pt x="1370034" y="456297"/>
                </a:lnTo>
                <a:lnTo>
                  <a:pt x="1376680" y="423291"/>
                </a:lnTo>
                <a:lnTo>
                  <a:pt x="1376680" y="84709"/>
                </a:lnTo>
                <a:lnTo>
                  <a:pt x="1370034" y="51702"/>
                </a:lnTo>
                <a:lnTo>
                  <a:pt x="1351899" y="24780"/>
                </a:lnTo>
                <a:lnTo>
                  <a:pt x="1324977" y="6645"/>
                </a:lnTo>
                <a:lnTo>
                  <a:pt x="1291971"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bject 19"/>
          <p:cNvSpPr txBox="1"/>
          <p:nvPr/>
        </p:nvSpPr>
        <p:spPr>
          <a:xfrm>
            <a:off x="1274627" y="3501137"/>
            <a:ext cx="949081" cy="346389"/>
          </a:xfrm>
          <a:prstGeom prst="rect">
            <a:avLst/>
          </a:prstGeom>
        </p:spPr>
        <p:txBody>
          <a:bodyPr vert="horz" wrap="square" lIns="0" tIns="11419" rIns="0" bIns="0" rtlCol="0">
            <a:spAutoFit/>
          </a:bodyPr>
          <a:lstStyle/>
          <a:p>
            <a:pPr marL="0" marR="0" lvl="0" indent="0" algn="ctr" defTabSz="913765" rtl="0" eaLnBrk="1" fontAlgn="auto" latinLnBrk="0" hangingPunct="1">
              <a:lnSpc>
                <a:spcPct val="100000"/>
              </a:lnSpc>
              <a:spcBef>
                <a:spcPts val="90"/>
              </a:spcBef>
              <a:spcAft>
                <a:spcPts val="0"/>
              </a:spcAft>
              <a:buClrTx/>
              <a:buSzTx/>
              <a:buFontTx/>
              <a:buNone/>
              <a:defRPr/>
            </a:pPr>
            <a:r>
              <a:rPr kumimoji="0" sz="1050" b="0" i="0" u="none" strike="noStrike" kern="1200" cap="none" spc="-1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城市大数据分析</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635" marR="0" lvl="0" indent="0" algn="ctr" defTabSz="913765" rtl="0" eaLnBrk="1" fontAlgn="auto" latinLnBrk="0" hangingPunct="1">
              <a:lnSpc>
                <a:spcPct val="100000"/>
              </a:lnSpc>
              <a:spcBef>
                <a:spcPts val="20"/>
              </a:spcBef>
              <a:spcAft>
                <a:spcPts val="0"/>
              </a:spcAft>
              <a:buClrTx/>
              <a:buSzTx/>
              <a:buFontTx/>
              <a:buNone/>
              <a:defRPr/>
            </a:pPr>
            <a:r>
              <a:rPr kumimoji="0" sz="1050" b="1" i="0" u="none" strike="noStrike" kern="1200" cap="none" spc="-10" normalizeH="0" baseline="0" noProof="0" dirty="0">
                <a:ln>
                  <a:noFill/>
                </a:ln>
                <a:solidFill>
                  <a:srgbClr val="FA9F00"/>
                </a:solidFill>
                <a:effectLst/>
                <a:uLnTx/>
                <a:uFillTx/>
                <a:latin typeface="微软雅黑" panose="020B0503020204020204" pitchFamily="34" charset="-122"/>
                <a:ea typeface="+mn-ea"/>
                <a:cs typeface="微软雅黑" panose="020B0503020204020204" pitchFamily="34" charset="-122"/>
              </a:rPr>
              <a:t>决策支持</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20" name="object 20"/>
          <p:cNvSpPr txBox="1"/>
          <p:nvPr/>
        </p:nvSpPr>
        <p:spPr>
          <a:xfrm>
            <a:off x="1201987" y="2880047"/>
            <a:ext cx="1093093" cy="197179"/>
          </a:xfrm>
          <a:prstGeom prst="rect">
            <a:avLst/>
          </a:prstGeom>
        </p:spPr>
        <p:txBody>
          <a:bodyPr vert="horz" wrap="square" lIns="0" tIns="12688" rIns="0" bIns="0" rtlCol="0">
            <a:spAutoFit/>
          </a:bodyPr>
          <a:lstStyle/>
          <a:p>
            <a:pPr marL="12700" marR="0" lvl="0" indent="0" algn="l" defTabSz="913765" rtl="0" eaLnBrk="1" fontAlgn="auto" latinLnBrk="0" hangingPunct="1">
              <a:lnSpc>
                <a:spcPct val="100000"/>
              </a:lnSpc>
              <a:spcBef>
                <a:spcPts val="100"/>
              </a:spcBef>
              <a:spcAft>
                <a:spcPts val="0"/>
              </a:spcAft>
              <a:buClrTx/>
              <a:buSzTx/>
              <a:buFontTx/>
              <a:buNone/>
              <a:defRPr/>
            </a:pPr>
            <a:r>
              <a:rPr kumimoji="0" sz="1200" b="1" i="0" u="none" strike="noStrike" kern="1200" cap="none" spc="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常态</a:t>
            </a:r>
            <a:r>
              <a:rPr kumimoji="0" sz="1200" b="1" i="0" u="none" strike="noStrike" kern="1200" cap="none" spc="-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化</a:t>
            </a:r>
            <a:r>
              <a:rPr kumimoji="0" sz="1200" b="1" i="0" u="none" strike="noStrike" kern="1200" cap="none" spc="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智能服务</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21" name="object 21"/>
          <p:cNvSpPr/>
          <p:nvPr/>
        </p:nvSpPr>
        <p:spPr>
          <a:xfrm>
            <a:off x="1059561" y="4093678"/>
            <a:ext cx="1375407" cy="512606"/>
          </a:xfrm>
          <a:custGeom>
            <a:avLst/>
            <a:gdLst/>
            <a:ahLst/>
            <a:cxnLst/>
            <a:rect l="l" t="t" r="r" b="b"/>
            <a:pathLst>
              <a:path w="1376680" h="513079">
                <a:moveTo>
                  <a:pt x="1291209" y="0"/>
                </a:moveTo>
                <a:lnTo>
                  <a:pt x="85521" y="0"/>
                </a:lnTo>
                <a:lnTo>
                  <a:pt x="52233" y="6720"/>
                </a:lnTo>
                <a:lnTo>
                  <a:pt x="25049" y="25047"/>
                </a:lnTo>
                <a:lnTo>
                  <a:pt x="6720" y="52227"/>
                </a:lnTo>
                <a:lnTo>
                  <a:pt x="0" y="85509"/>
                </a:lnTo>
                <a:lnTo>
                  <a:pt x="0" y="427558"/>
                </a:lnTo>
                <a:lnTo>
                  <a:pt x="6720" y="460846"/>
                </a:lnTo>
                <a:lnTo>
                  <a:pt x="25049" y="488030"/>
                </a:lnTo>
                <a:lnTo>
                  <a:pt x="52233" y="506359"/>
                </a:lnTo>
                <a:lnTo>
                  <a:pt x="85521" y="513079"/>
                </a:lnTo>
                <a:lnTo>
                  <a:pt x="1291209" y="513079"/>
                </a:lnTo>
                <a:lnTo>
                  <a:pt x="1324494" y="506359"/>
                </a:lnTo>
                <a:lnTo>
                  <a:pt x="1351661" y="488030"/>
                </a:lnTo>
                <a:lnTo>
                  <a:pt x="1369968" y="460846"/>
                </a:lnTo>
                <a:lnTo>
                  <a:pt x="1376680" y="427558"/>
                </a:lnTo>
                <a:lnTo>
                  <a:pt x="1376680" y="85509"/>
                </a:lnTo>
                <a:lnTo>
                  <a:pt x="1369968" y="52227"/>
                </a:lnTo>
                <a:lnTo>
                  <a:pt x="1351661" y="25047"/>
                </a:lnTo>
                <a:lnTo>
                  <a:pt x="1324494" y="6720"/>
                </a:lnTo>
                <a:lnTo>
                  <a:pt x="1291209"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22"/>
          <p:cNvSpPr txBox="1"/>
          <p:nvPr/>
        </p:nvSpPr>
        <p:spPr>
          <a:xfrm>
            <a:off x="1336164" y="4175517"/>
            <a:ext cx="817124" cy="346389"/>
          </a:xfrm>
          <a:prstGeom prst="rect">
            <a:avLst/>
          </a:prstGeom>
        </p:spPr>
        <p:txBody>
          <a:bodyPr vert="horz" wrap="square" lIns="0" tIns="11419" rIns="0" bIns="0" rtlCol="0">
            <a:spAutoFit/>
          </a:bodyPr>
          <a:lstStyle/>
          <a:p>
            <a:pPr marL="0" marR="0" lvl="0" indent="0" algn="ctr" defTabSz="913765" rtl="0" eaLnBrk="1" fontAlgn="auto" latinLnBrk="0" hangingPunct="1">
              <a:lnSpc>
                <a:spcPct val="100000"/>
              </a:lnSpc>
              <a:spcBef>
                <a:spcPts val="90"/>
              </a:spcBef>
              <a:spcAft>
                <a:spcPts val="0"/>
              </a:spcAft>
              <a:buClrTx/>
              <a:buSzTx/>
              <a:buFontTx/>
              <a:buNone/>
              <a:defRPr/>
            </a:pPr>
            <a:r>
              <a:rPr kumimoji="0" sz="1050" b="1" i="0" u="none" strike="noStrike" kern="1200" cap="none" spc="-10" normalizeH="0" baseline="0" noProof="0" dirty="0">
                <a:ln>
                  <a:noFill/>
                </a:ln>
                <a:solidFill>
                  <a:srgbClr val="FA9F00"/>
                </a:solidFill>
                <a:effectLst/>
                <a:uLnTx/>
                <a:uFillTx/>
                <a:latin typeface="微软雅黑" panose="020B0503020204020204" pitchFamily="34" charset="-122"/>
                <a:ea typeface="+mn-ea"/>
                <a:cs typeface="微软雅黑" panose="020B0503020204020204" pitchFamily="34" charset="-122"/>
              </a:rPr>
              <a:t>城市事件管理</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635" marR="0" lvl="0" indent="0" algn="ctr" defTabSz="913765" rtl="0" eaLnBrk="1" fontAlgn="auto" latinLnBrk="0" hangingPunct="1">
              <a:lnSpc>
                <a:spcPct val="100000"/>
              </a:lnSpc>
              <a:spcBef>
                <a:spcPts val="20"/>
              </a:spcBef>
              <a:spcAft>
                <a:spcPts val="0"/>
              </a:spcAft>
              <a:buClrTx/>
              <a:buSzTx/>
              <a:buFontTx/>
              <a:buNone/>
              <a:defRPr/>
            </a:pPr>
            <a:r>
              <a:rPr kumimoji="0" sz="1050" b="0" i="0" u="none" strike="noStrike" kern="1200" cap="none" spc="-1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绩效评价</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23" name="object 23"/>
          <p:cNvSpPr/>
          <p:nvPr/>
        </p:nvSpPr>
        <p:spPr>
          <a:xfrm>
            <a:off x="6507898" y="2599002"/>
            <a:ext cx="1700226" cy="2405693"/>
          </a:xfrm>
          <a:custGeom>
            <a:avLst/>
            <a:gdLst/>
            <a:ahLst/>
            <a:cxnLst/>
            <a:rect l="l" t="t" r="r" b="b"/>
            <a:pathLst>
              <a:path w="1701800" h="2407920">
                <a:moveTo>
                  <a:pt x="0" y="119506"/>
                </a:moveTo>
                <a:lnTo>
                  <a:pt x="9386" y="72973"/>
                </a:lnTo>
                <a:lnTo>
                  <a:pt x="34988" y="34988"/>
                </a:lnTo>
                <a:lnTo>
                  <a:pt x="72973" y="9386"/>
                </a:lnTo>
                <a:lnTo>
                  <a:pt x="119506" y="0"/>
                </a:lnTo>
                <a:lnTo>
                  <a:pt x="1582292" y="0"/>
                </a:lnTo>
                <a:lnTo>
                  <a:pt x="1628826" y="9386"/>
                </a:lnTo>
                <a:lnTo>
                  <a:pt x="1666811" y="34988"/>
                </a:lnTo>
                <a:lnTo>
                  <a:pt x="1692413" y="72973"/>
                </a:lnTo>
                <a:lnTo>
                  <a:pt x="1701800" y="119506"/>
                </a:lnTo>
                <a:lnTo>
                  <a:pt x="1701800" y="2288374"/>
                </a:lnTo>
                <a:lnTo>
                  <a:pt x="1692413" y="2334903"/>
                </a:lnTo>
                <a:lnTo>
                  <a:pt x="1666811" y="2372902"/>
                </a:lnTo>
                <a:lnTo>
                  <a:pt x="1628826" y="2398524"/>
                </a:lnTo>
                <a:lnTo>
                  <a:pt x="1582292" y="2407920"/>
                </a:lnTo>
                <a:lnTo>
                  <a:pt x="119506" y="2407920"/>
                </a:lnTo>
                <a:lnTo>
                  <a:pt x="72973" y="2398524"/>
                </a:lnTo>
                <a:lnTo>
                  <a:pt x="34988" y="2372902"/>
                </a:lnTo>
                <a:lnTo>
                  <a:pt x="9386" y="2334903"/>
                </a:lnTo>
                <a:lnTo>
                  <a:pt x="0" y="2288374"/>
                </a:lnTo>
                <a:lnTo>
                  <a:pt x="0" y="119506"/>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4"/>
          <p:cNvSpPr txBox="1"/>
          <p:nvPr/>
        </p:nvSpPr>
        <p:spPr>
          <a:xfrm>
            <a:off x="6813051" y="2880047"/>
            <a:ext cx="1091824" cy="197179"/>
          </a:xfrm>
          <a:prstGeom prst="rect">
            <a:avLst/>
          </a:prstGeom>
        </p:spPr>
        <p:txBody>
          <a:bodyPr vert="horz" wrap="square" lIns="0" tIns="12688" rIns="0" bIns="0" rtlCol="0">
            <a:spAutoFit/>
          </a:bodyPr>
          <a:lstStyle/>
          <a:p>
            <a:pPr marL="12700" marR="0" lvl="0" indent="0" algn="l" defTabSz="913765" rtl="0" eaLnBrk="1" fontAlgn="auto" latinLnBrk="0" hangingPunct="1">
              <a:lnSpc>
                <a:spcPct val="100000"/>
              </a:lnSpc>
              <a:spcBef>
                <a:spcPts val="100"/>
              </a:spcBef>
              <a:spcAft>
                <a:spcPts val="0"/>
              </a:spcAft>
              <a:buClrTx/>
              <a:buSzTx/>
              <a:buFontTx/>
              <a:buNone/>
              <a:defRPr/>
            </a:pPr>
            <a:r>
              <a:rPr kumimoji="0" sz="1200" b="1" i="0" u="none" strike="noStrike" kern="1200" cap="none" spc="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应急态智能服务</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25" name="object 25"/>
          <p:cNvSpPr/>
          <p:nvPr/>
        </p:nvSpPr>
        <p:spPr>
          <a:xfrm>
            <a:off x="6667769" y="3408512"/>
            <a:ext cx="1375407" cy="507530"/>
          </a:xfrm>
          <a:custGeom>
            <a:avLst/>
            <a:gdLst/>
            <a:ahLst/>
            <a:cxnLst/>
            <a:rect l="l" t="t" r="r" b="b"/>
            <a:pathLst>
              <a:path w="1376679" h="508000">
                <a:moveTo>
                  <a:pt x="1291971" y="0"/>
                </a:moveTo>
                <a:lnTo>
                  <a:pt x="84709" y="0"/>
                </a:lnTo>
                <a:lnTo>
                  <a:pt x="51702" y="6645"/>
                </a:lnTo>
                <a:lnTo>
                  <a:pt x="24780" y="24780"/>
                </a:lnTo>
                <a:lnTo>
                  <a:pt x="6645" y="51702"/>
                </a:lnTo>
                <a:lnTo>
                  <a:pt x="0" y="84709"/>
                </a:lnTo>
                <a:lnTo>
                  <a:pt x="0" y="423291"/>
                </a:lnTo>
                <a:lnTo>
                  <a:pt x="6645" y="456297"/>
                </a:lnTo>
                <a:lnTo>
                  <a:pt x="24780" y="483219"/>
                </a:lnTo>
                <a:lnTo>
                  <a:pt x="51702" y="501354"/>
                </a:lnTo>
                <a:lnTo>
                  <a:pt x="84709" y="508000"/>
                </a:lnTo>
                <a:lnTo>
                  <a:pt x="1291971" y="508000"/>
                </a:lnTo>
                <a:lnTo>
                  <a:pt x="1324977" y="501354"/>
                </a:lnTo>
                <a:lnTo>
                  <a:pt x="1351899" y="483219"/>
                </a:lnTo>
                <a:lnTo>
                  <a:pt x="1370034" y="456297"/>
                </a:lnTo>
                <a:lnTo>
                  <a:pt x="1376680" y="423291"/>
                </a:lnTo>
                <a:lnTo>
                  <a:pt x="1376680" y="84709"/>
                </a:lnTo>
                <a:lnTo>
                  <a:pt x="1370034" y="51702"/>
                </a:lnTo>
                <a:lnTo>
                  <a:pt x="1351899" y="24780"/>
                </a:lnTo>
                <a:lnTo>
                  <a:pt x="1324977" y="6645"/>
                </a:lnTo>
                <a:lnTo>
                  <a:pt x="1291971"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bject 26"/>
          <p:cNvSpPr txBox="1"/>
          <p:nvPr/>
        </p:nvSpPr>
        <p:spPr>
          <a:xfrm>
            <a:off x="6947292" y="3504626"/>
            <a:ext cx="817124" cy="347024"/>
          </a:xfrm>
          <a:prstGeom prst="rect">
            <a:avLst/>
          </a:prstGeom>
        </p:spPr>
        <p:txBody>
          <a:bodyPr vert="horz" wrap="square" lIns="0" tIns="11419" rIns="0" bIns="0" rtlCol="0">
            <a:spAutoFit/>
          </a:bodyPr>
          <a:lstStyle/>
          <a:p>
            <a:pPr marL="0" marR="0" lvl="0" indent="0" algn="ctr" defTabSz="913765" rtl="0" eaLnBrk="1" fontAlgn="auto" latinLnBrk="0" hangingPunct="1">
              <a:lnSpc>
                <a:spcPct val="100000"/>
              </a:lnSpc>
              <a:spcBef>
                <a:spcPts val="90"/>
              </a:spcBef>
              <a:spcAft>
                <a:spcPts val="0"/>
              </a:spcAft>
              <a:buClrTx/>
              <a:buSzTx/>
              <a:buFontTx/>
              <a:buNone/>
              <a:defRPr/>
            </a:pPr>
            <a:r>
              <a:rPr kumimoji="0" sz="1050" b="0" i="0" u="none" strike="noStrike" kern="1200" cap="none" spc="-1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城市</a:t>
            </a:r>
            <a:r>
              <a:rPr kumimoji="0" sz="1050" b="1" i="0" u="none" strike="noStrike" kern="1200" cap="none" spc="-15" normalizeH="0" baseline="0" noProof="0" dirty="0">
                <a:ln>
                  <a:noFill/>
                </a:ln>
                <a:solidFill>
                  <a:srgbClr val="FA9F00"/>
                </a:solidFill>
                <a:effectLst/>
                <a:uLnTx/>
                <a:uFillTx/>
                <a:latin typeface="微软雅黑" panose="020B0503020204020204" pitchFamily="34" charset="-122"/>
                <a:ea typeface="+mn-ea"/>
                <a:cs typeface="微软雅黑" panose="020B0503020204020204" pitchFamily="34" charset="-122"/>
              </a:rPr>
              <a:t>监测预警</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0" marR="0" lvl="0" indent="0" algn="ctr" defTabSz="913765" rtl="0" eaLnBrk="1" fontAlgn="auto" latinLnBrk="0" hangingPunct="1">
              <a:lnSpc>
                <a:spcPct val="100000"/>
              </a:lnSpc>
              <a:spcBef>
                <a:spcPts val="25"/>
              </a:spcBef>
              <a:spcAft>
                <a:spcPts val="0"/>
              </a:spcAft>
              <a:buClrTx/>
              <a:buSzTx/>
              <a:buFontTx/>
              <a:buNone/>
              <a:defRPr/>
            </a:pPr>
            <a:r>
              <a:rPr kumimoji="0" sz="1050" b="0" i="0" u="none" strike="noStrike" kern="1200" cap="none" spc="-1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防患于未然</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27" name="object 27"/>
          <p:cNvSpPr/>
          <p:nvPr/>
        </p:nvSpPr>
        <p:spPr>
          <a:xfrm>
            <a:off x="6667769" y="4093678"/>
            <a:ext cx="1375407" cy="512606"/>
          </a:xfrm>
          <a:custGeom>
            <a:avLst/>
            <a:gdLst/>
            <a:ahLst/>
            <a:cxnLst/>
            <a:rect l="l" t="t" r="r" b="b"/>
            <a:pathLst>
              <a:path w="1376679" h="513079">
                <a:moveTo>
                  <a:pt x="1291209" y="0"/>
                </a:moveTo>
                <a:lnTo>
                  <a:pt x="85471" y="0"/>
                </a:lnTo>
                <a:lnTo>
                  <a:pt x="52185" y="6720"/>
                </a:lnTo>
                <a:lnTo>
                  <a:pt x="25019" y="25047"/>
                </a:lnTo>
                <a:lnTo>
                  <a:pt x="6711" y="52227"/>
                </a:lnTo>
                <a:lnTo>
                  <a:pt x="0" y="85509"/>
                </a:lnTo>
                <a:lnTo>
                  <a:pt x="0" y="427558"/>
                </a:lnTo>
                <a:lnTo>
                  <a:pt x="6711" y="460846"/>
                </a:lnTo>
                <a:lnTo>
                  <a:pt x="25019" y="488030"/>
                </a:lnTo>
                <a:lnTo>
                  <a:pt x="52185" y="506359"/>
                </a:lnTo>
                <a:lnTo>
                  <a:pt x="85471" y="513079"/>
                </a:lnTo>
                <a:lnTo>
                  <a:pt x="1291209" y="513079"/>
                </a:lnTo>
                <a:lnTo>
                  <a:pt x="1324494" y="506359"/>
                </a:lnTo>
                <a:lnTo>
                  <a:pt x="1351661" y="488030"/>
                </a:lnTo>
                <a:lnTo>
                  <a:pt x="1369968" y="460846"/>
                </a:lnTo>
                <a:lnTo>
                  <a:pt x="1376680" y="427558"/>
                </a:lnTo>
                <a:lnTo>
                  <a:pt x="1376680" y="85509"/>
                </a:lnTo>
                <a:lnTo>
                  <a:pt x="1369968" y="52227"/>
                </a:lnTo>
                <a:lnTo>
                  <a:pt x="1351661" y="25047"/>
                </a:lnTo>
                <a:lnTo>
                  <a:pt x="1324494" y="6720"/>
                </a:lnTo>
                <a:lnTo>
                  <a:pt x="1291209"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28"/>
          <p:cNvSpPr txBox="1"/>
          <p:nvPr/>
        </p:nvSpPr>
        <p:spPr>
          <a:xfrm>
            <a:off x="6947293" y="4175517"/>
            <a:ext cx="817758" cy="346389"/>
          </a:xfrm>
          <a:prstGeom prst="rect">
            <a:avLst/>
          </a:prstGeom>
        </p:spPr>
        <p:txBody>
          <a:bodyPr vert="horz" wrap="square" lIns="0" tIns="11419" rIns="0" bIns="0" rtlCol="0">
            <a:spAutoFit/>
          </a:bodyPr>
          <a:lstStyle/>
          <a:p>
            <a:pPr marL="0" marR="0" lvl="0" indent="0" algn="ctr" defTabSz="913765" rtl="0" eaLnBrk="1" fontAlgn="auto" latinLnBrk="0" hangingPunct="1">
              <a:lnSpc>
                <a:spcPct val="100000"/>
              </a:lnSpc>
              <a:spcBef>
                <a:spcPts val="90"/>
              </a:spcBef>
              <a:spcAft>
                <a:spcPts val="0"/>
              </a:spcAft>
              <a:buClrTx/>
              <a:buSzTx/>
              <a:buFontTx/>
              <a:buNone/>
              <a:defRPr/>
            </a:pPr>
            <a:r>
              <a:rPr kumimoji="0" sz="1050" b="0" i="0" u="none" strike="noStrike" kern="1200" cap="none" spc="-1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城市</a:t>
            </a:r>
            <a:r>
              <a:rPr kumimoji="0" sz="1050" b="1" i="0" u="none" strike="noStrike" kern="1200" cap="none" spc="-10" normalizeH="0" baseline="0" noProof="0" dirty="0">
                <a:ln>
                  <a:noFill/>
                </a:ln>
                <a:solidFill>
                  <a:srgbClr val="FA9F00"/>
                </a:solidFill>
                <a:effectLst/>
                <a:uLnTx/>
                <a:uFillTx/>
                <a:latin typeface="微软雅黑" panose="020B0503020204020204" pitchFamily="34" charset="-122"/>
                <a:ea typeface="+mn-ea"/>
                <a:cs typeface="微软雅黑" panose="020B0503020204020204" pitchFamily="34" charset="-122"/>
              </a:rPr>
              <a:t>应急</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0" marR="0" lvl="0" indent="0" algn="ctr" defTabSz="913765" rtl="0" eaLnBrk="1" fontAlgn="auto" latinLnBrk="0" hangingPunct="1">
              <a:lnSpc>
                <a:spcPct val="100000"/>
              </a:lnSpc>
              <a:spcBef>
                <a:spcPts val="20"/>
              </a:spcBef>
              <a:spcAft>
                <a:spcPts val="0"/>
              </a:spcAft>
              <a:buClrTx/>
              <a:buSzTx/>
              <a:buFontTx/>
              <a:buNone/>
              <a:defRPr/>
            </a:pPr>
            <a:r>
              <a:rPr kumimoji="0" sz="1050" b="1" i="0" u="none" strike="noStrike" kern="1200" cap="none" spc="-15" normalizeH="0" baseline="0" noProof="0" dirty="0">
                <a:ln>
                  <a:noFill/>
                </a:ln>
                <a:solidFill>
                  <a:srgbClr val="FA9F00"/>
                </a:solidFill>
                <a:effectLst/>
                <a:uLnTx/>
                <a:uFillTx/>
                <a:latin typeface="微软雅黑" panose="020B0503020204020204" pitchFamily="34" charset="-122"/>
                <a:ea typeface="+mn-ea"/>
                <a:cs typeface="微软雅黑" panose="020B0503020204020204" pitchFamily="34" charset="-122"/>
              </a:rPr>
              <a:t>联动指挥</a:t>
            </a:r>
            <a:r>
              <a:rPr kumimoji="0" sz="1050" b="0" i="0" u="none" strike="noStrike" kern="1200" cap="none" spc="-1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调度</a:t>
            </a:r>
            <a:endParaRPr kumimoji="0" sz="105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29" name="object 29"/>
          <p:cNvSpPr/>
          <p:nvPr/>
        </p:nvSpPr>
        <p:spPr>
          <a:xfrm>
            <a:off x="5759291" y="3002488"/>
            <a:ext cx="756219" cy="1710377"/>
          </a:xfrm>
          <a:prstGeom prst="rect">
            <a:avLst/>
          </a:prstGeom>
          <a:blipFill>
            <a:blip r:embed="rId5"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bject 30"/>
          <p:cNvSpPr txBox="1"/>
          <p:nvPr/>
        </p:nvSpPr>
        <p:spPr>
          <a:xfrm>
            <a:off x="3401026" y="1823237"/>
            <a:ext cx="2788676" cy="381803"/>
          </a:xfrm>
          <a:prstGeom prst="rect">
            <a:avLst/>
          </a:prstGeom>
        </p:spPr>
        <p:txBody>
          <a:bodyPr vert="horz" wrap="square" lIns="0" tIns="12688" rIns="0" bIns="0" rtlCol="0">
            <a:spAutoFit/>
          </a:bodyPr>
          <a:lstStyle/>
          <a:p>
            <a:pPr marL="0" marR="0" lvl="0" indent="0" algn="ctr" defTabSz="913765" rtl="0" eaLnBrk="1" fontAlgn="auto" latinLnBrk="0" hangingPunct="1">
              <a:lnSpc>
                <a:spcPct val="100000"/>
              </a:lnSpc>
              <a:spcBef>
                <a:spcPts val="100"/>
              </a:spcBef>
              <a:spcAft>
                <a:spcPts val="0"/>
              </a:spcAft>
              <a:buClrTx/>
              <a:buSzTx/>
              <a:buFontTx/>
              <a:buNone/>
              <a:defRPr/>
            </a:pPr>
            <a:r>
              <a:rPr kumimoji="0" sz="1200" b="1" i="0" u="none" strike="noStrike" kern="1200" cap="none" spc="-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城市仪表盘，总体态势概览与感知</a:t>
            </a:r>
            <a:endPar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66675" marR="0" lvl="0" indent="0" algn="ctr" defTabSz="913765" rtl="0" eaLnBrk="1" fontAlgn="auto" latinLnBrk="0" hangingPunct="1">
              <a:lnSpc>
                <a:spcPct val="100000"/>
              </a:lnSpc>
              <a:spcBef>
                <a:spcPts val="0"/>
              </a:spcBef>
              <a:spcAft>
                <a:spcPts val="0"/>
              </a:spcAft>
              <a:buClrTx/>
              <a:buSzTx/>
              <a:buFontTx/>
              <a:buNone/>
              <a:defRPr/>
            </a:pPr>
            <a:r>
              <a:rPr kumimoji="0" sz="1200" b="1" i="0" u="none" strike="noStrike" kern="1200" cap="none" spc="0" normalizeH="0" baseline="0" noProof="0" dirty="0" err="1">
                <a:ln>
                  <a:noFill/>
                </a:ln>
                <a:solidFill>
                  <a:srgbClr val="585858"/>
                </a:solidFill>
                <a:effectLst/>
                <a:uLnTx/>
                <a:uFillTx/>
                <a:latin typeface="微软雅黑" panose="020B0503020204020204" pitchFamily="34" charset="-122"/>
                <a:ea typeface="+mn-ea"/>
                <a:cs typeface="微软雅黑" panose="020B0503020204020204" pitchFamily="34" charset="-122"/>
              </a:rPr>
              <a:t>大数据+AI</a:t>
            </a:r>
            <a:endParaRPr kumimoji="0" sz="12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1370" y="936394"/>
            <a:ext cx="8039279" cy="862801"/>
          </a:xfrm>
          <a:prstGeom prst="rect">
            <a:avLst/>
          </a:prstGeom>
          <a:blipFill>
            <a:blip r:embed="rId1"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bject 3"/>
          <p:cNvSpPr/>
          <p:nvPr/>
        </p:nvSpPr>
        <p:spPr>
          <a:xfrm>
            <a:off x="601370" y="936394"/>
            <a:ext cx="8039279" cy="862801"/>
          </a:xfrm>
          <a:custGeom>
            <a:avLst/>
            <a:gdLst/>
            <a:ahLst/>
            <a:cxnLst/>
            <a:rect l="l" t="t" r="r" b="b"/>
            <a:pathLst>
              <a:path w="8046720" h="863600">
                <a:moveTo>
                  <a:pt x="0" y="60705"/>
                </a:moveTo>
                <a:lnTo>
                  <a:pt x="4768" y="37076"/>
                </a:lnTo>
                <a:lnTo>
                  <a:pt x="17770" y="17780"/>
                </a:lnTo>
                <a:lnTo>
                  <a:pt x="37054" y="4770"/>
                </a:lnTo>
                <a:lnTo>
                  <a:pt x="60667" y="0"/>
                </a:lnTo>
                <a:lnTo>
                  <a:pt x="7986014" y="0"/>
                </a:lnTo>
                <a:lnTo>
                  <a:pt x="8009643" y="4770"/>
                </a:lnTo>
                <a:lnTo>
                  <a:pt x="8028940" y="17780"/>
                </a:lnTo>
                <a:lnTo>
                  <a:pt x="8041949" y="37076"/>
                </a:lnTo>
                <a:lnTo>
                  <a:pt x="8046720" y="60705"/>
                </a:lnTo>
                <a:lnTo>
                  <a:pt x="8046720" y="802893"/>
                </a:lnTo>
                <a:lnTo>
                  <a:pt x="8041949" y="826523"/>
                </a:lnTo>
                <a:lnTo>
                  <a:pt x="8028940" y="845819"/>
                </a:lnTo>
                <a:lnTo>
                  <a:pt x="8009643" y="858829"/>
                </a:lnTo>
                <a:lnTo>
                  <a:pt x="7986014" y="863600"/>
                </a:lnTo>
                <a:lnTo>
                  <a:pt x="60667" y="863600"/>
                </a:lnTo>
                <a:lnTo>
                  <a:pt x="37054" y="858829"/>
                </a:lnTo>
                <a:lnTo>
                  <a:pt x="17770" y="845819"/>
                </a:lnTo>
                <a:lnTo>
                  <a:pt x="4768" y="826523"/>
                </a:lnTo>
                <a:lnTo>
                  <a:pt x="0" y="802893"/>
                </a:lnTo>
                <a:lnTo>
                  <a:pt x="0" y="60705"/>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598831" y="1974293"/>
            <a:ext cx="8044354" cy="710542"/>
          </a:xfrm>
          <a:custGeom>
            <a:avLst/>
            <a:gdLst/>
            <a:ahLst/>
            <a:cxnLst/>
            <a:rect l="l" t="t" r="r" b="b"/>
            <a:pathLst>
              <a:path w="8051800" h="711200">
                <a:moveTo>
                  <a:pt x="0" y="711200"/>
                </a:moveTo>
                <a:lnTo>
                  <a:pt x="8051800" y="711200"/>
                </a:lnTo>
                <a:lnTo>
                  <a:pt x="8051800" y="0"/>
                </a:lnTo>
                <a:lnTo>
                  <a:pt x="0" y="0"/>
                </a:lnTo>
                <a:lnTo>
                  <a:pt x="0" y="711200"/>
                </a:lnTo>
                <a:close/>
              </a:path>
            </a:pathLst>
          </a:custGeom>
          <a:solidFill>
            <a:srgbClr val="C4C4C4">
              <a:alpha val="30195"/>
            </a:srgbClr>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p:nvPr/>
        </p:nvSpPr>
        <p:spPr>
          <a:xfrm>
            <a:off x="893200" y="1294202"/>
            <a:ext cx="1177470" cy="355271"/>
          </a:xfrm>
          <a:custGeom>
            <a:avLst/>
            <a:gdLst/>
            <a:ahLst/>
            <a:cxnLst/>
            <a:rect l="l" t="t" r="r" b="b"/>
            <a:pathLst>
              <a:path w="1178560" h="355600">
                <a:moveTo>
                  <a:pt x="1119251" y="0"/>
                </a:moveTo>
                <a:lnTo>
                  <a:pt x="59270" y="0"/>
                </a:lnTo>
                <a:lnTo>
                  <a:pt x="36197" y="4659"/>
                </a:lnTo>
                <a:lnTo>
                  <a:pt x="17357" y="17367"/>
                </a:lnTo>
                <a:lnTo>
                  <a:pt x="4656" y="36218"/>
                </a:lnTo>
                <a:lnTo>
                  <a:pt x="0" y="59309"/>
                </a:lnTo>
                <a:lnTo>
                  <a:pt x="0" y="296290"/>
                </a:lnTo>
                <a:lnTo>
                  <a:pt x="4656" y="319381"/>
                </a:lnTo>
                <a:lnTo>
                  <a:pt x="17357" y="338232"/>
                </a:lnTo>
                <a:lnTo>
                  <a:pt x="36197" y="350940"/>
                </a:lnTo>
                <a:lnTo>
                  <a:pt x="59270" y="355600"/>
                </a:lnTo>
                <a:lnTo>
                  <a:pt x="1119251" y="355600"/>
                </a:lnTo>
                <a:lnTo>
                  <a:pt x="1142341" y="350940"/>
                </a:lnTo>
                <a:lnTo>
                  <a:pt x="1161192" y="338232"/>
                </a:lnTo>
                <a:lnTo>
                  <a:pt x="1173900" y="319381"/>
                </a:lnTo>
                <a:lnTo>
                  <a:pt x="1178560" y="296290"/>
                </a:lnTo>
                <a:lnTo>
                  <a:pt x="1178560" y="59309"/>
                </a:lnTo>
                <a:lnTo>
                  <a:pt x="1173900" y="36218"/>
                </a:lnTo>
                <a:lnTo>
                  <a:pt x="1161192" y="17367"/>
                </a:lnTo>
                <a:lnTo>
                  <a:pt x="1142341" y="4659"/>
                </a:lnTo>
                <a:lnTo>
                  <a:pt x="1119251"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txBox="1"/>
          <p:nvPr/>
        </p:nvSpPr>
        <p:spPr>
          <a:xfrm>
            <a:off x="1165045" y="1363670"/>
            <a:ext cx="634413" cy="197179"/>
          </a:xfrm>
          <a:prstGeom prst="rect">
            <a:avLst/>
          </a:prstGeom>
        </p:spPr>
        <p:txBody>
          <a:bodyPr vert="horz" wrap="square" lIns="0" tIns="12688" rIns="0" bIns="0" rtlCol="0">
            <a:spAutoFit/>
          </a:bodyPr>
          <a:lstStyle/>
          <a:p>
            <a:pPr marL="12700" marR="0" lvl="0" indent="0" algn="l" defTabSz="913765" rtl="0" eaLnBrk="1" fontAlgn="auto" latinLnBrk="0" hangingPunct="1">
              <a:lnSpc>
                <a:spcPct val="100000"/>
              </a:lnSpc>
              <a:spcBef>
                <a:spcPts val="10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态势感知</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 name="object 7"/>
          <p:cNvSpPr/>
          <p:nvPr/>
        </p:nvSpPr>
        <p:spPr>
          <a:xfrm>
            <a:off x="2400565" y="1294202"/>
            <a:ext cx="1207922" cy="355271"/>
          </a:xfrm>
          <a:custGeom>
            <a:avLst/>
            <a:gdLst/>
            <a:ahLst/>
            <a:cxnLst/>
            <a:rect l="l" t="t" r="r" b="b"/>
            <a:pathLst>
              <a:path w="1209039" h="355600">
                <a:moveTo>
                  <a:pt x="1149730" y="0"/>
                </a:moveTo>
                <a:lnTo>
                  <a:pt x="59308" y="0"/>
                </a:lnTo>
                <a:lnTo>
                  <a:pt x="36218" y="4659"/>
                </a:lnTo>
                <a:lnTo>
                  <a:pt x="17367" y="17367"/>
                </a:lnTo>
                <a:lnTo>
                  <a:pt x="4659" y="36218"/>
                </a:lnTo>
                <a:lnTo>
                  <a:pt x="0" y="59309"/>
                </a:lnTo>
                <a:lnTo>
                  <a:pt x="0" y="296290"/>
                </a:lnTo>
                <a:lnTo>
                  <a:pt x="4659" y="319381"/>
                </a:lnTo>
                <a:lnTo>
                  <a:pt x="17367" y="338232"/>
                </a:lnTo>
                <a:lnTo>
                  <a:pt x="36218" y="350940"/>
                </a:lnTo>
                <a:lnTo>
                  <a:pt x="59308" y="355600"/>
                </a:lnTo>
                <a:lnTo>
                  <a:pt x="1149730" y="355600"/>
                </a:lnTo>
                <a:lnTo>
                  <a:pt x="1172821" y="350940"/>
                </a:lnTo>
                <a:lnTo>
                  <a:pt x="1191672" y="338232"/>
                </a:lnTo>
                <a:lnTo>
                  <a:pt x="1204380" y="319381"/>
                </a:lnTo>
                <a:lnTo>
                  <a:pt x="1209039" y="296290"/>
                </a:lnTo>
                <a:lnTo>
                  <a:pt x="1209039" y="59309"/>
                </a:lnTo>
                <a:lnTo>
                  <a:pt x="1204380" y="36218"/>
                </a:lnTo>
                <a:lnTo>
                  <a:pt x="1191672" y="17367"/>
                </a:lnTo>
                <a:lnTo>
                  <a:pt x="1172821" y="4659"/>
                </a:lnTo>
                <a:lnTo>
                  <a:pt x="1149730"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txBox="1"/>
          <p:nvPr/>
        </p:nvSpPr>
        <p:spPr>
          <a:xfrm>
            <a:off x="2687699" y="1363670"/>
            <a:ext cx="634413" cy="197179"/>
          </a:xfrm>
          <a:prstGeom prst="rect">
            <a:avLst/>
          </a:prstGeom>
        </p:spPr>
        <p:txBody>
          <a:bodyPr vert="horz" wrap="square" lIns="0" tIns="12688" rIns="0" bIns="0" rtlCol="0">
            <a:spAutoFit/>
          </a:bodyPr>
          <a:lstStyle/>
          <a:p>
            <a:pPr marL="12700" marR="0" lvl="0" indent="0" algn="l" defTabSz="913765" rtl="0" eaLnBrk="1" fontAlgn="auto" latinLnBrk="0" hangingPunct="1">
              <a:lnSpc>
                <a:spcPct val="100000"/>
              </a:lnSpc>
              <a:spcBef>
                <a:spcPts val="10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决策分析</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9" name="object 9"/>
          <p:cNvSpPr/>
          <p:nvPr/>
        </p:nvSpPr>
        <p:spPr>
          <a:xfrm>
            <a:off x="3938381" y="1294202"/>
            <a:ext cx="1187621" cy="355271"/>
          </a:xfrm>
          <a:custGeom>
            <a:avLst/>
            <a:gdLst/>
            <a:ahLst/>
            <a:cxnLst/>
            <a:rect l="l" t="t" r="r" b="b"/>
            <a:pathLst>
              <a:path w="1188720" h="355600">
                <a:moveTo>
                  <a:pt x="1129411" y="0"/>
                </a:moveTo>
                <a:lnTo>
                  <a:pt x="59309" y="0"/>
                </a:lnTo>
                <a:lnTo>
                  <a:pt x="36218" y="4659"/>
                </a:lnTo>
                <a:lnTo>
                  <a:pt x="17367" y="17367"/>
                </a:lnTo>
                <a:lnTo>
                  <a:pt x="4659" y="36218"/>
                </a:lnTo>
                <a:lnTo>
                  <a:pt x="0" y="59309"/>
                </a:lnTo>
                <a:lnTo>
                  <a:pt x="0" y="296290"/>
                </a:lnTo>
                <a:lnTo>
                  <a:pt x="4659" y="319381"/>
                </a:lnTo>
                <a:lnTo>
                  <a:pt x="17367" y="338232"/>
                </a:lnTo>
                <a:lnTo>
                  <a:pt x="36218" y="350940"/>
                </a:lnTo>
                <a:lnTo>
                  <a:pt x="59309" y="355600"/>
                </a:lnTo>
                <a:lnTo>
                  <a:pt x="1129411" y="355600"/>
                </a:lnTo>
                <a:lnTo>
                  <a:pt x="1152501" y="350940"/>
                </a:lnTo>
                <a:lnTo>
                  <a:pt x="1171352" y="338232"/>
                </a:lnTo>
                <a:lnTo>
                  <a:pt x="1184060" y="319381"/>
                </a:lnTo>
                <a:lnTo>
                  <a:pt x="1188720" y="296290"/>
                </a:lnTo>
                <a:lnTo>
                  <a:pt x="1188720" y="59309"/>
                </a:lnTo>
                <a:lnTo>
                  <a:pt x="1184060" y="36218"/>
                </a:lnTo>
                <a:lnTo>
                  <a:pt x="1171352" y="17367"/>
                </a:lnTo>
                <a:lnTo>
                  <a:pt x="1152501" y="4659"/>
                </a:lnTo>
                <a:lnTo>
                  <a:pt x="1129411"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p:nvPr/>
        </p:nvSpPr>
        <p:spPr>
          <a:xfrm>
            <a:off x="5460972" y="1294202"/>
            <a:ext cx="1182545" cy="355271"/>
          </a:xfrm>
          <a:custGeom>
            <a:avLst/>
            <a:gdLst/>
            <a:ahLst/>
            <a:cxnLst/>
            <a:rect l="l" t="t" r="r" b="b"/>
            <a:pathLst>
              <a:path w="1183640" h="355600">
                <a:moveTo>
                  <a:pt x="1124330" y="0"/>
                </a:moveTo>
                <a:lnTo>
                  <a:pt x="59309" y="0"/>
                </a:lnTo>
                <a:lnTo>
                  <a:pt x="36218" y="4659"/>
                </a:lnTo>
                <a:lnTo>
                  <a:pt x="17367" y="17367"/>
                </a:lnTo>
                <a:lnTo>
                  <a:pt x="4659" y="36218"/>
                </a:lnTo>
                <a:lnTo>
                  <a:pt x="0" y="59309"/>
                </a:lnTo>
                <a:lnTo>
                  <a:pt x="0" y="296290"/>
                </a:lnTo>
                <a:lnTo>
                  <a:pt x="4659" y="319381"/>
                </a:lnTo>
                <a:lnTo>
                  <a:pt x="17367" y="338232"/>
                </a:lnTo>
                <a:lnTo>
                  <a:pt x="36218" y="350940"/>
                </a:lnTo>
                <a:lnTo>
                  <a:pt x="59309" y="355600"/>
                </a:lnTo>
                <a:lnTo>
                  <a:pt x="1124330" y="355600"/>
                </a:lnTo>
                <a:lnTo>
                  <a:pt x="1147421" y="350940"/>
                </a:lnTo>
                <a:lnTo>
                  <a:pt x="1166272" y="338232"/>
                </a:lnTo>
                <a:lnTo>
                  <a:pt x="1178980" y="319381"/>
                </a:lnTo>
                <a:lnTo>
                  <a:pt x="1183640" y="296290"/>
                </a:lnTo>
                <a:lnTo>
                  <a:pt x="1183640" y="59309"/>
                </a:lnTo>
                <a:lnTo>
                  <a:pt x="1178980" y="36218"/>
                </a:lnTo>
                <a:lnTo>
                  <a:pt x="1166272" y="17367"/>
                </a:lnTo>
                <a:lnTo>
                  <a:pt x="1147421" y="4659"/>
                </a:lnTo>
                <a:lnTo>
                  <a:pt x="1124330"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1"/>
          <p:cNvSpPr txBox="1"/>
          <p:nvPr/>
        </p:nvSpPr>
        <p:spPr>
          <a:xfrm>
            <a:off x="5737955" y="1363670"/>
            <a:ext cx="634413" cy="197179"/>
          </a:xfrm>
          <a:prstGeom prst="rect">
            <a:avLst/>
          </a:prstGeom>
        </p:spPr>
        <p:txBody>
          <a:bodyPr vert="horz" wrap="square" lIns="0" tIns="12688" rIns="0" bIns="0" rtlCol="0">
            <a:spAutoFit/>
          </a:bodyPr>
          <a:lstStyle/>
          <a:p>
            <a:pPr marL="12700" marR="0" lvl="0" indent="0" algn="l" defTabSz="913765" rtl="0" eaLnBrk="1" fontAlgn="auto" latinLnBrk="0" hangingPunct="1">
              <a:lnSpc>
                <a:spcPct val="100000"/>
              </a:lnSpc>
              <a:spcBef>
                <a:spcPts val="10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事件管理</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2" name="object 12"/>
          <p:cNvSpPr/>
          <p:nvPr/>
        </p:nvSpPr>
        <p:spPr>
          <a:xfrm>
            <a:off x="6978486" y="1294202"/>
            <a:ext cx="1182545" cy="355271"/>
          </a:xfrm>
          <a:custGeom>
            <a:avLst/>
            <a:gdLst/>
            <a:ahLst/>
            <a:cxnLst/>
            <a:rect l="l" t="t" r="r" b="b"/>
            <a:pathLst>
              <a:path w="1183640" h="355600">
                <a:moveTo>
                  <a:pt x="1124330" y="0"/>
                </a:moveTo>
                <a:lnTo>
                  <a:pt x="59308" y="0"/>
                </a:lnTo>
                <a:lnTo>
                  <a:pt x="36218" y="4659"/>
                </a:lnTo>
                <a:lnTo>
                  <a:pt x="17367" y="17367"/>
                </a:lnTo>
                <a:lnTo>
                  <a:pt x="4659" y="36218"/>
                </a:lnTo>
                <a:lnTo>
                  <a:pt x="0" y="59309"/>
                </a:lnTo>
                <a:lnTo>
                  <a:pt x="0" y="296290"/>
                </a:lnTo>
                <a:lnTo>
                  <a:pt x="4659" y="319381"/>
                </a:lnTo>
                <a:lnTo>
                  <a:pt x="17367" y="338232"/>
                </a:lnTo>
                <a:lnTo>
                  <a:pt x="36218" y="350940"/>
                </a:lnTo>
                <a:lnTo>
                  <a:pt x="59308" y="355600"/>
                </a:lnTo>
                <a:lnTo>
                  <a:pt x="1124330" y="355600"/>
                </a:lnTo>
                <a:lnTo>
                  <a:pt x="1147421" y="350940"/>
                </a:lnTo>
                <a:lnTo>
                  <a:pt x="1166272" y="338232"/>
                </a:lnTo>
                <a:lnTo>
                  <a:pt x="1178980" y="319381"/>
                </a:lnTo>
                <a:lnTo>
                  <a:pt x="1183639" y="296290"/>
                </a:lnTo>
                <a:lnTo>
                  <a:pt x="1183639" y="59309"/>
                </a:lnTo>
                <a:lnTo>
                  <a:pt x="1178980" y="36218"/>
                </a:lnTo>
                <a:lnTo>
                  <a:pt x="1166272" y="17367"/>
                </a:lnTo>
                <a:lnTo>
                  <a:pt x="1147421" y="4659"/>
                </a:lnTo>
                <a:lnTo>
                  <a:pt x="1124330"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p:cNvSpPr txBox="1"/>
          <p:nvPr/>
        </p:nvSpPr>
        <p:spPr>
          <a:xfrm>
            <a:off x="7255344" y="1363670"/>
            <a:ext cx="634413" cy="197179"/>
          </a:xfrm>
          <a:prstGeom prst="rect">
            <a:avLst/>
          </a:prstGeom>
        </p:spPr>
        <p:txBody>
          <a:bodyPr vert="horz" wrap="square" lIns="0" tIns="12688" rIns="0" bIns="0" rtlCol="0">
            <a:spAutoFit/>
          </a:bodyPr>
          <a:lstStyle/>
          <a:p>
            <a:pPr marL="12700" marR="0" lvl="0" indent="0" algn="l" defTabSz="913765" rtl="0" eaLnBrk="1" fontAlgn="auto" latinLnBrk="0" hangingPunct="1">
              <a:lnSpc>
                <a:spcPct val="100000"/>
              </a:lnSpc>
              <a:spcBef>
                <a:spcPts val="10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应急指挥</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4" name="object 14"/>
          <p:cNvSpPr txBox="1"/>
          <p:nvPr/>
        </p:nvSpPr>
        <p:spPr>
          <a:xfrm>
            <a:off x="3728136" y="962721"/>
            <a:ext cx="1917195" cy="609671"/>
          </a:xfrm>
          <a:prstGeom prst="rect">
            <a:avLst/>
          </a:prstGeom>
        </p:spPr>
        <p:txBody>
          <a:bodyPr vert="horz" wrap="square" lIns="0" tIns="12688" rIns="0" bIns="0" rtlCol="0">
            <a:spAutoFit/>
          </a:bodyPr>
          <a:lstStyle/>
          <a:p>
            <a:pPr marL="12700" marR="0" lvl="0" indent="0" algn="l" defTabSz="913765" rtl="0" eaLnBrk="1" fontAlgn="auto" latinLnBrk="0" hangingPunct="1">
              <a:lnSpc>
                <a:spcPct val="100000"/>
              </a:lnSpc>
              <a:spcBef>
                <a:spcPts val="100"/>
              </a:spcBef>
              <a:spcAft>
                <a:spcPts val="0"/>
              </a:spcAft>
              <a:buClrTx/>
              <a:buSzTx/>
              <a:buFontTx/>
              <a:buNone/>
              <a:defRPr/>
            </a:pPr>
            <a:r>
              <a:rPr kumimoji="0" sz="1400" b="1" i="0" u="none" strike="noStrike" kern="1200" cap="none" spc="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城市智能运营中</a:t>
            </a:r>
            <a:r>
              <a:rPr kumimoji="0" sz="1400" b="1"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心</a:t>
            </a:r>
            <a:r>
              <a:rPr kumimoji="0" sz="1400" b="1" i="0" u="none" strike="noStrike" kern="1200" cap="none" spc="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(IOC)</a:t>
            </a:r>
            <a:endParaRPr kumimoji="0" sz="14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500380" marR="0" lvl="0" indent="0" algn="l" defTabSz="913765" rtl="0" eaLnBrk="1" fontAlgn="auto" latinLnBrk="0" hangingPunct="1">
              <a:lnSpc>
                <a:spcPct val="100000"/>
              </a:lnSpc>
              <a:spcBef>
                <a:spcPts val="1480"/>
              </a:spcBef>
              <a:spcAft>
                <a:spcPts val="0"/>
              </a:spcAft>
              <a:buClrTx/>
              <a:buSzTx/>
              <a:buFontTx/>
              <a:buNone/>
              <a:defRPr/>
            </a:pPr>
            <a:r>
              <a:rPr kumimoji="0" sz="1200" b="0" i="0" u="none" strike="noStrike" kern="1200" cap="none" spc="-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监测预警</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5" name="object 15"/>
          <p:cNvSpPr/>
          <p:nvPr/>
        </p:nvSpPr>
        <p:spPr>
          <a:xfrm>
            <a:off x="1893035" y="1730678"/>
            <a:ext cx="289292" cy="294368"/>
          </a:xfrm>
          <a:custGeom>
            <a:avLst/>
            <a:gdLst/>
            <a:ahLst/>
            <a:cxnLst/>
            <a:rect l="l" t="t" r="r" b="b"/>
            <a:pathLst>
              <a:path w="289560" h="294639">
                <a:moveTo>
                  <a:pt x="217169" y="285623"/>
                </a:moveTo>
                <a:lnTo>
                  <a:pt x="72389" y="285623"/>
                </a:lnTo>
                <a:lnTo>
                  <a:pt x="72389" y="294640"/>
                </a:lnTo>
                <a:lnTo>
                  <a:pt x="217169" y="294640"/>
                </a:lnTo>
                <a:lnTo>
                  <a:pt x="217169" y="285623"/>
                </a:lnTo>
                <a:close/>
              </a:path>
              <a:path w="289560" h="294639">
                <a:moveTo>
                  <a:pt x="217169" y="258445"/>
                </a:moveTo>
                <a:lnTo>
                  <a:pt x="72389" y="258445"/>
                </a:lnTo>
                <a:lnTo>
                  <a:pt x="72389" y="276479"/>
                </a:lnTo>
                <a:lnTo>
                  <a:pt x="217169" y="276479"/>
                </a:lnTo>
                <a:lnTo>
                  <a:pt x="217169" y="258445"/>
                </a:lnTo>
                <a:close/>
              </a:path>
              <a:path w="289560" h="294639">
                <a:moveTo>
                  <a:pt x="217169" y="144780"/>
                </a:moveTo>
                <a:lnTo>
                  <a:pt x="72389" y="144780"/>
                </a:lnTo>
                <a:lnTo>
                  <a:pt x="72389" y="249428"/>
                </a:lnTo>
                <a:lnTo>
                  <a:pt x="217169" y="249428"/>
                </a:lnTo>
                <a:lnTo>
                  <a:pt x="217169" y="144780"/>
                </a:lnTo>
                <a:close/>
              </a:path>
              <a:path w="289560" h="294639">
                <a:moveTo>
                  <a:pt x="144779" y="0"/>
                </a:moveTo>
                <a:lnTo>
                  <a:pt x="0" y="144780"/>
                </a:lnTo>
                <a:lnTo>
                  <a:pt x="289559" y="144780"/>
                </a:lnTo>
                <a:lnTo>
                  <a:pt x="144779" y="0"/>
                </a:lnTo>
                <a:close/>
              </a:path>
            </a:pathLst>
          </a:custGeom>
          <a:solidFill>
            <a:srgbClr val="EA0028"/>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6"/>
          <p:cNvSpPr/>
          <p:nvPr/>
        </p:nvSpPr>
        <p:spPr>
          <a:xfrm>
            <a:off x="895737" y="2250897"/>
            <a:ext cx="949081" cy="355271"/>
          </a:xfrm>
          <a:prstGeom prst="rect">
            <a:avLst/>
          </a:prstGeom>
          <a:blipFill>
            <a:blip r:embed="rId2"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bject 17"/>
          <p:cNvSpPr/>
          <p:nvPr/>
        </p:nvSpPr>
        <p:spPr>
          <a:xfrm>
            <a:off x="895737" y="2250897"/>
            <a:ext cx="949081" cy="355271"/>
          </a:xfrm>
          <a:custGeom>
            <a:avLst/>
            <a:gdLst/>
            <a:ahLst/>
            <a:cxnLst/>
            <a:rect l="l" t="t" r="r" b="b"/>
            <a:pathLst>
              <a:path w="949960" h="355600">
                <a:moveTo>
                  <a:pt x="0" y="59309"/>
                </a:moveTo>
                <a:lnTo>
                  <a:pt x="4656" y="36218"/>
                </a:lnTo>
                <a:lnTo>
                  <a:pt x="17357" y="17367"/>
                </a:lnTo>
                <a:lnTo>
                  <a:pt x="36197" y="4659"/>
                </a:lnTo>
                <a:lnTo>
                  <a:pt x="59270" y="0"/>
                </a:lnTo>
                <a:lnTo>
                  <a:pt x="890651" y="0"/>
                </a:lnTo>
                <a:lnTo>
                  <a:pt x="913741" y="4659"/>
                </a:lnTo>
                <a:lnTo>
                  <a:pt x="932592" y="17367"/>
                </a:lnTo>
                <a:lnTo>
                  <a:pt x="945300" y="36218"/>
                </a:lnTo>
                <a:lnTo>
                  <a:pt x="949960" y="59309"/>
                </a:lnTo>
                <a:lnTo>
                  <a:pt x="949960" y="296291"/>
                </a:lnTo>
                <a:lnTo>
                  <a:pt x="945300" y="319381"/>
                </a:lnTo>
                <a:lnTo>
                  <a:pt x="932592" y="338232"/>
                </a:lnTo>
                <a:lnTo>
                  <a:pt x="913741" y="350940"/>
                </a:lnTo>
                <a:lnTo>
                  <a:pt x="890651" y="355600"/>
                </a:lnTo>
                <a:lnTo>
                  <a:pt x="59270" y="355600"/>
                </a:lnTo>
                <a:lnTo>
                  <a:pt x="36197" y="350940"/>
                </a:lnTo>
                <a:lnTo>
                  <a:pt x="17357" y="338232"/>
                </a:lnTo>
                <a:lnTo>
                  <a:pt x="4656" y="319381"/>
                </a:lnTo>
                <a:lnTo>
                  <a:pt x="0" y="296291"/>
                </a:lnTo>
                <a:lnTo>
                  <a:pt x="0" y="59309"/>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8"/>
          <p:cNvSpPr txBox="1"/>
          <p:nvPr/>
        </p:nvSpPr>
        <p:spPr>
          <a:xfrm>
            <a:off x="998195" y="2321951"/>
            <a:ext cx="739091" cy="184367"/>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运行指标</a:t>
            </a:r>
            <a:r>
              <a:rPr kumimoji="0" sz="1100" b="0" i="0" u="none" strike="noStrike" kern="1200" cap="none" spc="1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AI</a:t>
            </a:r>
            <a:endParaRPr kumimoji="0" sz="11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19" name="object 19"/>
          <p:cNvSpPr/>
          <p:nvPr/>
        </p:nvSpPr>
        <p:spPr>
          <a:xfrm>
            <a:off x="2159489" y="2250897"/>
            <a:ext cx="949080" cy="355271"/>
          </a:xfrm>
          <a:prstGeom prst="rect">
            <a:avLst/>
          </a:prstGeom>
          <a:blipFill>
            <a:blip r:embed="rId3"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bject 20"/>
          <p:cNvSpPr/>
          <p:nvPr/>
        </p:nvSpPr>
        <p:spPr>
          <a:xfrm>
            <a:off x="2159488" y="2250897"/>
            <a:ext cx="949081" cy="355271"/>
          </a:xfrm>
          <a:custGeom>
            <a:avLst/>
            <a:gdLst/>
            <a:ahLst/>
            <a:cxnLst/>
            <a:rect l="l" t="t" r="r" b="b"/>
            <a:pathLst>
              <a:path w="949960" h="355600">
                <a:moveTo>
                  <a:pt x="0" y="59309"/>
                </a:moveTo>
                <a:lnTo>
                  <a:pt x="4659" y="36218"/>
                </a:lnTo>
                <a:lnTo>
                  <a:pt x="17367" y="17367"/>
                </a:lnTo>
                <a:lnTo>
                  <a:pt x="36218" y="4659"/>
                </a:lnTo>
                <a:lnTo>
                  <a:pt x="59308" y="0"/>
                </a:lnTo>
                <a:lnTo>
                  <a:pt x="890651" y="0"/>
                </a:lnTo>
                <a:lnTo>
                  <a:pt x="913741" y="4659"/>
                </a:lnTo>
                <a:lnTo>
                  <a:pt x="932592" y="17367"/>
                </a:lnTo>
                <a:lnTo>
                  <a:pt x="945300" y="36218"/>
                </a:lnTo>
                <a:lnTo>
                  <a:pt x="949959" y="59309"/>
                </a:lnTo>
                <a:lnTo>
                  <a:pt x="949959" y="296291"/>
                </a:lnTo>
                <a:lnTo>
                  <a:pt x="945300" y="319381"/>
                </a:lnTo>
                <a:lnTo>
                  <a:pt x="932592" y="338232"/>
                </a:lnTo>
                <a:lnTo>
                  <a:pt x="913741" y="350940"/>
                </a:lnTo>
                <a:lnTo>
                  <a:pt x="890651" y="355600"/>
                </a:lnTo>
                <a:lnTo>
                  <a:pt x="59308" y="355600"/>
                </a:lnTo>
                <a:lnTo>
                  <a:pt x="36218" y="350940"/>
                </a:lnTo>
                <a:lnTo>
                  <a:pt x="17367" y="338232"/>
                </a:lnTo>
                <a:lnTo>
                  <a:pt x="4659" y="319381"/>
                </a:lnTo>
                <a:lnTo>
                  <a:pt x="0" y="296291"/>
                </a:lnTo>
                <a:lnTo>
                  <a:pt x="0" y="59309"/>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bject 21"/>
          <p:cNvSpPr txBox="1"/>
          <p:nvPr/>
        </p:nvSpPr>
        <p:spPr>
          <a:xfrm>
            <a:off x="2263786" y="2321951"/>
            <a:ext cx="739091" cy="184367"/>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标签画像</a:t>
            </a:r>
            <a:r>
              <a:rPr kumimoji="0" sz="1100" b="0" i="0" u="none" strike="noStrike" kern="1200" cap="none" spc="1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AI</a:t>
            </a:r>
            <a:endParaRPr kumimoji="0" sz="11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22" name="object 22"/>
          <p:cNvSpPr/>
          <p:nvPr/>
        </p:nvSpPr>
        <p:spPr>
          <a:xfrm>
            <a:off x="3423237" y="2250897"/>
            <a:ext cx="949081" cy="355271"/>
          </a:xfrm>
          <a:prstGeom prst="rect">
            <a:avLst/>
          </a:prstGeom>
          <a:blipFill>
            <a:blip r:embed="rId4"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23"/>
          <p:cNvSpPr/>
          <p:nvPr/>
        </p:nvSpPr>
        <p:spPr>
          <a:xfrm>
            <a:off x="3423237" y="2250897"/>
            <a:ext cx="949081" cy="355271"/>
          </a:xfrm>
          <a:custGeom>
            <a:avLst/>
            <a:gdLst/>
            <a:ahLst/>
            <a:cxnLst/>
            <a:rect l="l" t="t" r="r" b="b"/>
            <a:pathLst>
              <a:path w="949960" h="355600">
                <a:moveTo>
                  <a:pt x="0" y="59309"/>
                </a:moveTo>
                <a:lnTo>
                  <a:pt x="4659" y="36218"/>
                </a:lnTo>
                <a:lnTo>
                  <a:pt x="17367" y="17367"/>
                </a:lnTo>
                <a:lnTo>
                  <a:pt x="36218" y="4659"/>
                </a:lnTo>
                <a:lnTo>
                  <a:pt x="59309" y="0"/>
                </a:lnTo>
                <a:lnTo>
                  <a:pt x="890651" y="0"/>
                </a:lnTo>
                <a:lnTo>
                  <a:pt x="913741" y="4659"/>
                </a:lnTo>
                <a:lnTo>
                  <a:pt x="932592" y="17367"/>
                </a:lnTo>
                <a:lnTo>
                  <a:pt x="945300" y="36218"/>
                </a:lnTo>
                <a:lnTo>
                  <a:pt x="949960" y="59309"/>
                </a:lnTo>
                <a:lnTo>
                  <a:pt x="949960" y="296291"/>
                </a:lnTo>
                <a:lnTo>
                  <a:pt x="945300" y="319381"/>
                </a:lnTo>
                <a:lnTo>
                  <a:pt x="932592" y="338232"/>
                </a:lnTo>
                <a:lnTo>
                  <a:pt x="913741" y="350940"/>
                </a:lnTo>
                <a:lnTo>
                  <a:pt x="890651" y="355600"/>
                </a:lnTo>
                <a:lnTo>
                  <a:pt x="59309" y="355600"/>
                </a:lnTo>
                <a:lnTo>
                  <a:pt x="36218" y="350940"/>
                </a:lnTo>
                <a:lnTo>
                  <a:pt x="17367" y="338232"/>
                </a:lnTo>
                <a:lnTo>
                  <a:pt x="4659" y="319381"/>
                </a:lnTo>
                <a:lnTo>
                  <a:pt x="0" y="296291"/>
                </a:lnTo>
                <a:lnTo>
                  <a:pt x="0" y="59309"/>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4"/>
          <p:cNvSpPr/>
          <p:nvPr/>
        </p:nvSpPr>
        <p:spPr>
          <a:xfrm>
            <a:off x="4686989" y="2250897"/>
            <a:ext cx="949081" cy="355271"/>
          </a:xfrm>
          <a:prstGeom prst="rect">
            <a:avLst/>
          </a:prstGeom>
          <a:blipFill>
            <a:blip r:embed="rId5"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25"/>
          <p:cNvSpPr/>
          <p:nvPr/>
        </p:nvSpPr>
        <p:spPr>
          <a:xfrm>
            <a:off x="4686989" y="2250897"/>
            <a:ext cx="949081" cy="355271"/>
          </a:xfrm>
          <a:custGeom>
            <a:avLst/>
            <a:gdLst/>
            <a:ahLst/>
            <a:cxnLst/>
            <a:rect l="l" t="t" r="r" b="b"/>
            <a:pathLst>
              <a:path w="949960" h="355600">
                <a:moveTo>
                  <a:pt x="0" y="59309"/>
                </a:moveTo>
                <a:lnTo>
                  <a:pt x="4659" y="36218"/>
                </a:lnTo>
                <a:lnTo>
                  <a:pt x="17367" y="17367"/>
                </a:lnTo>
                <a:lnTo>
                  <a:pt x="36218" y="4659"/>
                </a:lnTo>
                <a:lnTo>
                  <a:pt x="59309" y="0"/>
                </a:lnTo>
                <a:lnTo>
                  <a:pt x="890651" y="0"/>
                </a:lnTo>
                <a:lnTo>
                  <a:pt x="913741" y="4659"/>
                </a:lnTo>
                <a:lnTo>
                  <a:pt x="932592" y="17367"/>
                </a:lnTo>
                <a:lnTo>
                  <a:pt x="945300" y="36218"/>
                </a:lnTo>
                <a:lnTo>
                  <a:pt x="949960" y="59309"/>
                </a:lnTo>
                <a:lnTo>
                  <a:pt x="949960" y="296291"/>
                </a:lnTo>
                <a:lnTo>
                  <a:pt x="945300" y="319381"/>
                </a:lnTo>
                <a:lnTo>
                  <a:pt x="932592" y="338232"/>
                </a:lnTo>
                <a:lnTo>
                  <a:pt x="913741" y="350940"/>
                </a:lnTo>
                <a:lnTo>
                  <a:pt x="890651" y="355600"/>
                </a:lnTo>
                <a:lnTo>
                  <a:pt x="59309" y="355600"/>
                </a:lnTo>
                <a:lnTo>
                  <a:pt x="36218" y="350940"/>
                </a:lnTo>
                <a:lnTo>
                  <a:pt x="17367" y="338232"/>
                </a:lnTo>
                <a:lnTo>
                  <a:pt x="4659" y="319381"/>
                </a:lnTo>
                <a:lnTo>
                  <a:pt x="0" y="296291"/>
                </a:lnTo>
                <a:lnTo>
                  <a:pt x="0" y="59309"/>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bject 26"/>
          <p:cNvSpPr/>
          <p:nvPr/>
        </p:nvSpPr>
        <p:spPr>
          <a:xfrm>
            <a:off x="5955815" y="2250897"/>
            <a:ext cx="949080" cy="355271"/>
          </a:xfrm>
          <a:prstGeom prst="rect">
            <a:avLst/>
          </a:prstGeom>
          <a:blipFill>
            <a:blip r:embed="rId5"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bject 27"/>
          <p:cNvSpPr/>
          <p:nvPr/>
        </p:nvSpPr>
        <p:spPr>
          <a:xfrm>
            <a:off x="5955814" y="2250897"/>
            <a:ext cx="949081" cy="355271"/>
          </a:xfrm>
          <a:custGeom>
            <a:avLst/>
            <a:gdLst/>
            <a:ahLst/>
            <a:cxnLst/>
            <a:rect l="l" t="t" r="r" b="b"/>
            <a:pathLst>
              <a:path w="949959" h="355600">
                <a:moveTo>
                  <a:pt x="0" y="59309"/>
                </a:moveTo>
                <a:lnTo>
                  <a:pt x="4659" y="36218"/>
                </a:lnTo>
                <a:lnTo>
                  <a:pt x="17367" y="17367"/>
                </a:lnTo>
                <a:lnTo>
                  <a:pt x="36218" y="4659"/>
                </a:lnTo>
                <a:lnTo>
                  <a:pt x="59309" y="0"/>
                </a:lnTo>
                <a:lnTo>
                  <a:pt x="890651" y="0"/>
                </a:lnTo>
                <a:lnTo>
                  <a:pt x="913741" y="4659"/>
                </a:lnTo>
                <a:lnTo>
                  <a:pt x="932592" y="17367"/>
                </a:lnTo>
                <a:lnTo>
                  <a:pt x="945300" y="36218"/>
                </a:lnTo>
                <a:lnTo>
                  <a:pt x="949959" y="59309"/>
                </a:lnTo>
                <a:lnTo>
                  <a:pt x="949959" y="296291"/>
                </a:lnTo>
                <a:lnTo>
                  <a:pt x="945300" y="319381"/>
                </a:lnTo>
                <a:lnTo>
                  <a:pt x="932592" y="338232"/>
                </a:lnTo>
                <a:lnTo>
                  <a:pt x="913741" y="350940"/>
                </a:lnTo>
                <a:lnTo>
                  <a:pt x="890651" y="355600"/>
                </a:lnTo>
                <a:lnTo>
                  <a:pt x="59309" y="355600"/>
                </a:lnTo>
                <a:lnTo>
                  <a:pt x="36218" y="350940"/>
                </a:lnTo>
                <a:lnTo>
                  <a:pt x="17367" y="338232"/>
                </a:lnTo>
                <a:lnTo>
                  <a:pt x="4659" y="319381"/>
                </a:lnTo>
                <a:lnTo>
                  <a:pt x="0" y="296291"/>
                </a:lnTo>
                <a:lnTo>
                  <a:pt x="0" y="59309"/>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28"/>
          <p:cNvSpPr txBox="1"/>
          <p:nvPr/>
        </p:nvSpPr>
        <p:spPr>
          <a:xfrm>
            <a:off x="6061126" y="2321951"/>
            <a:ext cx="739091" cy="184367"/>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图像分析</a:t>
            </a:r>
            <a:r>
              <a:rPr kumimoji="0" sz="1100" b="0" i="0" u="none" strike="noStrike" kern="1200" cap="none" spc="1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AI</a:t>
            </a:r>
            <a:endParaRPr kumimoji="0" sz="11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29" name="object 29"/>
          <p:cNvSpPr/>
          <p:nvPr/>
        </p:nvSpPr>
        <p:spPr>
          <a:xfrm>
            <a:off x="7219564" y="2250897"/>
            <a:ext cx="949080" cy="355271"/>
          </a:xfrm>
          <a:prstGeom prst="rect">
            <a:avLst/>
          </a:prstGeom>
          <a:blipFill>
            <a:blip r:embed="rId2"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bject 30"/>
          <p:cNvSpPr/>
          <p:nvPr/>
        </p:nvSpPr>
        <p:spPr>
          <a:xfrm>
            <a:off x="7219563" y="2250897"/>
            <a:ext cx="949081" cy="355271"/>
          </a:xfrm>
          <a:custGeom>
            <a:avLst/>
            <a:gdLst/>
            <a:ahLst/>
            <a:cxnLst/>
            <a:rect l="l" t="t" r="r" b="b"/>
            <a:pathLst>
              <a:path w="949959" h="355600">
                <a:moveTo>
                  <a:pt x="0" y="59309"/>
                </a:moveTo>
                <a:lnTo>
                  <a:pt x="4659" y="36218"/>
                </a:lnTo>
                <a:lnTo>
                  <a:pt x="17367" y="17367"/>
                </a:lnTo>
                <a:lnTo>
                  <a:pt x="36218" y="4659"/>
                </a:lnTo>
                <a:lnTo>
                  <a:pt x="59308" y="0"/>
                </a:lnTo>
                <a:lnTo>
                  <a:pt x="890651" y="0"/>
                </a:lnTo>
                <a:lnTo>
                  <a:pt x="913741" y="4659"/>
                </a:lnTo>
                <a:lnTo>
                  <a:pt x="932592" y="17367"/>
                </a:lnTo>
                <a:lnTo>
                  <a:pt x="945300" y="36218"/>
                </a:lnTo>
                <a:lnTo>
                  <a:pt x="949959" y="59309"/>
                </a:lnTo>
                <a:lnTo>
                  <a:pt x="949959" y="296291"/>
                </a:lnTo>
                <a:lnTo>
                  <a:pt x="945300" y="319381"/>
                </a:lnTo>
                <a:lnTo>
                  <a:pt x="932592" y="338232"/>
                </a:lnTo>
                <a:lnTo>
                  <a:pt x="913741" y="350940"/>
                </a:lnTo>
                <a:lnTo>
                  <a:pt x="890651" y="355600"/>
                </a:lnTo>
                <a:lnTo>
                  <a:pt x="59308" y="355600"/>
                </a:lnTo>
                <a:lnTo>
                  <a:pt x="36218" y="350940"/>
                </a:lnTo>
                <a:lnTo>
                  <a:pt x="17367" y="338232"/>
                </a:lnTo>
                <a:lnTo>
                  <a:pt x="4659" y="319381"/>
                </a:lnTo>
                <a:lnTo>
                  <a:pt x="0" y="296291"/>
                </a:lnTo>
                <a:lnTo>
                  <a:pt x="0" y="59309"/>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bject 31"/>
          <p:cNvSpPr txBox="1"/>
          <p:nvPr/>
        </p:nvSpPr>
        <p:spPr>
          <a:xfrm>
            <a:off x="7326779" y="2321951"/>
            <a:ext cx="739091" cy="184367"/>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语音分析</a:t>
            </a:r>
            <a:r>
              <a:rPr kumimoji="0" sz="1100" b="0" i="0" u="none" strike="noStrike" kern="1200" cap="none" spc="1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AI</a:t>
            </a:r>
            <a:endParaRPr kumimoji="0" sz="11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32" name="object 32"/>
          <p:cNvSpPr/>
          <p:nvPr/>
        </p:nvSpPr>
        <p:spPr>
          <a:xfrm>
            <a:off x="598831" y="2877697"/>
            <a:ext cx="8044354" cy="746069"/>
          </a:xfrm>
          <a:custGeom>
            <a:avLst/>
            <a:gdLst/>
            <a:ahLst/>
            <a:cxnLst/>
            <a:rect l="l" t="t" r="r" b="b"/>
            <a:pathLst>
              <a:path w="8051800" h="746760">
                <a:moveTo>
                  <a:pt x="0" y="746759"/>
                </a:moveTo>
                <a:lnTo>
                  <a:pt x="8051800" y="746759"/>
                </a:lnTo>
                <a:lnTo>
                  <a:pt x="8051800" y="0"/>
                </a:lnTo>
                <a:lnTo>
                  <a:pt x="0" y="0"/>
                </a:lnTo>
                <a:lnTo>
                  <a:pt x="0" y="746759"/>
                </a:lnTo>
                <a:close/>
              </a:path>
            </a:pathLst>
          </a:custGeom>
          <a:solidFill>
            <a:srgbClr val="C4C4C4">
              <a:alpha val="30195"/>
            </a:srgbClr>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33"/>
          <p:cNvSpPr/>
          <p:nvPr/>
        </p:nvSpPr>
        <p:spPr>
          <a:xfrm>
            <a:off x="895737" y="3184753"/>
            <a:ext cx="949081" cy="360345"/>
          </a:xfrm>
          <a:prstGeom prst="rect">
            <a:avLst/>
          </a:prstGeom>
          <a:blipFill>
            <a:blip r:embed="rId6"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bject 34"/>
          <p:cNvSpPr/>
          <p:nvPr/>
        </p:nvSpPr>
        <p:spPr>
          <a:xfrm>
            <a:off x="895737" y="3184753"/>
            <a:ext cx="949081" cy="360346"/>
          </a:xfrm>
          <a:custGeom>
            <a:avLst/>
            <a:gdLst/>
            <a:ahLst/>
            <a:cxnLst/>
            <a:rect l="l" t="t" r="r" b="b"/>
            <a:pathLst>
              <a:path w="949960" h="360679">
                <a:moveTo>
                  <a:pt x="0" y="60070"/>
                </a:moveTo>
                <a:lnTo>
                  <a:pt x="4723" y="36701"/>
                </a:lnTo>
                <a:lnTo>
                  <a:pt x="17605" y="17605"/>
                </a:lnTo>
                <a:lnTo>
                  <a:pt x="36711" y="4724"/>
                </a:lnTo>
                <a:lnTo>
                  <a:pt x="60109" y="0"/>
                </a:lnTo>
                <a:lnTo>
                  <a:pt x="889889" y="0"/>
                </a:lnTo>
                <a:lnTo>
                  <a:pt x="913258" y="4724"/>
                </a:lnTo>
                <a:lnTo>
                  <a:pt x="932354" y="17605"/>
                </a:lnTo>
                <a:lnTo>
                  <a:pt x="945235" y="36701"/>
                </a:lnTo>
                <a:lnTo>
                  <a:pt x="949960" y="60070"/>
                </a:lnTo>
                <a:lnTo>
                  <a:pt x="949960" y="300608"/>
                </a:lnTo>
                <a:lnTo>
                  <a:pt x="945235" y="323978"/>
                </a:lnTo>
                <a:lnTo>
                  <a:pt x="932354" y="343074"/>
                </a:lnTo>
                <a:lnTo>
                  <a:pt x="913258" y="355955"/>
                </a:lnTo>
                <a:lnTo>
                  <a:pt x="889889" y="360679"/>
                </a:lnTo>
                <a:lnTo>
                  <a:pt x="60109" y="360679"/>
                </a:lnTo>
                <a:lnTo>
                  <a:pt x="36711" y="355955"/>
                </a:lnTo>
                <a:lnTo>
                  <a:pt x="17605" y="343074"/>
                </a:lnTo>
                <a:lnTo>
                  <a:pt x="4723" y="323978"/>
                </a:lnTo>
                <a:lnTo>
                  <a:pt x="0" y="300608"/>
                </a:lnTo>
                <a:lnTo>
                  <a:pt x="0" y="60070"/>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35"/>
          <p:cNvSpPr txBox="1"/>
          <p:nvPr/>
        </p:nvSpPr>
        <p:spPr>
          <a:xfrm>
            <a:off x="1069249" y="3258979"/>
            <a:ext cx="593810" cy="184367"/>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数据集成</a:t>
            </a:r>
            <a:endParaRPr kumimoji="0" sz="11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36" name="object 36"/>
          <p:cNvSpPr/>
          <p:nvPr/>
        </p:nvSpPr>
        <p:spPr>
          <a:xfrm>
            <a:off x="2159489" y="3184753"/>
            <a:ext cx="949080" cy="360345"/>
          </a:xfrm>
          <a:prstGeom prst="rect">
            <a:avLst/>
          </a:prstGeom>
          <a:blipFill>
            <a:blip r:embed="rId7"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bject 37"/>
          <p:cNvSpPr/>
          <p:nvPr/>
        </p:nvSpPr>
        <p:spPr>
          <a:xfrm>
            <a:off x="2159488" y="3184753"/>
            <a:ext cx="949081" cy="360346"/>
          </a:xfrm>
          <a:custGeom>
            <a:avLst/>
            <a:gdLst/>
            <a:ahLst/>
            <a:cxnLst/>
            <a:rect l="l" t="t" r="r" b="b"/>
            <a:pathLst>
              <a:path w="949960" h="360679">
                <a:moveTo>
                  <a:pt x="0" y="60070"/>
                </a:moveTo>
                <a:lnTo>
                  <a:pt x="4724" y="36701"/>
                </a:lnTo>
                <a:lnTo>
                  <a:pt x="17605" y="17605"/>
                </a:lnTo>
                <a:lnTo>
                  <a:pt x="36701" y="4724"/>
                </a:lnTo>
                <a:lnTo>
                  <a:pt x="60070" y="0"/>
                </a:lnTo>
                <a:lnTo>
                  <a:pt x="889888" y="0"/>
                </a:lnTo>
                <a:lnTo>
                  <a:pt x="913258" y="4724"/>
                </a:lnTo>
                <a:lnTo>
                  <a:pt x="932354" y="17605"/>
                </a:lnTo>
                <a:lnTo>
                  <a:pt x="945235" y="36701"/>
                </a:lnTo>
                <a:lnTo>
                  <a:pt x="949959" y="60070"/>
                </a:lnTo>
                <a:lnTo>
                  <a:pt x="949959" y="300608"/>
                </a:lnTo>
                <a:lnTo>
                  <a:pt x="945235" y="323978"/>
                </a:lnTo>
                <a:lnTo>
                  <a:pt x="932354" y="343074"/>
                </a:lnTo>
                <a:lnTo>
                  <a:pt x="913258" y="355955"/>
                </a:lnTo>
                <a:lnTo>
                  <a:pt x="889888" y="360679"/>
                </a:lnTo>
                <a:lnTo>
                  <a:pt x="60070" y="360679"/>
                </a:lnTo>
                <a:lnTo>
                  <a:pt x="36701" y="355955"/>
                </a:lnTo>
                <a:lnTo>
                  <a:pt x="17605" y="343074"/>
                </a:lnTo>
                <a:lnTo>
                  <a:pt x="4724" y="323978"/>
                </a:lnTo>
                <a:lnTo>
                  <a:pt x="0" y="300608"/>
                </a:lnTo>
                <a:lnTo>
                  <a:pt x="0" y="60070"/>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bject 38"/>
          <p:cNvSpPr txBox="1"/>
          <p:nvPr/>
        </p:nvSpPr>
        <p:spPr>
          <a:xfrm>
            <a:off x="2333952" y="3258979"/>
            <a:ext cx="593810" cy="184367"/>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数据治理</a:t>
            </a:r>
            <a:endParaRPr kumimoji="0" sz="11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39" name="object 39"/>
          <p:cNvSpPr/>
          <p:nvPr/>
        </p:nvSpPr>
        <p:spPr>
          <a:xfrm>
            <a:off x="3423237" y="3184753"/>
            <a:ext cx="949081" cy="360345"/>
          </a:xfrm>
          <a:prstGeom prst="rect">
            <a:avLst/>
          </a:prstGeom>
          <a:blipFill>
            <a:blip r:embed="rId8"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bject 40"/>
          <p:cNvSpPr/>
          <p:nvPr/>
        </p:nvSpPr>
        <p:spPr>
          <a:xfrm>
            <a:off x="3423237" y="3184753"/>
            <a:ext cx="949081" cy="360346"/>
          </a:xfrm>
          <a:custGeom>
            <a:avLst/>
            <a:gdLst/>
            <a:ahLst/>
            <a:cxnLst/>
            <a:rect l="l" t="t" r="r" b="b"/>
            <a:pathLst>
              <a:path w="949960" h="360679">
                <a:moveTo>
                  <a:pt x="0" y="60070"/>
                </a:moveTo>
                <a:lnTo>
                  <a:pt x="4724" y="36701"/>
                </a:lnTo>
                <a:lnTo>
                  <a:pt x="17605" y="17605"/>
                </a:lnTo>
                <a:lnTo>
                  <a:pt x="36701" y="4724"/>
                </a:lnTo>
                <a:lnTo>
                  <a:pt x="60071" y="0"/>
                </a:lnTo>
                <a:lnTo>
                  <a:pt x="889889" y="0"/>
                </a:lnTo>
                <a:lnTo>
                  <a:pt x="913258" y="4724"/>
                </a:lnTo>
                <a:lnTo>
                  <a:pt x="932354" y="17605"/>
                </a:lnTo>
                <a:lnTo>
                  <a:pt x="945235" y="36701"/>
                </a:lnTo>
                <a:lnTo>
                  <a:pt x="949960" y="60070"/>
                </a:lnTo>
                <a:lnTo>
                  <a:pt x="949960" y="300608"/>
                </a:lnTo>
                <a:lnTo>
                  <a:pt x="945235" y="323978"/>
                </a:lnTo>
                <a:lnTo>
                  <a:pt x="932354" y="343074"/>
                </a:lnTo>
                <a:lnTo>
                  <a:pt x="913258" y="355955"/>
                </a:lnTo>
                <a:lnTo>
                  <a:pt x="889889" y="360679"/>
                </a:lnTo>
                <a:lnTo>
                  <a:pt x="60071" y="360679"/>
                </a:lnTo>
                <a:lnTo>
                  <a:pt x="36701" y="355955"/>
                </a:lnTo>
                <a:lnTo>
                  <a:pt x="17605" y="343074"/>
                </a:lnTo>
                <a:lnTo>
                  <a:pt x="4724" y="323978"/>
                </a:lnTo>
                <a:lnTo>
                  <a:pt x="0" y="300608"/>
                </a:lnTo>
                <a:lnTo>
                  <a:pt x="0" y="60070"/>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object 41"/>
          <p:cNvSpPr txBox="1"/>
          <p:nvPr/>
        </p:nvSpPr>
        <p:spPr>
          <a:xfrm>
            <a:off x="3598717" y="3258979"/>
            <a:ext cx="593810" cy="184367"/>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数据分析</a:t>
            </a:r>
            <a:endParaRPr kumimoji="0" sz="11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42" name="object 42"/>
          <p:cNvSpPr/>
          <p:nvPr/>
        </p:nvSpPr>
        <p:spPr>
          <a:xfrm>
            <a:off x="4686989" y="3184753"/>
            <a:ext cx="949081" cy="360345"/>
          </a:xfrm>
          <a:prstGeom prst="rect">
            <a:avLst/>
          </a:prstGeom>
          <a:blipFill>
            <a:blip r:embed="rId9"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43"/>
          <p:cNvSpPr/>
          <p:nvPr/>
        </p:nvSpPr>
        <p:spPr>
          <a:xfrm>
            <a:off x="4686989" y="3184753"/>
            <a:ext cx="949081" cy="360346"/>
          </a:xfrm>
          <a:custGeom>
            <a:avLst/>
            <a:gdLst/>
            <a:ahLst/>
            <a:cxnLst/>
            <a:rect l="l" t="t" r="r" b="b"/>
            <a:pathLst>
              <a:path w="949960" h="360679">
                <a:moveTo>
                  <a:pt x="0" y="60070"/>
                </a:moveTo>
                <a:lnTo>
                  <a:pt x="4724" y="36701"/>
                </a:lnTo>
                <a:lnTo>
                  <a:pt x="17605" y="17605"/>
                </a:lnTo>
                <a:lnTo>
                  <a:pt x="36701" y="4724"/>
                </a:lnTo>
                <a:lnTo>
                  <a:pt x="60071" y="0"/>
                </a:lnTo>
                <a:lnTo>
                  <a:pt x="889888" y="0"/>
                </a:lnTo>
                <a:lnTo>
                  <a:pt x="913258" y="4724"/>
                </a:lnTo>
                <a:lnTo>
                  <a:pt x="932354" y="17605"/>
                </a:lnTo>
                <a:lnTo>
                  <a:pt x="945235" y="36701"/>
                </a:lnTo>
                <a:lnTo>
                  <a:pt x="949960" y="60070"/>
                </a:lnTo>
                <a:lnTo>
                  <a:pt x="949960" y="300608"/>
                </a:lnTo>
                <a:lnTo>
                  <a:pt x="945235" y="323978"/>
                </a:lnTo>
                <a:lnTo>
                  <a:pt x="932354" y="343074"/>
                </a:lnTo>
                <a:lnTo>
                  <a:pt x="913258" y="355955"/>
                </a:lnTo>
                <a:lnTo>
                  <a:pt x="889888" y="360679"/>
                </a:lnTo>
                <a:lnTo>
                  <a:pt x="60071" y="360679"/>
                </a:lnTo>
                <a:lnTo>
                  <a:pt x="36701" y="355955"/>
                </a:lnTo>
                <a:lnTo>
                  <a:pt x="17605" y="343074"/>
                </a:lnTo>
                <a:lnTo>
                  <a:pt x="4724" y="323978"/>
                </a:lnTo>
                <a:lnTo>
                  <a:pt x="0" y="300608"/>
                </a:lnTo>
                <a:lnTo>
                  <a:pt x="0" y="60070"/>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44"/>
          <p:cNvSpPr txBox="1"/>
          <p:nvPr/>
        </p:nvSpPr>
        <p:spPr>
          <a:xfrm>
            <a:off x="4863354" y="3258979"/>
            <a:ext cx="595079" cy="184367"/>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数据挖掘</a:t>
            </a:r>
            <a:endParaRPr kumimoji="0" sz="11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45" name="object 45"/>
          <p:cNvSpPr/>
          <p:nvPr/>
        </p:nvSpPr>
        <p:spPr>
          <a:xfrm>
            <a:off x="5950739" y="3184753"/>
            <a:ext cx="949080" cy="360345"/>
          </a:xfrm>
          <a:prstGeom prst="rect">
            <a:avLst/>
          </a:prstGeom>
          <a:blipFill>
            <a:blip r:embed="rId9"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bject 46"/>
          <p:cNvSpPr/>
          <p:nvPr/>
        </p:nvSpPr>
        <p:spPr>
          <a:xfrm>
            <a:off x="5950739" y="3184753"/>
            <a:ext cx="949081" cy="360346"/>
          </a:xfrm>
          <a:custGeom>
            <a:avLst/>
            <a:gdLst/>
            <a:ahLst/>
            <a:cxnLst/>
            <a:rect l="l" t="t" r="r" b="b"/>
            <a:pathLst>
              <a:path w="949959" h="360679">
                <a:moveTo>
                  <a:pt x="0" y="60070"/>
                </a:moveTo>
                <a:lnTo>
                  <a:pt x="4724" y="36701"/>
                </a:lnTo>
                <a:lnTo>
                  <a:pt x="17605" y="17605"/>
                </a:lnTo>
                <a:lnTo>
                  <a:pt x="36701" y="4724"/>
                </a:lnTo>
                <a:lnTo>
                  <a:pt x="60070" y="0"/>
                </a:lnTo>
                <a:lnTo>
                  <a:pt x="889888" y="0"/>
                </a:lnTo>
                <a:lnTo>
                  <a:pt x="913258" y="4724"/>
                </a:lnTo>
                <a:lnTo>
                  <a:pt x="932354" y="17605"/>
                </a:lnTo>
                <a:lnTo>
                  <a:pt x="945235" y="36701"/>
                </a:lnTo>
                <a:lnTo>
                  <a:pt x="949959" y="60070"/>
                </a:lnTo>
                <a:lnTo>
                  <a:pt x="949959" y="300608"/>
                </a:lnTo>
                <a:lnTo>
                  <a:pt x="945235" y="323978"/>
                </a:lnTo>
                <a:lnTo>
                  <a:pt x="932354" y="343074"/>
                </a:lnTo>
                <a:lnTo>
                  <a:pt x="913258" y="355955"/>
                </a:lnTo>
                <a:lnTo>
                  <a:pt x="889888" y="360679"/>
                </a:lnTo>
                <a:lnTo>
                  <a:pt x="60070" y="360679"/>
                </a:lnTo>
                <a:lnTo>
                  <a:pt x="36701" y="355955"/>
                </a:lnTo>
                <a:lnTo>
                  <a:pt x="17605" y="343074"/>
                </a:lnTo>
                <a:lnTo>
                  <a:pt x="4724" y="323978"/>
                </a:lnTo>
                <a:lnTo>
                  <a:pt x="0" y="300608"/>
                </a:lnTo>
                <a:lnTo>
                  <a:pt x="0" y="60070"/>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bject 47"/>
          <p:cNvSpPr txBox="1"/>
          <p:nvPr/>
        </p:nvSpPr>
        <p:spPr>
          <a:xfrm>
            <a:off x="6128120" y="3258979"/>
            <a:ext cx="594445" cy="184367"/>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数</a:t>
            </a:r>
            <a:r>
              <a:rPr kumimoji="0" sz="1100" b="0" i="0" u="none" strike="noStrike" kern="1200" cap="none" spc="1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据</a:t>
            </a: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安全</a:t>
            </a:r>
            <a:endParaRPr kumimoji="0" sz="11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48" name="object 48"/>
          <p:cNvSpPr/>
          <p:nvPr/>
        </p:nvSpPr>
        <p:spPr>
          <a:xfrm>
            <a:off x="7214489" y="3184753"/>
            <a:ext cx="954156" cy="360345"/>
          </a:xfrm>
          <a:prstGeom prst="rect">
            <a:avLst/>
          </a:prstGeom>
          <a:blipFill>
            <a:blip r:embed="rId10"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bject 49"/>
          <p:cNvSpPr/>
          <p:nvPr/>
        </p:nvSpPr>
        <p:spPr>
          <a:xfrm>
            <a:off x="7214489" y="3184753"/>
            <a:ext cx="954157" cy="360346"/>
          </a:xfrm>
          <a:custGeom>
            <a:avLst/>
            <a:gdLst/>
            <a:ahLst/>
            <a:cxnLst/>
            <a:rect l="l" t="t" r="r" b="b"/>
            <a:pathLst>
              <a:path w="955040" h="360679">
                <a:moveTo>
                  <a:pt x="0" y="60070"/>
                </a:moveTo>
                <a:lnTo>
                  <a:pt x="4724" y="36701"/>
                </a:lnTo>
                <a:lnTo>
                  <a:pt x="17605" y="17605"/>
                </a:lnTo>
                <a:lnTo>
                  <a:pt x="36701" y="4724"/>
                </a:lnTo>
                <a:lnTo>
                  <a:pt x="60070" y="0"/>
                </a:lnTo>
                <a:lnTo>
                  <a:pt x="894968" y="0"/>
                </a:lnTo>
                <a:lnTo>
                  <a:pt x="918338" y="4724"/>
                </a:lnTo>
                <a:lnTo>
                  <a:pt x="937434" y="17605"/>
                </a:lnTo>
                <a:lnTo>
                  <a:pt x="950315" y="36701"/>
                </a:lnTo>
                <a:lnTo>
                  <a:pt x="955039" y="60070"/>
                </a:lnTo>
                <a:lnTo>
                  <a:pt x="955039" y="300608"/>
                </a:lnTo>
                <a:lnTo>
                  <a:pt x="950315" y="323978"/>
                </a:lnTo>
                <a:lnTo>
                  <a:pt x="937434" y="343074"/>
                </a:lnTo>
                <a:lnTo>
                  <a:pt x="918338" y="355955"/>
                </a:lnTo>
                <a:lnTo>
                  <a:pt x="894968" y="360679"/>
                </a:lnTo>
                <a:lnTo>
                  <a:pt x="60070" y="360679"/>
                </a:lnTo>
                <a:lnTo>
                  <a:pt x="36701" y="355955"/>
                </a:lnTo>
                <a:lnTo>
                  <a:pt x="17605" y="343074"/>
                </a:lnTo>
                <a:lnTo>
                  <a:pt x="4724" y="323978"/>
                </a:lnTo>
                <a:lnTo>
                  <a:pt x="0" y="300608"/>
                </a:lnTo>
                <a:lnTo>
                  <a:pt x="0" y="60070"/>
                </a:lnTo>
                <a:close/>
              </a:path>
            </a:pathLst>
          </a:custGeom>
          <a:ln w="15240">
            <a:solidFill>
              <a:srgbClr val="CC4A49"/>
            </a:solidFill>
          </a:ln>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object 50"/>
          <p:cNvSpPr txBox="1"/>
          <p:nvPr/>
        </p:nvSpPr>
        <p:spPr>
          <a:xfrm>
            <a:off x="7393140" y="3258979"/>
            <a:ext cx="593810" cy="184367"/>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数据开放</a:t>
            </a:r>
            <a:endParaRPr kumimoji="0" sz="11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51" name="object 51"/>
          <p:cNvSpPr txBox="1"/>
          <p:nvPr/>
        </p:nvSpPr>
        <p:spPr>
          <a:xfrm>
            <a:off x="3529438" y="1992944"/>
            <a:ext cx="2005379" cy="525294"/>
          </a:xfrm>
          <a:prstGeom prst="rect">
            <a:avLst/>
          </a:prstGeom>
        </p:spPr>
        <p:txBody>
          <a:bodyPr vert="horz" wrap="square" lIns="0" tIns="12688" rIns="0" bIns="0" rtlCol="0">
            <a:spAutoFit/>
          </a:bodyPr>
          <a:lstStyle/>
          <a:p>
            <a:pPr marL="88265" marR="0" lvl="0" indent="0" algn="ctr" defTabSz="913765" rtl="0" eaLnBrk="1" fontAlgn="auto" latinLnBrk="0" hangingPunct="1">
              <a:lnSpc>
                <a:spcPct val="100000"/>
              </a:lnSpc>
              <a:spcBef>
                <a:spcPts val="100"/>
              </a:spcBef>
              <a:spcAft>
                <a:spcPts val="0"/>
              </a:spcAft>
              <a:buClrTx/>
              <a:buSzTx/>
              <a:buFontTx/>
              <a:buNone/>
              <a:defRPr/>
            </a:pPr>
            <a:r>
              <a:rPr kumimoji="0" sz="1200" b="1" i="0" u="none" strike="noStrike" kern="1200" cap="none" spc="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应用使能平台</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a:p>
            <a:pPr marL="0" marR="0" lvl="0" indent="0" algn="ctr" defTabSz="913765" rtl="0" eaLnBrk="1" fontAlgn="auto" latinLnBrk="0" hangingPunct="1">
              <a:lnSpc>
                <a:spcPct val="100000"/>
              </a:lnSpc>
              <a:spcBef>
                <a:spcPts val="1170"/>
              </a:spcBef>
              <a:spcAft>
                <a:spcPts val="0"/>
              </a:spcAft>
              <a:buClrTx/>
              <a:buSzTx/>
              <a:buFontTx/>
              <a:buNone/>
              <a:tabLst>
                <a:tab pos="1265555" algn="l"/>
              </a:tabLst>
              <a:defRPr/>
            </a:pP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事件碰撞A</a:t>
            </a:r>
            <a:r>
              <a:rPr kumimoji="0" sz="1100" b="0" i="0" u="none" strike="noStrike" kern="1200" cap="none" spc="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I	</a:t>
            </a:r>
            <a:r>
              <a:rPr kumimoji="0" sz="1100" b="0" i="0" u="none" strike="noStrike" kern="1200" cap="none" spc="1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视频分</a:t>
            </a:r>
            <a:r>
              <a:rPr kumimoji="0" sz="1100" b="0" i="0" u="none" strike="noStrike" kern="1200" cap="none" spc="5"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析</a:t>
            </a:r>
            <a:r>
              <a:rPr kumimoji="0" sz="1100" b="0" i="0" u="none" strike="noStrike" kern="1200" cap="none" spc="1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AI</a:t>
            </a:r>
            <a:endParaRPr kumimoji="0" sz="11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52" name="object 52"/>
          <p:cNvSpPr txBox="1"/>
          <p:nvPr/>
        </p:nvSpPr>
        <p:spPr>
          <a:xfrm>
            <a:off x="4105867" y="2905230"/>
            <a:ext cx="940834" cy="197179"/>
          </a:xfrm>
          <a:prstGeom prst="rect">
            <a:avLst/>
          </a:prstGeom>
        </p:spPr>
        <p:txBody>
          <a:bodyPr vert="horz" wrap="square" lIns="0" tIns="12688" rIns="0" bIns="0" rtlCol="0">
            <a:spAutoFit/>
          </a:bodyPr>
          <a:lstStyle/>
          <a:p>
            <a:pPr marL="12700" marR="0" lvl="0" indent="0" algn="l" defTabSz="913765" rtl="0" eaLnBrk="1" fontAlgn="auto" latinLnBrk="0" hangingPunct="1">
              <a:lnSpc>
                <a:spcPct val="100000"/>
              </a:lnSpc>
              <a:spcBef>
                <a:spcPts val="100"/>
              </a:spcBef>
              <a:spcAft>
                <a:spcPts val="0"/>
              </a:spcAft>
              <a:buClrTx/>
              <a:buSzTx/>
              <a:buFontTx/>
              <a:buNone/>
              <a:defRPr/>
            </a:pPr>
            <a:r>
              <a:rPr kumimoji="0" sz="1200" b="1" i="0" u="none" strike="noStrike" kern="1200" cap="none" spc="0" normalizeH="0" baseline="0" noProof="0" dirty="0">
                <a:ln>
                  <a:noFill/>
                </a:ln>
                <a:solidFill>
                  <a:srgbClr val="4D4D4B"/>
                </a:solidFill>
                <a:effectLst/>
                <a:uLnTx/>
                <a:uFillTx/>
                <a:latin typeface="微软雅黑" panose="020B0503020204020204" pitchFamily="34" charset="-122"/>
                <a:ea typeface="+mn-ea"/>
                <a:cs typeface="微软雅黑" panose="020B0503020204020204" pitchFamily="34" charset="-122"/>
              </a:rPr>
              <a:t>数据使能平台</a:t>
            </a:r>
            <a:endParaRPr kumimoji="0" sz="12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53" name="object 53"/>
          <p:cNvSpPr/>
          <p:nvPr/>
        </p:nvSpPr>
        <p:spPr>
          <a:xfrm>
            <a:off x="6866830" y="1730678"/>
            <a:ext cx="289292" cy="294368"/>
          </a:xfrm>
          <a:custGeom>
            <a:avLst/>
            <a:gdLst/>
            <a:ahLst/>
            <a:cxnLst/>
            <a:rect l="l" t="t" r="r" b="b"/>
            <a:pathLst>
              <a:path w="289559" h="294639">
                <a:moveTo>
                  <a:pt x="217170" y="285623"/>
                </a:moveTo>
                <a:lnTo>
                  <a:pt x="72390" y="285623"/>
                </a:lnTo>
                <a:lnTo>
                  <a:pt x="72390" y="294640"/>
                </a:lnTo>
                <a:lnTo>
                  <a:pt x="217170" y="294640"/>
                </a:lnTo>
                <a:lnTo>
                  <a:pt x="217170" y="285623"/>
                </a:lnTo>
                <a:close/>
              </a:path>
              <a:path w="289559" h="294639">
                <a:moveTo>
                  <a:pt x="217170" y="258445"/>
                </a:moveTo>
                <a:lnTo>
                  <a:pt x="72390" y="258445"/>
                </a:lnTo>
                <a:lnTo>
                  <a:pt x="72390" y="276479"/>
                </a:lnTo>
                <a:lnTo>
                  <a:pt x="217170" y="276479"/>
                </a:lnTo>
                <a:lnTo>
                  <a:pt x="217170" y="258445"/>
                </a:lnTo>
                <a:close/>
              </a:path>
              <a:path w="289559" h="294639">
                <a:moveTo>
                  <a:pt x="217170" y="144780"/>
                </a:moveTo>
                <a:lnTo>
                  <a:pt x="72390" y="144780"/>
                </a:lnTo>
                <a:lnTo>
                  <a:pt x="72390" y="249428"/>
                </a:lnTo>
                <a:lnTo>
                  <a:pt x="217170" y="249428"/>
                </a:lnTo>
                <a:lnTo>
                  <a:pt x="217170" y="144780"/>
                </a:lnTo>
                <a:close/>
              </a:path>
              <a:path w="289559" h="294639">
                <a:moveTo>
                  <a:pt x="144780" y="0"/>
                </a:moveTo>
                <a:lnTo>
                  <a:pt x="0" y="144780"/>
                </a:lnTo>
                <a:lnTo>
                  <a:pt x="289560" y="144780"/>
                </a:lnTo>
                <a:lnTo>
                  <a:pt x="144780" y="0"/>
                </a:lnTo>
                <a:close/>
              </a:path>
            </a:pathLst>
          </a:custGeom>
          <a:solidFill>
            <a:srgbClr val="EA0028"/>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bject 54"/>
          <p:cNvSpPr/>
          <p:nvPr/>
        </p:nvSpPr>
        <p:spPr>
          <a:xfrm>
            <a:off x="1893035" y="2659459"/>
            <a:ext cx="289292" cy="289292"/>
          </a:xfrm>
          <a:custGeom>
            <a:avLst/>
            <a:gdLst/>
            <a:ahLst/>
            <a:cxnLst/>
            <a:rect l="l" t="t" r="r" b="b"/>
            <a:pathLst>
              <a:path w="289560" h="289560">
                <a:moveTo>
                  <a:pt x="217169" y="280543"/>
                </a:moveTo>
                <a:lnTo>
                  <a:pt x="72389" y="280543"/>
                </a:lnTo>
                <a:lnTo>
                  <a:pt x="72389" y="289559"/>
                </a:lnTo>
                <a:lnTo>
                  <a:pt x="217169" y="289559"/>
                </a:lnTo>
                <a:lnTo>
                  <a:pt x="217169" y="280543"/>
                </a:lnTo>
                <a:close/>
              </a:path>
              <a:path w="289560" h="289560">
                <a:moveTo>
                  <a:pt x="217169" y="253364"/>
                </a:moveTo>
                <a:lnTo>
                  <a:pt x="72389" y="253364"/>
                </a:lnTo>
                <a:lnTo>
                  <a:pt x="72389" y="271399"/>
                </a:lnTo>
                <a:lnTo>
                  <a:pt x="217169" y="271399"/>
                </a:lnTo>
                <a:lnTo>
                  <a:pt x="217169" y="253364"/>
                </a:lnTo>
                <a:close/>
              </a:path>
              <a:path w="289560" h="289560">
                <a:moveTo>
                  <a:pt x="217169" y="144780"/>
                </a:moveTo>
                <a:lnTo>
                  <a:pt x="72389" y="144780"/>
                </a:lnTo>
                <a:lnTo>
                  <a:pt x="72389" y="244347"/>
                </a:lnTo>
                <a:lnTo>
                  <a:pt x="217169" y="244347"/>
                </a:lnTo>
                <a:lnTo>
                  <a:pt x="217169" y="144780"/>
                </a:lnTo>
                <a:close/>
              </a:path>
              <a:path w="289560" h="289560">
                <a:moveTo>
                  <a:pt x="144779" y="0"/>
                </a:moveTo>
                <a:lnTo>
                  <a:pt x="0" y="144780"/>
                </a:lnTo>
                <a:lnTo>
                  <a:pt x="289559" y="144780"/>
                </a:lnTo>
                <a:lnTo>
                  <a:pt x="144779" y="0"/>
                </a:lnTo>
                <a:close/>
              </a:path>
            </a:pathLst>
          </a:custGeom>
          <a:solidFill>
            <a:srgbClr val="EA0028"/>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object 55"/>
          <p:cNvSpPr/>
          <p:nvPr/>
        </p:nvSpPr>
        <p:spPr>
          <a:xfrm>
            <a:off x="6866830" y="2659459"/>
            <a:ext cx="289292" cy="289292"/>
          </a:xfrm>
          <a:custGeom>
            <a:avLst/>
            <a:gdLst/>
            <a:ahLst/>
            <a:cxnLst/>
            <a:rect l="l" t="t" r="r" b="b"/>
            <a:pathLst>
              <a:path w="289559" h="289560">
                <a:moveTo>
                  <a:pt x="217170" y="280543"/>
                </a:moveTo>
                <a:lnTo>
                  <a:pt x="72390" y="280543"/>
                </a:lnTo>
                <a:lnTo>
                  <a:pt x="72390" y="289559"/>
                </a:lnTo>
                <a:lnTo>
                  <a:pt x="217170" y="289559"/>
                </a:lnTo>
                <a:lnTo>
                  <a:pt x="217170" y="280543"/>
                </a:lnTo>
                <a:close/>
              </a:path>
              <a:path w="289559" h="289560">
                <a:moveTo>
                  <a:pt x="217170" y="253364"/>
                </a:moveTo>
                <a:lnTo>
                  <a:pt x="72390" y="253364"/>
                </a:lnTo>
                <a:lnTo>
                  <a:pt x="72390" y="271399"/>
                </a:lnTo>
                <a:lnTo>
                  <a:pt x="217170" y="271399"/>
                </a:lnTo>
                <a:lnTo>
                  <a:pt x="217170" y="253364"/>
                </a:lnTo>
                <a:close/>
              </a:path>
              <a:path w="289559" h="289560">
                <a:moveTo>
                  <a:pt x="217170" y="144780"/>
                </a:moveTo>
                <a:lnTo>
                  <a:pt x="72390" y="144780"/>
                </a:lnTo>
                <a:lnTo>
                  <a:pt x="72390" y="244347"/>
                </a:lnTo>
                <a:lnTo>
                  <a:pt x="217170" y="244347"/>
                </a:lnTo>
                <a:lnTo>
                  <a:pt x="217170" y="144780"/>
                </a:lnTo>
                <a:close/>
              </a:path>
              <a:path w="289559" h="289560">
                <a:moveTo>
                  <a:pt x="144780" y="0"/>
                </a:moveTo>
                <a:lnTo>
                  <a:pt x="0" y="144780"/>
                </a:lnTo>
                <a:lnTo>
                  <a:pt x="289560" y="144780"/>
                </a:lnTo>
                <a:lnTo>
                  <a:pt x="144780" y="0"/>
                </a:lnTo>
                <a:close/>
              </a:path>
            </a:pathLst>
          </a:custGeom>
          <a:solidFill>
            <a:srgbClr val="EA0028"/>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bject 56"/>
          <p:cNvSpPr/>
          <p:nvPr/>
        </p:nvSpPr>
        <p:spPr>
          <a:xfrm>
            <a:off x="603908" y="4654052"/>
            <a:ext cx="8034203" cy="91355"/>
          </a:xfrm>
          <a:custGeom>
            <a:avLst/>
            <a:gdLst/>
            <a:ahLst/>
            <a:cxnLst/>
            <a:rect l="l" t="t" r="r" b="b"/>
            <a:pathLst>
              <a:path w="8041640" h="91439">
                <a:moveTo>
                  <a:pt x="0" y="91439"/>
                </a:moveTo>
                <a:lnTo>
                  <a:pt x="8041640" y="91439"/>
                </a:lnTo>
                <a:lnTo>
                  <a:pt x="8041640" y="0"/>
                </a:lnTo>
                <a:lnTo>
                  <a:pt x="0" y="0"/>
                </a:lnTo>
                <a:lnTo>
                  <a:pt x="0" y="91439"/>
                </a:lnTo>
                <a:close/>
              </a:path>
            </a:pathLst>
          </a:custGeom>
          <a:solidFill>
            <a:srgbClr val="CC4A49"/>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bject 57"/>
          <p:cNvSpPr/>
          <p:nvPr/>
        </p:nvSpPr>
        <p:spPr>
          <a:xfrm>
            <a:off x="598831" y="4085618"/>
            <a:ext cx="8044354" cy="568434"/>
          </a:xfrm>
          <a:prstGeom prst="rect">
            <a:avLst/>
          </a:prstGeom>
          <a:blipFill>
            <a:blip r:embed="rId11"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bject 58"/>
          <p:cNvSpPr/>
          <p:nvPr/>
        </p:nvSpPr>
        <p:spPr>
          <a:xfrm>
            <a:off x="1080986" y="3801402"/>
            <a:ext cx="1111491" cy="406024"/>
          </a:xfrm>
          <a:custGeom>
            <a:avLst/>
            <a:gdLst/>
            <a:ahLst/>
            <a:cxnLst/>
            <a:rect l="l" t="t" r="r" b="b"/>
            <a:pathLst>
              <a:path w="1112520" h="406400">
                <a:moveTo>
                  <a:pt x="1035304" y="0"/>
                </a:moveTo>
                <a:lnTo>
                  <a:pt x="77177" y="0"/>
                </a:lnTo>
                <a:lnTo>
                  <a:pt x="47138" y="6063"/>
                </a:lnTo>
                <a:lnTo>
                  <a:pt x="22606" y="22601"/>
                </a:lnTo>
                <a:lnTo>
                  <a:pt x="6065" y="47132"/>
                </a:lnTo>
                <a:lnTo>
                  <a:pt x="0" y="77177"/>
                </a:lnTo>
                <a:lnTo>
                  <a:pt x="0" y="329222"/>
                </a:lnTo>
                <a:lnTo>
                  <a:pt x="6065" y="359261"/>
                </a:lnTo>
                <a:lnTo>
                  <a:pt x="22606" y="383794"/>
                </a:lnTo>
                <a:lnTo>
                  <a:pt x="47138" y="400334"/>
                </a:lnTo>
                <a:lnTo>
                  <a:pt x="77177" y="406400"/>
                </a:lnTo>
                <a:lnTo>
                  <a:pt x="1035304" y="406400"/>
                </a:lnTo>
                <a:lnTo>
                  <a:pt x="1065371" y="400334"/>
                </a:lnTo>
                <a:lnTo>
                  <a:pt x="1089914" y="383794"/>
                </a:lnTo>
                <a:lnTo>
                  <a:pt x="1106455" y="359261"/>
                </a:lnTo>
                <a:lnTo>
                  <a:pt x="1112520" y="329222"/>
                </a:lnTo>
                <a:lnTo>
                  <a:pt x="1112520" y="77177"/>
                </a:lnTo>
                <a:lnTo>
                  <a:pt x="1106455" y="47132"/>
                </a:lnTo>
                <a:lnTo>
                  <a:pt x="1089914" y="22601"/>
                </a:lnTo>
                <a:lnTo>
                  <a:pt x="1065371" y="6063"/>
                </a:lnTo>
                <a:lnTo>
                  <a:pt x="1035304"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bject 59"/>
          <p:cNvSpPr txBox="1"/>
          <p:nvPr/>
        </p:nvSpPr>
        <p:spPr>
          <a:xfrm>
            <a:off x="1572022" y="3920037"/>
            <a:ext cx="492303" cy="153618"/>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900" b="0" i="0" u="none" strike="noStrike" kern="1200" cap="none" spc="1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政府数据</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60" name="object 60"/>
          <p:cNvSpPr/>
          <p:nvPr/>
        </p:nvSpPr>
        <p:spPr>
          <a:xfrm>
            <a:off x="1207869" y="3867380"/>
            <a:ext cx="233464" cy="233464"/>
          </a:xfrm>
          <a:prstGeom prst="rect">
            <a:avLst/>
          </a:prstGeom>
          <a:blipFill>
            <a:blip r:embed="rId12"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bject 61"/>
          <p:cNvSpPr/>
          <p:nvPr/>
        </p:nvSpPr>
        <p:spPr>
          <a:xfrm>
            <a:off x="1182492" y="4105920"/>
            <a:ext cx="279142" cy="30452"/>
          </a:xfrm>
          <a:custGeom>
            <a:avLst/>
            <a:gdLst/>
            <a:ahLst/>
            <a:cxnLst/>
            <a:rect l="l" t="t" r="r" b="b"/>
            <a:pathLst>
              <a:path w="279400" h="30479">
                <a:moveTo>
                  <a:pt x="276859" y="0"/>
                </a:moveTo>
                <a:lnTo>
                  <a:pt x="2590" y="0"/>
                </a:lnTo>
                <a:lnTo>
                  <a:pt x="0" y="2540"/>
                </a:lnTo>
                <a:lnTo>
                  <a:pt x="0" y="27940"/>
                </a:lnTo>
                <a:lnTo>
                  <a:pt x="2590" y="30480"/>
                </a:lnTo>
                <a:lnTo>
                  <a:pt x="276859" y="30480"/>
                </a:lnTo>
                <a:lnTo>
                  <a:pt x="279400" y="27940"/>
                </a:lnTo>
                <a:lnTo>
                  <a:pt x="279400" y="25400"/>
                </a:lnTo>
                <a:lnTo>
                  <a:pt x="90551" y="25400"/>
                </a:lnTo>
                <a:lnTo>
                  <a:pt x="87960" y="22860"/>
                </a:lnTo>
                <a:lnTo>
                  <a:pt x="87960" y="20320"/>
                </a:lnTo>
                <a:lnTo>
                  <a:pt x="90551" y="17780"/>
                </a:lnTo>
                <a:lnTo>
                  <a:pt x="279400" y="17780"/>
                </a:lnTo>
                <a:lnTo>
                  <a:pt x="279400" y="12700"/>
                </a:lnTo>
                <a:lnTo>
                  <a:pt x="90551" y="12700"/>
                </a:lnTo>
                <a:lnTo>
                  <a:pt x="87960" y="10160"/>
                </a:lnTo>
                <a:lnTo>
                  <a:pt x="87960" y="7620"/>
                </a:lnTo>
                <a:lnTo>
                  <a:pt x="90551" y="5080"/>
                </a:lnTo>
                <a:lnTo>
                  <a:pt x="279400" y="5080"/>
                </a:lnTo>
                <a:lnTo>
                  <a:pt x="279400" y="2540"/>
                </a:lnTo>
                <a:lnTo>
                  <a:pt x="276859" y="0"/>
                </a:lnTo>
                <a:close/>
              </a:path>
              <a:path w="279400" h="30479">
                <a:moveTo>
                  <a:pt x="279400" y="17780"/>
                </a:moveTo>
                <a:lnTo>
                  <a:pt x="188849" y="17780"/>
                </a:lnTo>
                <a:lnTo>
                  <a:pt x="191389" y="20320"/>
                </a:lnTo>
                <a:lnTo>
                  <a:pt x="191389" y="22860"/>
                </a:lnTo>
                <a:lnTo>
                  <a:pt x="188849" y="25400"/>
                </a:lnTo>
                <a:lnTo>
                  <a:pt x="279400" y="25400"/>
                </a:lnTo>
                <a:lnTo>
                  <a:pt x="279400" y="17780"/>
                </a:lnTo>
                <a:close/>
              </a:path>
              <a:path w="279400" h="30479">
                <a:moveTo>
                  <a:pt x="279400" y="5080"/>
                </a:moveTo>
                <a:lnTo>
                  <a:pt x="188849" y="5080"/>
                </a:lnTo>
                <a:lnTo>
                  <a:pt x="191389" y="7620"/>
                </a:lnTo>
                <a:lnTo>
                  <a:pt x="191389" y="10160"/>
                </a:lnTo>
                <a:lnTo>
                  <a:pt x="188849" y="12700"/>
                </a:lnTo>
                <a:lnTo>
                  <a:pt x="279400" y="12700"/>
                </a:lnTo>
                <a:lnTo>
                  <a:pt x="279400" y="5080"/>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object 62"/>
          <p:cNvSpPr/>
          <p:nvPr/>
        </p:nvSpPr>
        <p:spPr>
          <a:xfrm>
            <a:off x="2547748" y="3801402"/>
            <a:ext cx="1111491" cy="406024"/>
          </a:xfrm>
          <a:custGeom>
            <a:avLst/>
            <a:gdLst/>
            <a:ahLst/>
            <a:cxnLst/>
            <a:rect l="l" t="t" r="r" b="b"/>
            <a:pathLst>
              <a:path w="1112520" h="406400">
                <a:moveTo>
                  <a:pt x="1035304" y="0"/>
                </a:moveTo>
                <a:lnTo>
                  <a:pt x="77215" y="0"/>
                </a:lnTo>
                <a:lnTo>
                  <a:pt x="47148" y="6063"/>
                </a:lnTo>
                <a:lnTo>
                  <a:pt x="22606" y="22601"/>
                </a:lnTo>
                <a:lnTo>
                  <a:pt x="6064" y="47132"/>
                </a:lnTo>
                <a:lnTo>
                  <a:pt x="0" y="77177"/>
                </a:lnTo>
                <a:lnTo>
                  <a:pt x="0" y="329222"/>
                </a:lnTo>
                <a:lnTo>
                  <a:pt x="6064" y="359261"/>
                </a:lnTo>
                <a:lnTo>
                  <a:pt x="22606" y="383794"/>
                </a:lnTo>
                <a:lnTo>
                  <a:pt x="47148" y="400334"/>
                </a:lnTo>
                <a:lnTo>
                  <a:pt x="77215" y="406400"/>
                </a:lnTo>
                <a:lnTo>
                  <a:pt x="1035304" y="406400"/>
                </a:lnTo>
                <a:lnTo>
                  <a:pt x="1065371" y="400334"/>
                </a:lnTo>
                <a:lnTo>
                  <a:pt x="1089913" y="383794"/>
                </a:lnTo>
                <a:lnTo>
                  <a:pt x="1106455" y="359261"/>
                </a:lnTo>
                <a:lnTo>
                  <a:pt x="1112520" y="329222"/>
                </a:lnTo>
                <a:lnTo>
                  <a:pt x="1112520" y="77177"/>
                </a:lnTo>
                <a:lnTo>
                  <a:pt x="1106455" y="47132"/>
                </a:lnTo>
                <a:lnTo>
                  <a:pt x="1089914" y="22601"/>
                </a:lnTo>
                <a:lnTo>
                  <a:pt x="1065371" y="6063"/>
                </a:lnTo>
                <a:lnTo>
                  <a:pt x="1035304"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object 63"/>
          <p:cNvSpPr txBox="1"/>
          <p:nvPr/>
        </p:nvSpPr>
        <p:spPr>
          <a:xfrm>
            <a:off x="3022924" y="3920037"/>
            <a:ext cx="493573" cy="153618"/>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900" b="0" i="0" u="none" strike="noStrike" kern="1200" cap="none" spc="1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企业数据</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64" name="object 64"/>
          <p:cNvSpPr/>
          <p:nvPr/>
        </p:nvSpPr>
        <p:spPr>
          <a:xfrm>
            <a:off x="2649253" y="3842004"/>
            <a:ext cx="314669" cy="319744"/>
          </a:xfrm>
          <a:custGeom>
            <a:avLst/>
            <a:gdLst/>
            <a:ahLst/>
            <a:cxnLst/>
            <a:rect l="l" t="t" r="r" b="b"/>
            <a:pathLst>
              <a:path w="314960" h="320039">
                <a:moveTo>
                  <a:pt x="66928" y="57492"/>
                </a:moveTo>
                <a:lnTo>
                  <a:pt x="50418" y="62280"/>
                </a:lnTo>
                <a:lnTo>
                  <a:pt x="46481" y="64198"/>
                </a:lnTo>
                <a:lnTo>
                  <a:pt x="43561" y="65150"/>
                </a:lnTo>
                <a:lnTo>
                  <a:pt x="21336" y="88150"/>
                </a:lnTo>
                <a:lnTo>
                  <a:pt x="11683" y="99656"/>
                </a:lnTo>
                <a:lnTo>
                  <a:pt x="0" y="114960"/>
                </a:lnTo>
                <a:lnTo>
                  <a:pt x="0" y="118821"/>
                </a:lnTo>
                <a:lnTo>
                  <a:pt x="45465" y="161937"/>
                </a:lnTo>
                <a:lnTo>
                  <a:pt x="45465" y="181101"/>
                </a:lnTo>
                <a:lnTo>
                  <a:pt x="48513" y="181101"/>
                </a:lnTo>
                <a:lnTo>
                  <a:pt x="51307" y="250088"/>
                </a:lnTo>
                <a:lnTo>
                  <a:pt x="53339" y="317169"/>
                </a:lnTo>
                <a:lnTo>
                  <a:pt x="54228" y="319087"/>
                </a:lnTo>
                <a:lnTo>
                  <a:pt x="56261" y="320039"/>
                </a:lnTo>
                <a:lnTo>
                  <a:pt x="70738" y="320039"/>
                </a:lnTo>
                <a:lnTo>
                  <a:pt x="72643" y="319087"/>
                </a:lnTo>
                <a:lnTo>
                  <a:pt x="73659" y="317169"/>
                </a:lnTo>
                <a:lnTo>
                  <a:pt x="77469" y="193560"/>
                </a:lnTo>
                <a:lnTo>
                  <a:pt x="78486" y="191642"/>
                </a:lnTo>
                <a:lnTo>
                  <a:pt x="80390" y="190677"/>
                </a:lnTo>
                <a:lnTo>
                  <a:pt x="111065" y="190677"/>
                </a:lnTo>
                <a:lnTo>
                  <a:pt x="111506" y="180136"/>
                </a:lnTo>
                <a:lnTo>
                  <a:pt x="116331" y="180136"/>
                </a:lnTo>
                <a:lnTo>
                  <a:pt x="115659" y="137020"/>
                </a:lnTo>
                <a:lnTo>
                  <a:pt x="45465" y="137020"/>
                </a:lnTo>
                <a:lnTo>
                  <a:pt x="35813" y="127444"/>
                </a:lnTo>
                <a:lnTo>
                  <a:pt x="30099" y="122643"/>
                </a:lnTo>
                <a:lnTo>
                  <a:pt x="26162" y="117855"/>
                </a:lnTo>
                <a:lnTo>
                  <a:pt x="35813" y="106362"/>
                </a:lnTo>
                <a:lnTo>
                  <a:pt x="45465" y="95821"/>
                </a:lnTo>
                <a:lnTo>
                  <a:pt x="146071" y="95821"/>
                </a:lnTo>
                <a:lnTo>
                  <a:pt x="138151" y="89115"/>
                </a:lnTo>
                <a:lnTo>
                  <a:pt x="76581" y="89115"/>
                </a:lnTo>
                <a:lnTo>
                  <a:pt x="71755" y="72821"/>
                </a:lnTo>
                <a:lnTo>
                  <a:pt x="66928" y="57492"/>
                </a:lnTo>
                <a:close/>
              </a:path>
              <a:path w="314960" h="320039">
                <a:moveTo>
                  <a:pt x="111065" y="190677"/>
                </a:moveTo>
                <a:lnTo>
                  <a:pt x="80390" y="190677"/>
                </a:lnTo>
                <a:lnTo>
                  <a:pt x="81406" y="191642"/>
                </a:lnTo>
                <a:lnTo>
                  <a:pt x="82422" y="193560"/>
                </a:lnTo>
                <a:lnTo>
                  <a:pt x="86232" y="317169"/>
                </a:lnTo>
                <a:lnTo>
                  <a:pt x="87249" y="319087"/>
                </a:lnTo>
                <a:lnTo>
                  <a:pt x="89153" y="320039"/>
                </a:lnTo>
                <a:lnTo>
                  <a:pt x="103631" y="320039"/>
                </a:lnTo>
                <a:lnTo>
                  <a:pt x="105663" y="319087"/>
                </a:lnTo>
                <a:lnTo>
                  <a:pt x="106552" y="317169"/>
                </a:lnTo>
                <a:lnTo>
                  <a:pt x="108584" y="250088"/>
                </a:lnTo>
                <a:lnTo>
                  <a:pt x="111065" y="190677"/>
                </a:lnTo>
                <a:close/>
              </a:path>
              <a:path w="314960" h="320039">
                <a:moveTo>
                  <a:pt x="225806" y="166725"/>
                </a:moveTo>
                <a:lnTo>
                  <a:pt x="212217" y="166725"/>
                </a:lnTo>
                <a:lnTo>
                  <a:pt x="212217" y="244347"/>
                </a:lnTo>
                <a:lnTo>
                  <a:pt x="150240" y="311416"/>
                </a:lnTo>
                <a:lnTo>
                  <a:pt x="149225" y="313334"/>
                </a:lnTo>
                <a:lnTo>
                  <a:pt x="148336" y="315264"/>
                </a:lnTo>
                <a:lnTo>
                  <a:pt x="149225" y="317169"/>
                </a:lnTo>
                <a:lnTo>
                  <a:pt x="150240" y="319087"/>
                </a:lnTo>
                <a:lnTo>
                  <a:pt x="152145" y="320039"/>
                </a:lnTo>
                <a:lnTo>
                  <a:pt x="156082" y="320039"/>
                </a:lnTo>
                <a:lnTo>
                  <a:pt x="157987" y="318122"/>
                </a:lnTo>
                <a:lnTo>
                  <a:pt x="212217" y="260629"/>
                </a:lnTo>
                <a:lnTo>
                  <a:pt x="240851" y="260629"/>
                </a:lnTo>
                <a:lnTo>
                  <a:pt x="225806" y="244347"/>
                </a:lnTo>
                <a:lnTo>
                  <a:pt x="225806" y="166725"/>
                </a:lnTo>
                <a:close/>
              </a:path>
              <a:path w="314960" h="320039">
                <a:moveTo>
                  <a:pt x="240851" y="260629"/>
                </a:moveTo>
                <a:lnTo>
                  <a:pt x="225806" y="260629"/>
                </a:lnTo>
                <a:lnTo>
                  <a:pt x="280034" y="318122"/>
                </a:lnTo>
                <a:lnTo>
                  <a:pt x="282067" y="320039"/>
                </a:lnTo>
                <a:lnTo>
                  <a:pt x="285876" y="320039"/>
                </a:lnTo>
                <a:lnTo>
                  <a:pt x="287781" y="319087"/>
                </a:lnTo>
                <a:lnTo>
                  <a:pt x="289813" y="315264"/>
                </a:lnTo>
                <a:lnTo>
                  <a:pt x="289813" y="313334"/>
                </a:lnTo>
                <a:lnTo>
                  <a:pt x="287781" y="311416"/>
                </a:lnTo>
                <a:lnTo>
                  <a:pt x="240851" y="260629"/>
                </a:lnTo>
                <a:close/>
              </a:path>
              <a:path w="314960" h="320039">
                <a:moveTo>
                  <a:pt x="225806" y="260629"/>
                </a:moveTo>
                <a:lnTo>
                  <a:pt x="212217" y="260629"/>
                </a:lnTo>
                <a:lnTo>
                  <a:pt x="212217" y="288416"/>
                </a:lnTo>
                <a:lnTo>
                  <a:pt x="213232" y="291287"/>
                </a:lnTo>
                <a:lnTo>
                  <a:pt x="214121" y="293204"/>
                </a:lnTo>
                <a:lnTo>
                  <a:pt x="216153" y="294170"/>
                </a:lnTo>
                <a:lnTo>
                  <a:pt x="219075" y="295147"/>
                </a:lnTo>
                <a:lnTo>
                  <a:pt x="221869" y="294170"/>
                </a:lnTo>
                <a:lnTo>
                  <a:pt x="223900" y="293204"/>
                </a:lnTo>
                <a:lnTo>
                  <a:pt x="224789" y="291287"/>
                </a:lnTo>
                <a:lnTo>
                  <a:pt x="225806" y="288416"/>
                </a:lnTo>
                <a:lnTo>
                  <a:pt x="225806" y="260629"/>
                </a:lnTo>
                <a:close/>
              </a:path>
              <a:path w="314960" h="320039">
                <a:moveTo>
                  <a:pt x="310133" y="153314"/>
                </a:moveTo>
                <a:lnTo>
                  <a:pt x="127888" y="153314"/>
                </a:lnTo>
                <a:lnTo>
                  <a:pt x="124078" y="157149"/>
                </a:lnTo>
                <a:lnTo>
                  <a:pt x="124078" y="161937"/>
                </a:lnTo>
                <a:lnTo>
                  <a:pt x="125983" y="164807"/>
                </a:lnTo>
                <a:lnTo>
                  <a:pt x="127888" y="165773"/>
                </a:lnTo>
                <a:lnTo>
                  <a:pt x="130809" y="166725"/>
                </a:lnTo>
                <a:lnTo>
                  <a:pt x="308228" y="166725"/>
                </a:lnTo>
                <a:lnTo>
                  <a:pt x="310133" y="165773"/>
                </a:lnTo>
                <a:lnTo>
                  <a:pt x="313055" y="164807"/>
                </a:lnTo>
                <a:lnTo>
                  <a:pt x="313944" y="161937"/>
                </a:lnTo>
                <a:lnTo>
                  <a:pt x="314959" y="160019"/>
                </a:lnTo>
                <a:lnTo>
                  <a:pt x="313944" y="157149"/>
                </a:lnTo>
                <a:lnTo>
                  <a:pt x="313055" y="155232"/>
                </a:lnTo>
                <a:lnTo>
                  <a:pt x="310133" y="153314"/>
                </a:lnTo>
                <a:close/>
              </a:path>
              <a:path w="314960" h="320039">
                <a:moveTo>
                  <a:pt x="132714" y="120738"/>
                </a:moveTo>
                <a:lnTo>
                  <a:pt x="132714" y="153314"/>
                </a:lnTo>
                <a:lnTo>
                  <a:pt x="141477" y="153314"/>
                </a:lnTo>
                <a:lnTo>
                  <a:pt x="141477" y="126479"/>
                </a:lnTo>
                <a:lnTo>
                  <a:pt x="136651" y="123609"/>
                </a:lnTo>
                <a:lnTo>
                  <a:pt x="132714" y="120738"/>
                </a:lnTo>
                <a:close/>
              </a:path>
              <a:path w="314960" h="320039">
                <a:moveTo>
                  <a:pt x="305307" y="44081"/>
                </a:moveTo>
                <a:lnTo>
                  <a:pt x="296544" y="44081"/>
                </a:lnTo>
                <a:lnTo>
                  <a:pt x="296544" y="153314"/>
                </a:lnTo>
                <a:lnTo>
                  <a:pt x="305307" y="153314"/>
                </a:lnTo>
                <a:lnTo>
                  <a:pt x="305307" y="44081"/>
                </a:lnTo>
                <a:close/>
              </a:path>
              <a:path w="314960" h="320039">
                <a:moveTo>
                  <a:pt x="202564" y="122643"/>
                </a:moveTo>
                <a:lnTo>
                  <a:pt x="182244" y="122643"/>
                </a:lnTo>
                <a:lnTo>
                  <a:pt x="182244" y="149478"/>
                </a:lnTo>
                <a:lnTo>
                  <a:pt x="202564" y="149478"/>
                </a:lnTo>
                <a:lnTo>
                  <a:pt x="202564" y="122643"/>
                </a:lnTo>
                <a:close/>
              </a:path>
              <a:path w="314960" h="320039">
                <a:moveTo>
                  <a:pt x="229615" y="79527"/>
                </a:moveTo>
                <a:lnTo>
                  <a:pt x="210312" y="79527"/>
                </a:lnTo>
                <a:lnTo>
                  <a:pt x="210312" y="149478"/>
                </a:lnTo>
                <a:lnTo>
                  <a:pt x="229615" y="149478"/>
                </a:lnTo>
                <a:lnTo>
                  <a:pt x="229615" y="79527"/>
                </a:lnTo>
                <a:close/>
              </a:path>
              <a:path w="314960" h="320039">
                <a:moveTo>
                  <a:pt x="257809" y="63245"/>
                </a:moveTo>
                <a:lnTo>
                  <a:pt x="237489" y="63245"/>
                </a:lnTo>
                <a:lnTo>
                  <a:pt x="237489" y="149478"/>
                </a:lnTo>
                <a:lnTo>
                  <a:pt x="257809" y="149478"/>
                </a:lnTo>
                <a:lnTo>
                  <a:pt x="257809" y="63245"/>
                </a:lnTo>
                <a:close/>
              </a:path>
              <a:path w="314960" h="320039">
                <a:moveTo>
                  <a:pt x="284861" y="98691"/>
                </a:moveTo>
                <a:lnTo>
                  <a:pt x="264540" y="98691"/>
                </a:lnTo>
                <a:lnTo>
                  <a:pt x="264540" y="149478"/>
                </a:lnTo>
                <a:lnTo>
                  <a:pt x="284861" y="149478"/>
                </a:lnTo>
                <a:lnTo>
                  <a:pt x="284861" y="98691"/>
                </a:lnTo>
                <a:close/>
              </a:path>
              <a:path w="314960" h="320039">
                <a:moveTo>
                  <a:pt x="146071" y="95821"/>
                </a:moveTo>
                <a:lnTo>
                  <a:pt x="45465" y="95821"/>
                </a:lnTo>
                <a:lnTo>
                  <a:pt x="45465" y="137020"/>
                </a:lnTo>
                <a:lnTo>
                  <a:pt x="115659" y="137020"/>
                </a:lnTo>
                <a:lnTo>
                  <a:pt x="115391" y="119773"/>
                </a:lnTo>
                <a:lnTo>
                  <a:pt x="115442" y="106362"/>
                </a:lnTo>
                <a:lnTo>
                  <a:pt x="116331" y="99656"/>
                </a:lnTo>
                <a:lnTo>
                  <a:pt x="182909" y="99656"/>
                </a:lnTo>
                <a:lnTo>
                  <a:pt x="185422" y="97739"/>
                </a:lnTo>
                <a:lnTo>
                  <a:pt x="148336" y="97739"/>
                </a:lnTo>
                <a:lnTo>
                  <a:pt x="146071" y="95821"/>
                </a:lnTo>
                <a:close/>
              </a:path>
              <a:path w="314960" h="320039">
                <a:moveTo>
                  <a:pt x="182909" y="99656"/>
                </a:moveTo>
                <a:lnTo>
                  <a:pt x="116331" y="99656"/>
                </a:lnTo>
                <a:lnTo>
                  <a:pt x="127888" y="110197"/>
                </a:lnTo>
                <a:lnTo>
                  <a:pt x="140462" y="119773"/>
                </a:lnTo>
                <a:lnTo>
                  <a:pt x="146303" y="121691"/>
                </a:lnTo>
                <a:lnTo>
                  <a:pt x="150240" y="121691"/>
                </a:lnTo>
                <a:lnTo>
                  <a:pt x="153162" y="119773"/>
                </a:lnTo>
                <a:lnTo>
                  <a:pt x="165734" y="112115"/>
                </a:lnTo>
                <a:lnTo>
                  <a:pt x="175387" y="105397"/>
                </a:lnTo>
                <a:lnTo>
                  <a:pt x="182909" y="99656"/>
                </a:lnTo>
                <a:close/>
              </a:path>
              <a:path w="314960" h="320039">
                <a:moveTo>
                  <a:pt x="193801" y="70904"/>
                </a:moveTo>
                <a:lnTo>
                  <a:pt x="189992" y="71869"/>
                </a:lnTo>
                <a:lnTo>
                  <a:pt x="186055" y="73786"/>
                </a:lnTo>
                <a:lnTo>
                  <a:pt x="167639" y="86232"/>
                </a:lnTo>
                <a:lnTo>
                  <a:pt x="158876" y="91986"/>
                </a:lnTo>
                <a:lnTo>
                  <a:pt x="148336" y="97739"/>
                </a:lnTo>
                <a:lnTo>
                  <a:pt x="185422" y="97739"/>
                </a:lnTo>
                <a:lnTo>
                  <a:pt x="196722" y="89115"/>
                </a:lnTo>
                <a:lnTo>
                  <a:pt x="200659" y="85280"/>
                </a:lnTo>
                <a:lnTo>
                  <a:pt x="201549" y="81445"/>
                </a:lnTo>
                <a:lnTo>
                  <a:pt x="201549" y="77609"/>
                </a:lnTo>
                <a:lnTo>
                  <a:pt x="199644" y="74739"/>
                </a:lnTo>
                <a:lnTo>
                  <a:pt x="197738" y="72821"/>
                </a:lnTo>
                <a:lnTo>
                  <a:pt x="193801" y="70904"/>
                </a:lnTo>
                <a:close/>
              </a:path>
              <a:path w="314960" h="320039">
                <a:moveTo>
                  <a:pt x="80390" y="67068"/>
                </a:moveTo>
                <a:lnTo>
                  <a:pt x="77469" y="68986"/>
                </a:lnTo>
                <a:lnTo>
                  <a:pt x="76581" y="89115"/>
                </a:lnTo>
                <a:lnTo>
                  <a:pt x="83312" y="89115"/>
                </a:lnTo>
                <a:lnTo>
                  <a:pt x="83312" y="68986"/>
                </a:lnTo>
                <a:lnTo>
                  <a:pt x="80390" y="67068"/>
                </a:lnTo>
                <a:close/>
              </a:path>
              <a:path w="314960" h="320039">
                <a:moveTo>
                  <a:pt x="92075" y="57492"/>
                </a:moveTo>
                <a:lnTo>
                  <a:pt x="88137" y="72821"/>
                </a:lnTo>
                <a:lnTo>
                  <a:pt x="83312" y="89115"/>
                </a:lnTo>
                <a:lnTo>
                  <a:pt x="138151" y="89115"/>
                </a:lnTo>
                <a:lnTo>
                  <a:pt x="134746" y="86232"/>
                </a:lnTo>
                <a:lnTo>
                  <a:pt x="122046" y="73786"/>
                </a:lnTo>
                <a:lnTo>
                  <a:pt x="121157" y="70904"/>
                </a:lnTo>
                <a:lnTo>
                  <a:pt x="119252" y="68986"/>
                </a:lnTo>
                <a:lnTo>
                  <a:pt x="117220" y="66116"/>
                </a:lnTo>
                <a:lnTo>
                  <a:pt x="115315" y="64198"/>
                </a:lnTo>
                <a:lnTo>
                  <a:pt x="103631" y="60363"/>
                </a:lnTo>
                <a:lnTo>
                  <a:pt x="92075" y="57492"/>
                </a:lnTo>
                <a:close/>
              </a:path>
              <a:path w="314960" h="320039">
                <a:moveTo>
                  <a:pt x="141477" y="44081"/>
                </a:moveTo>
                <a:lnTo>
                  <a:pt x="132714" y="44081"/>
                </a:lnTo>
                <a:lnTo>
                  <a:pt x="132714" y="76657"/>
                </a:lnTo>
                <a:lnTo>
                  <a:pt x="141477" y="85280"/>
                </a:lnTo>
                <a:lnTo>
                  <a:pt x="141477" y="44081"/>
                </a:lnTo>
                <a:close/>
              </a:path>
              <a:path w="314960" h="320039">
                <a:moveTo>
                  <a:pt x="84327" y="0"/>
                </a:moveTo>
                <a:lnTo>
                  <a:pt x="76581" y="0"/>
                </a:lnTo>
                <a:lnTo>
                  <a:pt x="72643" y="1015"/>
                </a:lnTo>
                <a:lnTo>
                  <a:pt x="68833" y="2920"/>
                </a:lnTo>
                <a:lnTo>
                  <a:pt x="65912" y="5714"/>
                </a:lnTo>
                <a:lnTo>
                  <a:pt x="64007" y="8635"/>
                </a:lnTo>
                <a:lnTo>
                  <a:pt x="61975" y="11556"/>
                </a:lnTo>
                <a:lnTo>
                  <a:pt x="60070" y="15366"/>
                </a:lnTo>
                <a:lnTo>
                  <a:pt x="60070" y="19176"/>
                </a:lnTo>
                <a:lnTo>
                  <a:pt x="61087" y="28701"/>
                </a:lnTo>
                <a:lnTo>
                  <a:pt x="62992" y="33540"/>
                </a:lnTo>
                <a:lnTo>
                  <a:pt x="64896" y="39281"/>
                </a:lnTo>
                <a:lnTo>
                  <a:pt x="67818" y="44081"/>
                </a:lnTo>
                <a:lnTo>
                  <a:pt x="71755" y="47904"/>
                </a:lnTo>
                <a:lnTo>
                  <a:pt x="75564" y="49822"/>
                </a:lnTo>
                <a:lnTo>
                  <a:pt x="80390" y="51739"/>
                </a:lnTo>
                <a:lnTo>
                  <a:pt x="84327" y="49822"/>
                </a:lnTo>
                <a:lnTo>
                  <a:pt x="88137" y="47904"/>
                </a:lnTo>
                <a:lnTo>
                  <a:pt x="92075" y="44081"/>
                </a:lnTo>
                <a:lnTo>
                  <a:pt x="94995" y="39281"/>
                </a:lnTo>
                <a:lnTo>
                  <a:pt x="96900" y="33540"/>
                </a:lnTo>
                <a:lnTo>
                  <a:pt x="98806" y="28701"/>
                </a:lnTo>
                <a:lnTo>
                  <a:pt x="99821" y="19176"/>
                </a:lnTo>
                <a:lnTo>
                  <a:pt x="99821" y="15366"/>
                </a:lnTo>
                <a:lnTo>
                  <a:pt x="88137" y="1015"/>
                </a:lnTo>
                <a:lnTo>
                  <a:pt x="84327" y="0"/>
                </a:lnTo>
                <a:close/>
              </a:path>
              <a:path w="314960" h="320039">
                <a:moveTo>
                  <a:pt x="308228" y="30657"/>
                </a:moveTo>
                <a:lnTo>
                  <a:pt x="130809" y="30657"/>
                </a:lnTo>
                <a:lnTo>
                  <a:pt x="127888" y="31622"/>
                </a:lnTo>
                <a:lnTo>
                  <a:pt x="125983" y="32575"/>
                </a:lnTo>
                <a:lnTo>
                  <a:pt x="124078" y="34493"/>
                </a:lnTo>
                <a:lnTo>
                  <a:pt x="124078" y="40246"/>
                </a:lnTo>
                <a:lnTo>
                  <a:pt x="125983" y="42163"/>
                </a:lnTo>
                <a:lnTo>
                  <a:pt x="127888" y="43116"/>
                </a:lnTo>
                <a:lnTo>
                  <a:pt x="130809" y="44081"/>
                </a:lnTo>
                <a:lnTo>
                  <a:pt x="308228" y="44081"/>
                </a:lnTo>
                <a:lnTo>
                  <a:pt x="310133" y="43116"/>
                </a:lnTo>
                <a:lnTo>
                  <a:pt x="313055" y="42163"/>
                </a:lnTo>
                <a:lnTo>
                  <a:pt x="313944" y="40246"/>
                </a:lnTo>
                <a:lnTo>
                  <a:pt x="314959" y="37363"/>
                </a:lnTo>
                <a:lnTo>
                  <a:pt x="313944" y="34493"/>
                </a:lnTo>
                <a:lnTo>
                  <a:pt x="313055" y="32575"/>
                </a:lnTo>
                <a:lnTo>
                  <a:pt x="310133" y="31622"/>
                </a:lnTo>
                <a:lnTo>
                  <a:pt x="308228" y="30657"/>
                </a:lnTo>
                <a:close/>
              </a:path>
              <a:path w="314960" h="320039">
                <a:moveTo>
                  <a:pt x="219075" y="12445"/>
                </a:moveTo>
                <a:lnTo>
                  <a:pt x="216153" y="13461"/>
                </a:lnTo>
                <a:lnTo>
                  <a:pt x="214121" y="14350"/>
                </a:lnTo>
                <a:lnTo>
                  <a:pt x="213232" y="16255"/>
                </a:lnTo>
                <a:lnTo>
                  <a:pt x="212217" y="19176"/>
                </a:lnTo>
                <a:lnTo>
                  <a:pt x="212217" y="30657"/>
                </a:lnTo>
                <a:lnTo>
                  <a:pt x="225806" y="30657"/>
                </a:lnTo>
                <a:lnTo>
                  <a:pt x="225806" y="19176"/>
                </a:lnTo>
                <a:lnTo>
                  <a:pt x="224789" y="16255"/>
                </a:lnTo>
                <a:lnTo>
                  <a:pt x="223900" y="14350"/>
                </a:lnTo>
                <a:lnTo>
                  <a:pt x="221869" y="13461"/>
                </a:lnTo>
                <a:lnTo>
                  <a:pt x="219075" y="12445"/>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object 65"/>
          <p:cNvSpPr/>
          <p:nvPr/>
        </p:nvSpPr>
        <p:spPr>
          <a:xfrm>
            <a:off x="4014511" y="3801402"/>
            <a:ext cx="1116566" cy="406024"/>
          </a:xfrm>
          <a:custGeom>
            <a:avLst/>
            <a:gdLst/>
            <a:ahLst/>
            <a:cxnLst/>
            <a:rect l="l" t="t" r="r" b="b"/>
            <a:pathLst>
              <a:path w="1117600" h="406400">
                <a:moveTo>
                  <a:pt x="1040384" y="0"/>
                </a:moveTo>
                <a:lnTo>
                  <a:pt x="77215" y="0"/>
                </a:lnTo>
                <a:lnTo>
                  <a:pt x="47148" y="6063"/>
                </a:lnTo>
                <a:lnTo>
                  <a:pt x="22606" y="22601"/>
                </a:lnTo>
                <a:lnTo>
                  <a:pt x="6064" y="47132"/>
                </a:lnTo>
                <a:lnTo>
                  <a:pt x="0" y="77177"/>
                </a:lnTo>
                <a:lnTo>
                  <a:pt x="0" y="329222"/>
                </a:lnTo>
                <a:lnTo>
                  <a:pt x="6064" y="359261"/>
                </a:lnTo>
                <a:lnTo>
                  <a:pt x="22605" y="383794"/>
                </a:lnTo>
                <a:lnTo>
                  <a:pt x="47148" y="400334"/>
                </a:lnTo>
                <a:lnTo>
                  <a:pt x="77215" y="406400"/>
                </a:lnTo>
                <a:lnTo>
                  <a:pt x="1040384" y="406400"/>
                </a:lnTo>
                <a:lnTo>
                  <a:pt x="1070451" y="400334"/>
                </a:lnTo>
                <a:lnTo>
                  <a:pt x="1094993" y="383794"/>
                </a:lnTo>
                <a:lnTo>
                  <a:pt x="1111535" y="359261"/>
                </a:lnTo>
                <a:lnTo>
                  <a:pt x="1117600" y="329222"/>
                </a:lnTo>
                <a:lnTo>
                  <a:pt x="1117600" y="77177"/>
                </a:lnTo>
                <a:lnTo>
                  <a:pt x="1111535" y="47132"/>
                </a:lnTo>
                <a:lnTo>
                  <a:pt x="1094994" y="22601"/>
                </a:lnTo>
                <a:lnTo>
                  <a:pt x="1070451" y="6063"/>
                </a:lnTo>
                <a:lnTo>
                  <a:pt x="1040384"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object 66"/>
          <p:cNvSpPr txBox="1"/>
          <p:nvPr/>
        </p:nvSpPr>
        <p:spPr>
          <a:xfrm>
            <a:off x="4483342" y="3920037"/>
            <a:ext cx="492303" cy="153618"/>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900" b="0" i="0" u="none" strike="noStrike" kern="1200" cap="none" spc="1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公民数据</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67" name="object 67"/>
          <p:cNvSpPr/>
          <p:nvPr/>
        </p:nvSpPr>
        <p:spPr>
          <a:xfrm>
            <a:off x="4202296" y="3989188"/>
            <a:ext cx="131958" cy="111657"/>
          </a:xfrm>
          <a:custGeom>
            <a:avLst/>
            <a:gdLst/>
            <a:ahLst/>
            <a:cxnLst/>
            <a:rect l="l" t="t" r="r" b="b"/>
            <a:pathLst>
              <a:path w="132079" h="111760">
                <a:moveTo>
                  <a:pt x="95615" y="78308"/>
                </a:moveTo>
                <a:lnTo>
                  <a:pt x="64642" y="78308"/>
                </a:lnTo>
                <a:lnTo>
                  <a:pt x="124332" y="111760"/>
                </a:lnTo>
                <a:lnTo>
                  <a:pt x="132079" y="98717"/>
                </a:lnTo>
                <a:lnTo>
                  <a:pt x="95615" y="78308"/>
                </a:lnTo>
                <a:close/>
              </a:path>
              <a:path w="132079" h="111760">
                <a:moveTo>
                  <a:pt x="73787" y="0"/>
                </a:moveTo>
                <a:lnTo>
                  <a:pt x="58292" y="0"/>
                </a:lnTo>
                <a:lnTo>
                  <a:pt x="58292" y="64465"/>
                </a:lnTo>
                <a:lnTo>
                  <a:pt x="0" y="97091"/>
                </a:lnTo>
                <a:lnTo>
                  <a:pt x="7747" y="110134"/>
                </a:lnTo>
                <a:lnTo>
                  <a:pt x="64642" y="78308"/>
                </a:lnTo>
                <a:lnTo>
                  <a:pt x="95615" y="78308"/>
                </a:lnTo>
                <a:lnTo>
                  <a:pt x="73787" y="66090"/>
                </a:lnTo>
                <a:lnTo>
                  <a:pt x="73787" y="0"/>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object 68"/>
          <p:cNvSpPr/>
          <p:nvPr/>
        </p:nvSpPr>
        <p:spPr>
          <a:xfrm>
            <a:off x="4212448" y="3821703"/>
            <a:ext cx="101506" cy="147183"/>
          </a:xfrm>
          <a:prstGeom prst="rect">
            <a:avLst/>
          </a:prstGeom>
          <a:blipFill>
            <a:blip r:embed="rId13"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object 69"/>
          <p:cNvSpPr/>
          <p:nvPr/>
        </p:nvSpPr>
        <p:spPr>
          <a:xfrm>
            <a:off x="4121091" y="4039941"/>
            <a:ext cx="55828" cy="60904"/>
          </a:xfrm>
          <a:custGeom>
            <a:avLst/>
            <a:gdLst/>
            <a:ahLst/>
            <a:cxnLst/>
            <a:rect l="l" t="t" r="r" b="b"/>
            <a:pathLst>
              <a:path w="55879" h="60960">
                <a:moveTo>
                  <a:pt x="33020" y="0"/>
                </a:moveTo>
                <a:lnTo>
                  <a:pt x="21717" y="0"/>
                </a:lnTo>
                <a:lnTo>
                  <a:pt x="12573" y="4978"/>
                </a:lnTo>
                <a:lnTo>
                  <a:pt x="8000" y="8712"/>
                </a:lnTo>
                <a:lnTo>
                  <a:pt x="4572" y="13690"/>
                </a:lnTo>
                <a:lnTo>
                  <a:pt x="2286" y="18656"/>
                </a:lnTo>
                <a:lnTo>
                  <a:pt x="0" y="24879"/>
                </a:lnTo>
                <a:lnTo>
                  <a:pt x="0" y="37325"/>
                </a:lnTo>
                <a:lnTo>
                  <a:pt x="4572" y="47269"/>
                </a:lnTo>
                <a:lnTo>
                  <a:pt x="8000" y="52247"/>
                </a:lnTo>
                <a:lnTo>
                  <a:pt x="12573" y="55981"/>
                </a:lnTo>
                <a:lnTo>
                  <a:pt x="21717" y="60960"/>
                </a:lnTo>
                <a:lnTo>
                  <a:pt x="33020" y="60960"/>
                </a:lnTo>
                <a:lnTo>
                  <a:pt x="55880" y="37325"/>
                </a:lnTo>
                <a:lnTo>
                  <a:pt x="55880" y="24879"/>
                </a:lnTo>
                <a:lnTo>
                  <a:pt x="33020" y="0"/>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bject 70"/>
          <p:cNvSpPr/>
          <p:nvPr/>
        </p:nvSpPr>
        <p:spPr>
          <a:xfrm>
            <a:off x="4095715" y="4105919"/>
            <a:ext cx="106581" cy="76130"/>
          </a:xfrm>
          <a:custGeom>
            <a:avLst/>
            <a:gdLst/>
            <a:ahLst/>
            <a:cxnLst/>
            <a:rect l="l" t="t" r="r" b="b"/>
            <a:pathLst>
              <a:path w="106679" h="76200">
                <a:moveTo>
                  <a:pt x="30607" y="0"/>
                </a:moveTo>
                <a:lnTo>
                  <a:pt x="17145" y="0"/>
                </a:lnTo>
                <a:lnTo>
                  <a:pt x="13462" y="1193"/>
                </a:lnTo>
                <a:lnTo>
                  <a:pt x="6096" y="5956"/>
                </a:lnTo>
                <a:lnTo>
                  <a:pt x="3683" y="8331"/>
                </a:lnTo>
                <a:lnTo>
                  <a:pt x="2412" y="11899"/>
                </a:lnTo>
                <a:lnTo>
                  <a:pt x="1270" y="16662"/>
                </a:lnTo>
                <a:lnTo>
                  <a:pt x="0" y="20243"/>
                </a:lnTo>
                <a:lnTo>
                  <a:pt x="0" y="76200"/>
                </a:lnTo>
                <a:lnTo>
                  <a:pt x="106680" y="76200"/>
                </a:lnTo>
                <a:lnTo>
                  <a:pt x="106680" y="36906"/>
                </a:lnTo>
                <a:lnTo>
                  <a:pt x="53975" y="36906"/>
                </a:lnTo>
                <a:lnTo>
                  <a:pt x="30607" y="0"/>
                </a:lnTo>
                <a:close/>
              </a:path>
              <a:path w="106679" h="76200">
                <a:moveTo>
                  <a:pt x="89535" y="0"/>
                </a:moveTo>
                <a:lnTo>
                  <a:pt x="76073" y="0"/>
                </a:lnTo>
                <a:lnTo>
                  <a:pt x="53975" y="36906"/>
                </a:lnTo>
                <a:lnTo>
                  <a:pt x="106680" y="36906"/>
                </a:lnTo>
                <a:lnTo>
                  <a:pt x="106680" y="20243"/>
                </a:lnTo>
                <a:lnTo>
                  <a:pt x="105410" y="16662"/>
                </a:lnTo>
                <a:lnTo>
                  <a:pt x="104267" y="11899"/>
                </a:lnTo>
                <a:lnTo>
                  <a:pt x="102997" y="8331"/>
                </a:lnTo>
                <a:lnTo>
                  <a:pt x="100584" y="5956"/>
                </a:lnTo>
                <a:lnTo>
                  <a:pt x="93218" y="1193"/>
                </a:lnTo>
                <a:lnTo>
                  <a:pt x="89535" y="0"/>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object 71"/>
          <p:cNvSpPr/>
          <p:nvPr/>
        </p:nvSpPr>
        <p:spPr>
          <a:xfrm>
            <a:off x="4141393" y="4105919"/>
            <a:ext cx="10151" cy="25377"/>
          </a:xfrm>
          <a:custGeom>
            <a:avLst/>
            <a:gdLst/>
            <a:ahLst/>
            <a:cxnLst/>
            <a:rect l="l" t="t" r="r" b="b"/>
            <a:pathLst>
              <a:path w="10160" h="25400">
                <a:moveTo>
                  <a:pt x="4572" y="0"/>
                </a:moveTo>
                <a:lnTo>
                  <a:pt x="0" y="25400"/>
                </a:lnTo>
                <a:lnTo>
                  <a:pt x="10160" y="25400"/>
                </a:lnTo>
                <a:lnTo>
                  <a:pt x="4572" y="0"/>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object 72"/>
          <p:cNvSpPr/>
          <p:nvPr/>
        </p:nvSpPr>
        <p:spPr>
          <a:xfrm>
            <a:off x="4339330" y="4039941"/>
            <a:ext cx="60904" cy="60904"/>
          </a:xfrm>
          <a:custGeom>
            <a:avLst/>
            <a:gdLst/>
            <a:ahLst/>
            <a:cxnLst/>
            <a:rect l="l" t="t" r="r" b="b"/>
            <a:pathLst>
              <a:path w="60960" h="60960">
                <a:moveTo>
                  <a:pt x="36067" y="0"/>
                </a:moveTo>
                <a:lnTo>
                  <a:pt x="23621" y="0"/>
                </a:lnTo>
                <a:lnTo>
                  <a:pt x="13715" y="4978"/>
                </a:lnTo>
                <a:lnTo>
                  <a:pt x="8762" y="8712"/>
                </a:lnTo>
                <a:lnTo>
                  <a:pt x="4952" y="13690"/>
                </a:lnTo>
                <a:lnTo>
                  <a:pt x="2539" y="18656"/>
                </a:lnTo>
                <a:lnTo>
                  <a:pt x="0" y="24879"/>
                </a:lnTo>
                <a:lnTo>
                  <a:pt x="0" y="37325"/>
                </a:lnTo>
                <a:lnTo>
                  <a:pt x="2539" y="42303"/>
                </a:lnTo>
                <a:lnTo>
                  <a:pt x="4952" y="47269"/>
                </a:lnTo>
                <a:lnTo>
                  <a:pt x="8762" y="52247"/>
                </a:lnTo>
                <a:lnTo>
                  <a:pt x="13715" y="55981"/>
                </a:lnTo>
                <a:lnTo>
                  <a:pt x="23621" y="60960"/>
                </a:lnTo>
                <a:lnTo>
                  <a:pt x="36067" y="60960"/>
                </a:lnTo>
                <a:lnTo>
                  <a:pt x="58419" y="42303"/>
                </a:lnTo>
                <a:lnTo>
                  <a:pt x="60959" y="37325"/>
                </a:lnTo>
                <a:lnTo>
                  <a:pt x="60959" y="24879"/>
                </a:lnTo>
                <a:lnTo>
                  <a:pt x="58419" y="18656"/>
                </a:lnTo>
                <a:lnTo>
                  <a:pt x="56006" y="13690"/>
                </a:lnTo>
                <a:lnTo>
                  <a:pt x="52196" y="8712"/>
                </a:lnTo>
                <a:lnTo>
                  <a:pt x="47243" y="4978"/>
                </a:lnTo>
                <a:lnTo>
                  <a:pt x="42290" y="2489"/>
                </a:lnTo>
                <a:lnTo>
                  <a:pt x="36067" y="0"/>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bject 73"/>
          <p:cNvSpPr/>
          <p:nvPr/>
        </p:nvSpPr>
        <p:spPr>
          <a:xfrm>
            <a:off x="4319029" y="4105919"/>
            <a:ext cx="101506" cy="76130"/>
          </a:xfrm>
          <a:custGeom>
            <a:avLst/>
            <a:gdLst/>
            <a:ahLst/>
            <a:cxnLst/>
            <a:rect l="l" t="t" r="r" b="b"/>
            <a:pathLst>
              <a:path w="101600" h="76200">
                <a:moveTo>
                  <a:pt x="29210" y="0"/>
                </a:moveTo>
                <a:lnTo>
                  <a:pt x="16383" y="0"/>
                </a:lnTo>
                <a:lnTo>
                  <a:pt x="12826" y="1193"/>
                </a:lnTo>
                <a:lnTo>
                  <a:pt x="9398" y="3568"/>
                </a:lnTo>
                <a:lnTo>
                  <a:pt x="5841" y="5956"/>
                </a:lnTo>
                <a:lnTo>
                  <a:pt x="3555" y="8331"/>
                </a:lnTo>
                <a:lnTo>
                  <a:pt x="2286" y="11899"/>
                </a:lnTo>
                <a:lnTo>
                  <a:pt x="1142" y="16662"/>
                </a:lnTo>
                <a:lnTo>
                  <a:pt x="0" y="20243"/>
                </a:lnTo>
                <a:lnTo>
                  <a:pt x="0" y="76200"/>
                </a:lnTo>
                <a:lnTo>
                  <a:pt x="101600" y="76200"/>
                </a:lnTo>
                <a:lnTo>
                  <a:pt x="101600" y="36906"/>
                </a:lnTo>
                <a:lnTo>
                  <a:pt x="51435" y="36906"/>
                </a:lnTo>
                <a:lnTo>
                  <a:pt x="29210" y="0"/>
                </a:lnTo>
                <a:close/>
              </a:path>
              <a:path w="101600" h="76200">
                <a:moveTo>
                  <a:pt x="85216" y="0"/>
                </a:moveTo>
                <a:lnTo>
                  <a:pt x="72389" y="0"/>
                </a:lnTo>
                <a:lnTo>
                  <a:pt x="51435" y="36906"/>
                </a:lnTo>
                <a:lnTo>
                  <a:pt x="101600" y="36906"/>
                </a:lnTo>
                <a:lnTo>
                  <a:pt x="101600" y="20243"/>
                </a:lnTo>
                <a:lnTo>
                  <a:pt x="100457" y="16662"/>
                </a:lnTo>
                <a:lnTo>
                  <a:pt x="99313" y="11899"/>
                </a:lnTo>
                <a:lnTo>
                  <a:pt x="98044" y="8331"/>
                </a:lnTo>
                <a:lnTo>
                  <a:pt x="95758" y="5956"/>
                </a:lnTo>
                <a:lnTo>
                  <a:pt x="92201" y="3568"/>
                </a:lnTo>
                <a:lnTo>
                  <a:pt x="88773" y="1193"/>
                </a:lnTo>
                <a:lnTo>
                  <a:pt x="85216" y="0"/>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object 74"/>
          <p:cNvSpPr/>
          <p:nvPr/>
        </p:nvSpPr>
        <p:spPr>
          <a:xfrm>
            <a:off x="4364706" y="4105919"/>
            <a:ext cx="10151" cy="25377"/>
          </a:xfrm>
          <a:custGeom>
            <a:avLst/>
            <a:gdLst/>
            <a:ahLst/>
            <a:cxnLst/>
            <a:rect l="l" t="t" r="r" b="b"/>
            <a:pathLst>
              <a:path w="10160" h="25400">
                <a:moveTo>
                  <a:pt x="4571" y="0"/>
                </a:moveTo>
                <a:lnTo>
                  <a:pt x="0" y="25400"/>
                </a:lnTo>
                <a:lnTo>
                  <a:pt x="10159" y="25400"/>
                </a:lnTo>
                <a:lnTo>
                  <a:pt x="4571" y="0"/>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object 75"/>
          <p:cNvSpPr/>
          <p:nvPr/>
        </p:nvSpPr>
        <p:spPr>
          <a:xfrm>
            <a:off x="5481273" y="3801402"/>
            <a:ext cx="1116566" cy="406024"/>
          </a:xfrm>
          <a:custGeom>
            <a:avLst/>
            <a:gdLst/>
            <a:ahLst/>
            <a:cxnLst/>
            <a:rect l="l" t="t" r="r" b="b"/>
            <a:pathLst>
              <a:path w="1117600" h="406400">
                <a:moveTo>
                  <a:pt x="1040383" y="0"/>
                </a:moveTo>
                <a:lnTo>
                  <a:pt x="77215" y="0"/>
                </a:lnTo>
                <a:lnTo>
                  <a:pt x="47148" y="6063"/>
                </a:lnTo>
                <a:lnTo>
                  <a:pt x="22606" y="22601"/>
                </a:lnTo>
                <a:lnTo>
                  <a:pt x="6064" y="47132"/>
                </a:lnTo>
                <a:lnTo>
                  <a:pt x="0" y="77177"/>
                </a:lnTo>
                <a:lnTo>
                  <a:pt x="0" y="329222"/>
                </a:lnTo>
                <a:lnTo>
                  <a:pt x="6064" y="359261"/>
                </a:lnTo>
                <a:lnTo>
                  <a:pt x="22605" y="383794"/>
                </a:lnTo>
                <a:lnTo>
                  <a:pt x="47148" y="400334"/>
                </a:lnTo>
                <a:lnTo>
                  <a:pt x="77215" y="406400"/>
                </a:lnTo>
                <a:lnTo>
                  <a:pt x="1040383" y="406400"/>
                </a:lnTo>
                <a:lnTo>
                  <a:pt x="1070451" y="400334"/>
                </a:lnTo>
                <a:lnTo>
                  <a:pt x="1094994" y="383794"/>
                </a:lnTo>
                <a:lnTo>
                  <a:pt x="1111535" y="359261"/>
                </a:lnTo>
                <a:lnTo>
                  <a:pt x="1117600" y="329222"/>
                </a:lnTo>
                <a:lnTo>
                  <a:pt x="1117600" y="77177"/>
                </a:lnTo>
                <a:lnTo>
                  <a:pt x="1111535" y="47132"/>
                </a:lnTo>
                <a:lnTo>
                  <a:pt x="1094994" y="22601"/>
                </a:lnTo>
                <a:lnTo>
                  <a:pt x="1070451" y="6063"/>
                </a:lnTo>
                <a:lnTo>
                  <a:pt x="1040383"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object 76"/>
          <p:cNvSpPr txBox="1"/>
          <p:nvPr/>
        </p:nvSpPr>
        <p:spPr>
          <a:xfrm>
            <a:off x="5898463" y="3920037"/>
            <a:ext cx="599520" cy="153618"/>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900" b="0" i="0" u="none" strike="noStrike" kern="1200" cap="none" spc="1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互联网</a:t>
            </a:r>
            <a:r>
              <a:rPr kumimoji="0" sz="900" b="0" i="0" u="none" strike="noStrike" kern="1200" cap="none" spc="-2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数据</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77" name="object 77"/>
          <p:cNvSpPr/>
          <p:nvPr/>
        </p:nvSpPr>
        <p:spPr>
          <a:xfrm>
            <a:off x="5557402" y="3842004"/>
            <a:ext cx="294368" cy="314669"/>
          </a:xfrm>
          <a:custGeom>
            <a:avLst/>
            <a:gdLst/>
            <a:ahLst/>
            <a:cxnLst/>
            <a:rect l="l" t="t" r="r" b="b"/>
            <a:pathLst>
              <a:path w="294639" h="314960">
                <a:moveTo>
                  <a:pt x="140462" y="0"/>
                </a:moveTo>
                <a:lnTo>
                  <a:pt x="100837" y="8381"/>
                </a:lnTo>
                <a:lnTo>
                  <a:pt x="57403" y="33591"/>
                </a:lnTo>
                <a:lnTo>
                  <a:pt x="23749" y="71386"/>
                </a:lnTo>
                <a:lnTo>
                  <a:pt x="15875" y="86093"/>
                </a:lnTo>
                <a:lnTo>
                  <a:pt x="15875" y="88188"/>
                </a:lnTo>
                <a:lnTo>
                  <a:pt x="5968" y="111290"/>
                </a:lnTo>
                <a:lnTo>
                  <a:pt x="0" y="136486"/>
                </a:lnTo>
                <a:lnTo>
                  <a:pt x="0" y="163779"/>
                </a:lnTo>
                <a:lnTo>
                  <a:pt x="2031" y="186880"/>
                </a:lnTo>
                <a:lnTo>
                  <a:pt x="2031" y="188975"/>
                </a:lnTo>
                <a:lnTo>
                  <a:pt x="17779" y="233070"/>
                </a:lnTo>
                <a:lnTo>
                  <a:pt x="41528" y="268770"/>
                </a:lnTo>
                <a:lnTo>
                  <a:pt x="81025" y="298157"/>
                </a:lnTo>
                <a:lnTo>
                  <a:pt x="126618" y="312864"/>
                </a:lnTo>
                <a:lnTo>
                  <a:pt x="128524" y="312864"/>
                </a:lnTo>
                <a:lnTo>
                  <a:pt x="144399" y="314959"/>
                </a:lnTo>
                <a:lnTo>
                  <a:pt x="160146" y="314959"/>
                </a:lnTo>
                <a:lnTo>
                  <a:pt x="113956" y="262470"/>
                </a:lnTo>
                <a:lnTo>
                  <a:pt x="81025" y="262470"/>
                </a:lnTo>
                <a:lnTo>
                  <a:pt x="71246" y="256184"/>
                </a:lnTo>
                <a:lnTo>
                  <a:pt x="63245" y="247764"/>
                </a:lnTo>
                <a:lnTo>
                  <a:pt x="53339" y="235165"/>
                </a:lnTo>
                <a:lnTo>
                  <a:pt x="119915" y="235165"/>
                </a:lnTo>
                <a:lnTo>
                  <a:pt x="142929" y="228866"/>
                </a:lnTo>
                <a:lnTo>
                  <a:pt x="138429" y="228866"/>
                </a:lnTo>
                <a:lnTo>
                  <a:pt x="92963" y="224675"/>
                </a:lnTo>
                <a:lnTo>
                  <a:pt x="92055" y="218376"/>
                </a:lnTo>
                <a:lnTo>
                  <a:pt x="71246" y="218376"/>
                </a:lnTo>
                <a:lnTo>
                  <a:pt x="53339" y="212077"/>
                </a:lnTo>
                <a:lnTo>
                  <a:pt x="37591" y="203669"/>
                </a:lnTo>
                <a:lnTo>
                  <a:pt x="31622" y="188975"/>
                </a:lnTo>
                <a:lnTo>
                  <a:pt x="29717" y="172173"/>
                </a:lnTo>
                <a:lnTo>
                  <a:pt x="291126" y="172173"/>
                </a:lnTo>
                <a:lnTo>
                  <a:pt x="292607" y="157479"/>
                </a:lnTo>
                <a:lnTo>
                  <a:pt x="293768" y="149085"/>
                </a:lnTo>
                <a:lnTo>
                  <a:pt x="27685" y="149085"/>
                </a:lnTo>
                <a:lnTo>
                  <a:pt x="29717" y="146977"/>
                </a:lnTo>
                <a:lnTo>
                  <a:pt x="29717" y="140677"/>
                </a:lnTo>
                <a:lnTo>
                  <a:pt x="33654" y="125983"/>
                </a:lnTo>
                <a:lnTo>
                  <a:pt x="35559" y="115481"/>
                </a:lnTo>
                <a:lnTo>
                  <a:pt x="51434" y="107086"/>
                </a:lnTo>
                <a:lnTo>
                  <a:pt x="69214" y="100787"/>
                </a:lnTo>
                <a:lnTo>
                  <a:pt x="90275" y="100787"/>
                </a:lnTo>
                <a:lnTo>
                  <a:pt x="90931" y="96583"/>
                </a:lnTo>
                <a:lnTo>
                  <a:pt x="114680" y="92392"/>
                </a:lnTo>
                <a:lnTo>
                  <a:pt x="138429" y="90284"/>
                </a:lnTo>
                <a:lnTo>
                  <a:pt x="279809" y="90284"/>
                </a:lnTo>
                <a:lnTo>
                  <a:pt x="277844" y="86093"/>
                </a:lnTo>
                <a:lnTo>
                  <a:pt x="49402" y="86093"/>
                </a:lnTo>
                <a:lnTo>
                  <a:pt x="63245" y="69291"/>
                </a:lnTo>
                <a:lnTo>
                  <a:pt x="75183" y="58813"/>
                </a:lnTo>
                <a:lnTo>
                  <a:pt x="81025" y="54597"/>
                </a:lnTo>
                <a:lnTo>
                  <a:pt x="103543" y="54597"/>
                </a:lnTo>
                <a:lnTo>
                  <a:pt x="108712" y="39890"/>
                </a:lnTo>
                <a:lnTo>
                  <a:pt x="120650" y="35699"/>
                </a:lnTo>
                <a:lnTo>
                  <a:pt x="122554" y="35699"/>
                </a:lnTo>
                <a:lnTo>
                  <a:pt x="138429" y="31495"/>
                </a:lnTo>
                <a:lnTo>
                  <a:pt x="234131" y="31495"/>
                </a:lnTo>
                <a:lnTo>
                  <a:pt x="229362" y="27304"/>
                </a:lnTo>
                <a:lnTo>
                  <a:pt x="215518" y="16763"/>
                </a:lnTo>
                <a:lnTo>
                  <a:pt x="213613" y="16763"/>
                </a:lnTo>
                <a:lnTo>
                  <a:pt x="191769" y="8381"/>
                </a:lnTo>
                <a:lnTo>
                  <a:pt x="166115" y="2158"/>
                </a:lnTo>
                <a:lnTo>
                  <a:pt x="140462" y="0"/>
                </a:lnTo>
                <a:close/>
              </a:path>
              <a:path w="294639" h="314960">
                <a:moveTo>
                  <a:pt x="119915" y="235165"/>
                </a:moveTo>
                <a:lnTo>
                  <a:pt x="53339" y="235165"/>
                </a:lnTo>
                <a:lnTo>
                  <a:pt x="77088" y="241465"/>
                </a:lnTo>
                <a:lnTo>
                  <a:pt x="81025" y="262470"/>
                </a:lnTo>
                <a:lnTo>
                  <a:pt x="113956" y="262470"/>
                </a:lnTo>
                <a:lnTo>
                  <a:pt x="102869" y="249872"/>
                </a:lnTo>
                <a:lnTo>
                  <a:pt x="96900" y="241465"/>
                </a:lnTo>
                <a:lnTo>
                  <a:pt x="119915" y="235165"/>
                </a:lnTo>
                <a:close/>
              </a:path>
              <a:path w="294639" h="314960">
                <a:moveTo>
                  <a:pt x="158241" y="172173"/>
                </a:moveTo>
                <a:lnTo>
                  <a:pt x="138429" y="172173"/>
                </a:lnTo>
                <a:lnTo>
                  <a:pt x="138429" y="228866"/>
                </a:lnTo>
                <a:lnTo>
                  <a:pt x="142929" y="228866"/>
                </a:lnTo>
                <a:lnTo>
                  <a:pt x="158241" y="224675"/>
                </a:lnTo>
                <a:lnTo>
                  <a:pt x="158241" y="172173"/>
                </a:lnTo>
                <a:close/>
              </a:path>
              <a:path w="294639" h="314960">
                <a:moveTo>
                  <a:pt x="291126" y="172173"/>
                </a:moveTo>
                <a:lnTo>
                  <a:pt x="264921" y="172173"/>
                </a:lnTo>
                <a:lnTo>
                  <a:pt x="260984" y="191071"/>
                </a:lnTo>
                <a:lnTo>
                  <a:pt x="257047" y="205778"/>
                </a:lnTo>
                <a:lnTo>
                  <a:pt x="241300" y="212077"/>
                </a:lnTo>
                <a:lnTo>
                  <a:pt x="237235" y="226771"/>
                </a:lnTo>
                <a:lnTo>
                  <a:pt x="253110" y="222567"/>
                </a:lnTo>
                <a:lnTo>
                  <a:pt x="264921" y="216268"/>
                </a:lnTo>
                <a:lnTo>
                  <a:pt x="274827" y="205778"/>
                </a:lnTo>
                <a:lnTo>
                  <a:pt x="282828" y="193179"/>
                </a:lnTo>
                <a:lnTo>
                  <a:pt x="290702" y="176377"/>
                </a:lnTo>
                <a:lnTo>
                  <a:pt x="291126" y="172173"/>
                </a:lnTo>
                <a:close/>
              </a:path>
              <a:path w="294639" h="314960">
                <a:moveTo>
                  <a:pt x="85089" y="172173"/>
                </a:moveTo>
                <a:lnTo>
                  <a:pt x="65277" y="172173"/>
                </a:lnTo>
                <a:lnTo>
                  <a:pt x="67182" y="195275"/>
                </a:lnTo>
                <a:lnTo>
                  <a:pt x="71246" y="218376"/>
                </a:lnTo>
                <a:lnTo>
                  <a:pt x="92055" y="218376"/>
                </a:lnTo>
                <a:lnTo>
                  <a:pt x="89026" y="197370"/>
                </a:lnTo>
                <a:lnTo>
                  <a:pt x="85089" y="172173"/>
                </a:lnTo>
                <a:close/>
              </a:path>
              <a:path w="294639" h="314960">
                <a:moveTo>
                  <a:pt x="235330" y="172173"/>
                </a:moveTo>
                <a:lnTo>
                  <a:pt x="215518" y="172173"/>
                </a:lnTo>
                <a:lnTo>
                  <a:pt x="211581" y="207873"/>
                </a:lnTo>
                <a:lnTo>
                  <a:pt x="233299" y="201574"/>
                </a:lnTo>
                <a:lnTo>
                  <a:pt x="235330" y="172173"/>
                </a:lnTo>
                <a:close/>
              </a:path>
              <a:path w="294639" h="314960">
                <a:moveTo>
                  <a:pt x="90275" y="100787"/>
                </a:moveTo>
                <a:lnTo>
                  <a:pt x="69214" y="100787"/>
                </a:lnTo>
                <a:lnTo>
                  <a:pt x="65277" y="125983"/>
                </a:lnTo>
                <a:lnTo>
                  <a:pt x="65277" y="149085"/>
                </a:lnTo>
                <a:lnTo>
                  <a:pt x="85089" y="149085"/>
                </a:lnTo>
                <a:lnTo>
                  <a:pt x="86994" y="121780"/>
                </a:lnTo>
                <a:lnTo>
                  <a:pt x="90275" y="100787"/>
                </a:lnTo>
                <a:close/>
              </a:path>
              <a:path w="294639" h="314960">
                <a:moveTo>
                  <a:pt x="158241" y="90284"/>
                </a:moveTo>
                <a:lnTo>
                  <a:pt x="138429" y="90284"/>
                </a:lnTo>
                <a:lnTo>
                  <a:pt x="138429" y="149085"/>
                </a:lnTo>
                <a:lnTo>
                  <a:pt x="158241" y="149085"/>
                </a:lnTo>
                <a:lnTo>
                  <a:pt x="158241" y="90284"/>
                </a:lnTo>
                <a:close/>
              </a:path>
              <a:path w="294639" h="314960">
                <a:moveTo>
                  <a:pt x="279809" y="90284"/>
                </a:moveTo>
                <a:lnTo>
                  <a:pt x="158241" y="90284"/>
                </a:lnTo>
                <a:lnTo>
                  <a:pt x="183895" y="92392"/>
                </a:lnTo>
                <a:lnTo>
                  <a:pt x="211581" y="98691"/>
                </a:lnTo>
                <a:lnTo>
                  <a:pt x="215518" y="123888"/>
                </a:lnTo>
                <a:lnTo>
                  <a:pt x="215518" y="149085"/>
                </a:lnTo>
                <a:lnTo>
                  <a:pt x="237235" y="149085"/>
                </a:lnTo>
                <a:lnTo>
                  <a:pt x="235330" y="128079"/>
                </a:lnTo>
                <a:lnTo>
                  <a:pt x="233299" y="104990"/>
                </a:lnTo>
                <a:lnTo>
                  <a:pt x="285914" y="104990"/>
                </a:lnTo>
                <a:lnTo>
                  <a:pt x="280796" y="92392"/>
                </a:lnTo>
                <a:lnTo>
                  <a:pt x="279809" y="90284"/>
                </a:lnTo>
                <a:close/>
              </a:path>
              <a:path w="294639" h="314960">
                <a:moveTo>
                  <a:pt x="285914" y="104990"/>
                </a:moveTo>
                <a:lnTo>
                  <a:pt x="233299" y="104990"/>
                </a:lnTo>
                <a:lnTo>
                  <a:pt x="257047" y="113385"/>
                </a:lnTo>
                <a:lnTo>
                  <a:pt x="263016" y="130187"/>
                </a:lnTo>
                <a:lnTo>
                  <a:pt x="264921" y="149085"/>
                </a:lnTo>
                <a:lnTo>
                  <a:pt x="293768" y="149085"/>
                </a:lnTo>
                <a:lnTo>
                  <a:pt x="294639" y="142786"/>
                </a:lnTo>
                <a:lnTo>
                  <a:pt x="292607" y="125983"/>
                </a:lnTo>
                <a:lnTo>
                  <a:pt x="292607" y="123888"/>
                </a:lnTo>
                <a:lnTo>
                  <a:pt x="286765" y="107086"/>
                </a:lnTo>
                <a:lnTo>
                  <a:pt x="285914" y="104990"/>
                </a:lnTo>
                <a:close/>
              </a:path>
              <a:path w="294639" h="314960">
                <a:moveTo>
                  <a:pt x="103543" y="54597"/>
                </a:moveTo>
                <a:lnTo>
                  <a:pt x="81025" y="54597"/>
                </a:lnTo>
                <a:lnTo>
                  <a:pt x="73151" y="77685"/>
                </a:lnTo>
                <a:lnTo>
                  <a:pt x="49402" y="86093"/>
                </a:lnTo>
                <a:lnTo>
                  <a:pt x="245237" y="86093"/>
                </a:lnTo>
                <a:lnTo>
                  <a:pt x="227456" y="79794"/>
                </a:lnTo>
                <a:lnTo>
                  <a:pt x="226552" y="75590"/>
                </a:lnTo>
                <a:lnTo>
                  <a:pt x="205612" y="75590"/>
                </a:lnTo>
                <a:lnTo>
                  <a:pt x="193774" y="73494"/>
                </a:lnTo>
                <a:lnTo>
                  <a:pt x="96900" y="73494"/>
                </a:lnTo>
                <a:lnTo>
                  <a:pt x="103543" y="54597"/>
                </a:lnTo>
                <a:close/>
              </a:path>
              <a:path w="294639" h="314960">
                <a:moveTo>
                  <a:pt x="263237" y="60896"/>
                </a:moveTo>
                <a:lnTo>
                  <a:pt x="223392" y="60896"/>
                </a:lnTo>
                <a:lnTo>
                  <a:pt x="231393" y="69291"/>
                </a:lnTo>
                <a:lnTo>
                  <a:pt x="241300" y="81889"/>
                </a:lnTo>
                <a:lnTo>
                  <a:pt x="245237" y="86093"/>
                </a:lnTo>
                <a:lnTo>
                  <a:pt x="277844" y="86093"/>
                </a:lnTo>
                <a:lnTo>
                  <a:pt x="272922" y="75590"/>
                </a:lnTo>
                <a:lnTo>
                  <a:pt x="264921" y="62991"/>
                </a:lnTo>
                <a:lnTo>
                  <a:pt x="263237" y="60896"/>
                </a:lnTo>
                <a:close/>
              </a:path>
              <a:path w="294639" h="314960">
                <a:moveTo>
                  <a:pt x="234131" y="31495"/>
                </a:moveTo>
                <a:lnTo>
                  <a:pt x="158241" y="31495"/>
                </a:lnTo>
                <a:lnTo>
                  <a:pt x="162178" y="33591"/>
                </a:lnTo>
                <a:lnTo>
                  <a:pt x="177926" y="35699"/>
                </a:lnTo>
                <a:lnTo>
                  <a:pt x="193801" y="41998"/>
                </a:lnTo>
                <a:lnTo>
                  <a:pt x="205612" y="75590"/>
                </a:lnTo>
                <a:lnTo>
                  <a:pt x="226552" y="75590"/>
                </a:lnTo>
                <a:lnTo>
                  <a:pt x="223392" y="60896"/>
                </a:lnTo>
                <a:lnTo>
                  <a:pt x="263237" y="60896"/>
                </a:lnTo>
                <a:lnTo>
                  <a:pt x="253110" y="48298"/>
                </a:lnTo>
                <a:lnTo>
                  <a:pt x="241300" y="37795"/>
                </a:lnTo>
                <a:lnTo>
                  <a:pt x="234131" y="31495"/>
                </a:lnTo>
                <a:close/>
              </a:path>
              <a:path w="294639" h="314960">
                <a:moveTo>
                  <a:pt x="158241" y="31495"/>
                </a:moveTo>
                <a:lnTo>
                  <a:pt x="138429" y="31495"/>
                </a:lnTo>
                <a:lnTo>
                  <a:pt x="138429" y="69291"/>
                </a:lnTo>
                <a:lnTo>
                  <a:pt x="116712" y="69291"/>
                </a:lnTo>
                <a:lnTo>
                  <a:pt x="96900" y="73494"/>
                </a:lnTo>
                <a:lnTo>
                  <a:pt x="193774" y="73494"/>
                </a:lnTo>
                <a:lnTo>
                  <a:pt x="181863" y="71386"/>
                </a:lnTo>
                <a:lnTo>
                  <a:pt x="158241" y="69291"/>
                </a:lnTo>
                <a:lnTo>
                  <a:pt x="158241" y="31495"/>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object 78"/>
          <p:cNvSpPr/>
          <p:nvPr/>
        </p:nvSpPr>
        <p:spPr>
          <a:xfrm>
            <a:off x="5694435" y="3999338"/>
            <a:ext cx="172560" cy="167485"/>
          </a:xfrm>
          <a:prstGeom prst="rect">
            <a:avLst/>
          </a:prstGeom>
          <a:blipFill>
            <a:blip r:embed="rId14"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object 79"/>
          <p:cNvSpPr/>
          <p:nvPr/>
        </p:nvSpPr>
        <p:spPr>
          <a:xfrm>
            <a:off x="6948036" y="3801402"/>
            <a:ext cx="1116566" cy="406024"/>
          </a:xfrm>
          <a:custGeom>
            <a:avLst/>
            <a:gdLst/>
            <a:ahLst/>
            <a:cxnLst/>
            <a:rect l="l" t="t" r="r" b="b"/>
            <a:pathLst>
              <a:path w="1117600" h="406400">
                <a:moveTo>
                  <a:pt x="1040383" y="0"/>
                </a:moveTo>
                <a:lnTo>
                  <a:pt x="77215" y="0"/>
                </a:lnTo>
                <a:lnTo>
                  <a:pt x="47148" y="6063"/>
                </a:lnTo>
                <a:lnTo>
                  <a:pt x="22605" y="22601"/>
                </a:lnTo>
                <a:lnTo>
                  <a:pt x="6064" y="47132"/>
                </a:lnTo>
                <a:lnTo>
                  <a:pt x="0" y="77177"/>
                </a:lnTo>
                <a:lnTo>
                  <a:pt x="0" y="329222"/>
                </a:lnTo>
                <a:lnTo>
                  <a:pt x="6064" y="359261"/>
                </a:lnTo>
                <a:lnTo>
                  <a:pt x="22605" y="383794"/>
                </a:lnTo>
                <a:lnTo>
                  <a:pt x="47148" y="400334"/>
                </a:lnTo>
                <a:lnTo>
                  <a:pt x="77215" y="406400"/>
                </a:lnTo>
                <a:lnTo>
                  <a:pt x="1040383" y="406400"/>
                </a:lnTo>
                <a:lnTo>
                  <a:pt x="1070451" y="400334"/>
                </a:lnTo>
                <a:lnTo>
                  <a:pt x="1094994" y="383794"/>
                </a:lnTo>
                <a:lnTo>
                  <a:pt x="1111535" y="359261"/>
                </a:lnTo>
                <a:lnTo>
                  <a:pt x="1117600" y="329222"/>
                </a:lnTo>
                <a:lnTo>
                  <a:pt x="1117600" y="77177"/>
                </a:lnTo>
                <a:lnTo>
                  <a:pt x="1111535" y="47132"/>
                </a:lnTo>
                <a:lnTo>
                  <a:pt x="1094994" y="22601"/>
                </a:lnTo>
                <a:lnTo>
                  <a:pt x="1070451" y="6063"/>
                </a:lnTo>
                <a:lnTo>
                  <a:pt x="1040383" y="0"/>
                </a:lnTo>
                <a:close/>
              </a:path>
            </a:pathLst>
          </a:custGeom>
          <a:solidFill>
            <a:srgbClr val="4D4D4B"/>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bject 80"/>
          <p:cNvSpPr txBox="1"/>
          <p:nvPr/>
        </p:nvSpPr>
        <p:spPr>
          <a:xfrm>
            <a:off x="7390221" y="3920037"/>
            <a:ext cx="604595" cy="153618"/>
          </a:xfrm>
          <a:prstGeom prst="rect">
            <a:avLst/>
          </a:prstGeom>
        </p:spPr>
        <p:txBody>
          <a:bodyPr vert="horz" wrap="square" lIns="0" tIns="15226" rIns="0" bIns="0" rtlCol="0">
            <a:spAutoFit/>
          </a:bodyPr>
          <a:lstStyle/>
          <a:p>
            <a:pPr marL="12700" marR="0" lvl="0" indent="0" algn="l" defTabSz="913765" rtl="0" eaLnBrk="1" fontAlgn="auto" latinLnBrk="0" hangingPunct="1">
              <a:lnSpc>
                <a:spcPct val="100000"/>
              </a:lnSpc>
              <a:spcBef>
                <a:spcPts val="120"/>
              </a:spcBef>
              <a:spcAft>
                <a:spcPts val="0"/>
              </a:spcAft>
              <a:buClrTx/>
              <a:buSzTx/>
              <a:buFontTx/>
              <a:buNone/>
              <a:defRPr/>
            </a:pPr>
            <a:r>
              <a:rPr kumimoji="0" sz="900" b="0" i="0" u="none" strike="noStrike" kern="1200" cap="none" spc="1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物联网</a:t>
            </a:r>
            <a:r>
              <a:rPr kumimoji="0" sz="900" b="0" i="0" u="none" strike="noStrike" kern="1200" cap="none" spc="-20"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数</a:t>
            </a:r>
            <a:r>
              <a:rPr kumimoji="0" sz="900" b="0" i="0" u="none" strike="noStrike" kern="1200" cap="none" spc="15" normalizeH="0" baseline="0" noProof="0" dirty="0">
                <a:ln>
                  <a:noFill/>
                </a:ln>
                <a:solidFill>
                  <a:srgbClr val="FFFFFF"/>
                </a:solidFill>
                <a:effectLst/>
                <a:uLnTx/>
                <a:uFillTx/>
                <a:latin typeface="微软雅黑" panose="020B0503020204020204" pitchFamily="34" charset="-122"/>
                <a:ea typeface="+mn-ea"/>
                <a:cs typeface="微软雅黑" panose="020B0503020204020204" pitchFamily="34" charset="-122"/>
              </a:rPr>
              <a:t>据</a:t>
            </a:r>
            <a:endParaRPr kumimoji="0" sz="900" b="0" i="0" u="none" strike="noStrike" kern="1200" cap="none" spc="0" normalizeH="0" baseline="0" noProof="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1" name="object 81"/>
          <p:cNvSpPr/>
          <p:nvPr/>
        </p:nvSpPr>
        <p:spPr>
          <a:xfrm>
            <a:off x="7059692" y="3928284"/>
            <a:ext cx="279142" cy="197937"/>
          </a:xfrm>
          <a:custGeom>
            <a:avLst/>
            <a:gdLst/>
            <a:ahLst/>
            <a:cxnLst/>
            <a:rect l="l" t="t" r="r" b="b"/>
            <a:pathLst>
              <a:path w="279400" h="198120">
                <a:moveTo>
                  <a:pt x="183260" y="142201"/>
                </a:moveTo>
                <a:lnTo>
                  <a:pt x="165861" y="142201"/>
                </a:lnTo>
                <a:lnTo>
                  <a:pt x="121157" y="188899"/>
                </a:lnTo>
                <a:lnTo>
                  <a:pt x="129667" y="198120"/>
                </a:lnTo>
                <a:lnTo>
                  <a:pt x="183260" y="142201"/>
                </a:lnTo>
                <a:close/>
              </a:path>
              <a:path w="279400" h="198120">
                <a:moveTo>
                  <a:pt x="57530" y="62407"/>
                </a:moveTo>
                <a:lnTo>
                  <a:pt x="45339" y="62407"/>
                </a:lnTo>
                <a:lnTo>
                  <a:pt x="45339" y="154139"/>
                </a:lnTo>
                <a:lnTo>
                  <a:pt x="0" y="154139"/>
                </a:lnTo>
                <a:lnTo>
                  <a:pt x="0" y="167055"/>
                </a:lnTo>
                <a:lnTo>
                  <a:pt x="57530" y="167055"/>
                </a:lnTo>
                <a:lnTo>
                  <a:pt x="57530" y="62407"/>
                </a:lnTo>
                <a:close/>
              </a:path>
              <a:path w="279400" h="198120">
                <a:moveTo>
                  <a:pt x="91313" y="49491"/>
                </a:moveTo>
                <a:lnTo>
                  <a:pt x="5460" y="49491"/>
                </a:lnTo>
                <a:lnTo>
                  <a:pt x="5460" y="62407"/>
                </a:lnTo>
                <a:lnTo>
                  <a:pt x="79121" y="62407"/>
                </a:lnTo>
                <a:lnTo>
                  <a:pt x="79121" y="142201"/>
                </a:lnTo>
                <a:lnTo>
                  <a:pt x="267207" y="142201"/>
                </a:lnTo>
                <a:lnTo>
                  <a:pt x="267207" y="129273"/>
                </a:lnTo>
                <a:lnTo>
                  <a:pt x="91313" y="129273"/>
                </a:lnTo>
                <a:lnTo>
                  <a:pt x="91313" y="49491"/>
                </a:lnTo>
                <a:close/>
              </a:path>
              <a:path w="279400" h="198120">
                <a:moveTo>
                  <a:pt x="113919" y="0"/>
                </a:moveTo>
                <a:lnTo>
                  <a:pt x="96774" y="0"/>
                </a:lnTo>
                <a:lnTo>
                  <a:pt x="197739" y="108864"/>
                </a:lnTo>
                <a:lnTo>
                  <a:pt x="178180" y="129273"/>
                </a:lnTo>
                <a:lnTo>
                  <a:pt x="195579" y="129273"/>
                </a:lnTo>
                <a:lnTo>
                  <a:pt x="223807" y="99809"/>
                </a:lnTo>
                <a:lnTo>
                  <a:pt x="206501" y="99809"/>
                </a:lnTo>
                <a:lnTo>
                  <a:pt x="167258" y="57581"/>
                </a:lnTo>
                <a:lnTo>
                  <a:pt x="175904" y="48361"/>
                </a:lnTo>
                <a:lnTo>
                  <a:pt x="158750" y="48361"/>
                </a:lnTo>
                <a:lnTo>
                  <a:pt x="113919" y="0"/>
                </a:lnTo>
                <a:close/>
              </a:path>
              <a:path w="279400" h="198120">
                <a:moveTo>
                  <a:pt x="277622" y="25463"/>
                </a:moveTo>
                <a:lnTo>
                  <a:pt x="206501" y="99809"/>
                </a:lnTo>
                <a:lnTo>
                  <a:pt x="223807" y="99809"/>
                </a:lnTo>
                <a:lnTo>
                  <a:pt x="279400" y="41783"/>
                </a:lnTo>
                <a:lnTo>
                  <a:pt x="277622" y="41783"/>
                </a:lnTo>
                <a:lnTo>
                  <a:pt x="277622" y="25463"/>
                </a:lnTo>
                <a:close/>
              </a:path>
              <a:path w="279400" h="198120">
                <a:moveTo>
                  <a:pt x="57530" y="13906"/>
                </a:moveTo>
                <a:lnTo>
                  <a:pt x="45339" y="13906"/>
                </a:lnTo>
                <a:lnTo>
                  <a:pt x="45339" y="49491"/>
                </a:lnTo>
                <a:lnTo>
                  <a:pt x="57530" y="49491"/>
                </a:lnTo>
                <a:lnTo>
                  <a:pt x="57530" y="13906"/>
                </a:lnTo>
                <a:close/>
              </a:path>
              <a:path w="279400" h="198120">
                <a:moveTo>
                  <a:pt x="211963" y="9906"/>
                </a:moveTo>
                <a:lnTo>
                  <a:pt x="194818" y="9906"/>
                </a:lnTo>
                <a:lnTo>
                  <a:pt x="158750" y="48361"/>
                </a:lnTo>
                <a:lnTo>
                  <a:pt x="175904" y="48361"/>
                </a:lnTo>
                <a:lnTo>
                  <a:pt x="211963" y="9906"/>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object 82"/>
          <p:cNvSpPr/>
          <p:nvPr/>
        </p:nvSpPr>
        <p:spPr>
          <a:xfrm>
            <a:off x="7333757" y="3892757"/>
            <a:ext cx="45678" cy="50753"/>
          </a:xfrm>
          <a:custGeom>
            <a:avLst/>
            <a:gdLst/>
            <a:ahLst/>
            <a:cxnLst/>
            <a:rect l="l" t="t" r="r" b="b"/>
            <a:pathLst>
              <a:path w="45720" h="50800">
                <a:moveTo>
                  <a:pt x="761" y="0"/>
                </a:moveTo>
                <a:lnTo>
                  <a:pt x="253" y="0"/>
                </a:lnTo>
                <a:lnTo>
                  <a:pt x="0" y="9118"/>
                </a:lnTo>
                <a:lnTo>
                  <a:pt x="761" y="9118"/>
                </a:lnTo>
                <a:lnTo>
                  <a:pt x="2666" y="9232"/>
                </a:lnTo>
                <a:lnTo>
                  <a:pt x="25526" y="20116"/>
                </a:lnTo>
                <a:lnTo>
                  <a:pt x="26924" y="21450"/>
                </a:lnTo>
                <a:lnTo>
                  <a:pt x="37083" y="50558"/>
                </a:lnTo>
                <a:lnTo>
                  <a:pt x="45720" y="50799"/>
                </a:lnTo>
                <a:lnTo>
                  <a:pt x="31430" y="13474"/>
                </a:lnTo>
                <a:lnTo>
                  <a:pt x="3301" y="152"/>
                </a:lnTo>
                <a:lnTo>
                  <a:pt x="761" y="0"/>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object 83"/>
          <p:cNvSpPr/>
          <p:nvPr/>
        </p:nvSpPr>
        <p:spPr>
          <a:xfrm>
            <a:off x="7333757" y="3872456"/>
            <a:ext cx="60904" cy="71054"/>
          </a:xfrm>
          <a:custGeom>
            <a:avLst/>
            <a:gdLst/>
            <a:ahLst/>
            <a:cxnLst/>
            <a:rect l="l" t="t" r="r" b="b"/>
            <a:pathLst>
              <a:path w="60959" h="71120">
                <a:moveTo>
                  <a:pt x="1015" y="0"/>
                </a:moveTo>
                <a:lnTo>
                  <a:pt x="126" y="0"/>
                </a:lnTo>
                <a:lnTo>
                  <a:pt x="0" y="8851"/>
                </a:lnTo>
                <a:lnTo>
                  <a:pt x="634" y="8851"/>
                </a:lnTo>
                <a:lnTo>
                  <a:pt x="36449" y="25400"/>
                </a:lnTo>
                <a:lnTo>
                  <a:pt x="52577" y="60947"/>
                </a:lnTo>
                <a:lnTo>
                  <a:pt x="52958" y="70916"/>
                </a:lnTo>
                <a:lnTo>
                  <a:pt x="60959" y="71119"/>
                </a:lnTo>
                <a:lnTo>
                  <a:pt x="51307" y="31686"/>
                </a:lnTo>
                <a:lnTo>
                  <a:pt x="21971" y="4787"/>
                </a:lnTo>
                <a:lnTo>
                  <a:pt x="4190" y="177"/>
                </a:lnTo>
                <a:lnTo>
                  <a:pt x="1015" y="0"/>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object 84"/>
          <p:cNvSpPr/>
          <p:nvPr/>
        </p:nvSpPr>
        <p:spPr>
          <a:xfrm>
            <a:off x="7049668" y="3918133"/>
            <a:ext cx="299443" cy="213163"/>
          </a:xfrm>
          <a:custGeom>
            <a:avLst/>
            <a:gdLst/>
            <a:ahLst/>
            <a:cxnLst/>
            <a:rect l="l" t="t" r="r" b="b"/>
            <a:pathLst>
              <a:path w="299720" h="213360">
                <a:moveTo>
                  <a:pt x="289686" y="0"/>
                </a:moveTo>
                <a:lnTo>
                  <a:pt x="9778" y="0"/>
                </a:lnTo>
                <a:lnTo>
                  <a:pt x="8762" y="63"/>
                </a:lnTo>
                <a:lnTo>
                  <a:pt x="7747" y="241"/>
                </a:lnTo>
                <a:lnTo>
                  <a:pt x="6350" y="647"/>
                </a:lnTo>
                <a:lnTo>
                  <a:pt x="5968" y="850"/>
                </a:lnTo>
                <a:lnTo>
                  <a:pt x="5460" y="1054"/>
                </a:lnTo>
                <a:lnTo>
                  <a:pt x="4699" y="1574"/>
                </a:lnTo>
                <a:lnTo>
                  <a:pt x="3809" y="2133"/>
                </a:lnTo>
                <a:lnTo>
                  <a:pt x="3428" y="2451"/>
                </a:lnTo>
                <a:lnTo>
                  <a:pt x="3175" y="2793"/>
                </a:lnTo>
                <a:lnTo>
                  <a:pt x="2793" y="3124"/>
                </a:lnTo>
                <a:lnTo>
                  <a:pt x="2412" y="3505"/>
                </a:lnTo>
                <a:lnTo>
                  <a:pt x="2158" y="3898"/>
                </a:lnTo>
                <a:lnTo>
                  <a:pt x="1777" y="4279"/>
                </a:lnTo>
                <a:lnTo>
                  <a:pt x="1015" y="5575"/>
                </a:lnTo>
                <a:lnTo>
                  <a:pt x="888" y="6032"/>
                </a:lnTo>
                <a:lnTo>
                  <a:pt x="634" y="6502"/>
                </a:lnTo>
                <a:lnTo>
                  <a:pt x="507" y="6997"/>
                </a:lnTo>
                <a:lnTo>
                  <a:pt x="253" y="7492"/>
                </a:lnTo>
                <a:lnTo>
                  <a:pt x="0" y="8508"/>
                </a:lnTo>
                <a:lnTo>
                  <a:pt x="0" y="204876"/>
                </a:lnTo>
                <a:lnTo>
                  <a:pt x="253" y="205892"/>
                </a:lnTo>
                <a:lnTo>
                  <a:pt x="507" y="206387"/>
                </a:lnTo>
                <a:lnTo>
                  <a:pt x="634" y="206857"/>
                </a:lnTo>
                <a:lnTo>
                  <a:pt x="888" y="207327"/>
                </a:lnTo>
                <a:lnTo>
                  <a:pt x="1015" y="207797"/>
                </a:lnTo>
                <a:lnTo>
                  <a:pt x="1269" y="208254"/>
                </a:lnTo>
                <a:lnTo>
                  <a:pt x="1777" y="209080"/>
                </a:lnTo>
                <a:lnTo>
                  <a:pt x="2158" y="209486"/>
                </a:lnTo>
                <a:lnTo>
                  <a:pt x="2412" y="209867"/>
                </a:lnTo>
                <a:lnTo>
                  <a:pt x="3175" y="210616"/>
                </a:lnTo>
                <a:lnTo>
                  <a:pt x="3428" y="210934"/>
                </a:lnTo>
                <a:lnTo>
                  <a:pt x="3809" y="211239"/>
                </a:lnTo>
                <a:lnTo>
                  <a:pt x="4317" y="211531"/>
                </a:lnTo>
                <a:lnTo>
                  <a:pt x="5079" y="212077"/>
                </a:lnTo>
                <a:lnTo>
                  <a:pt x="5460" y="212305"/>
                </a:lnTo>
                <a:lnTo>
                  <a:pt x="5968" y="212521"/>
                </a:lnTo>
                <a:lnTo>
                  <a:pt x="6350" y="212712"/>
                </a:lnTo>
                <a:lnTo>
                  <a:pt x="6857" y="212890"/>
                </a:lnTo>
                <a:lnTo>
                  <a:pt x="7365" y="213017"/>
                </a:lnTo>
                <a:lnTo>
                  <a:pt x="7747" y="213156"/>
                </a:lnTo>
                <a:lnTo>
                  <a:pt x="8762" y="213309"/>
                </a:lnTo>
                <a:lnTo>
                  <a:pt x="9778" y="213359"/>
                </a:lnTo>
                <a:lnTo>
                  <a:pt x="289686" y="213359"/>
                </a:lnTo>
                <a:lnTo>
                  <a:pt x="290702" y="213309"/>
                </a:lnTo>
                <a:lnTo>
                  <a:pt x="291718" y="213156"/>
                </a:lnTo>
                <a:lnTo>
                  <a:pt x="292100" y="213017"/>
                </a:lnTo>
                <a:lnTo>
                  <a:pt x="292607" y="212890"/>
                </a:lnTo>
                <a:lnTo>
                  <a:pt x="293115" y="212712"/>
                </a:lnTo>
                <a:lnTo>
                  <a:pt x="293497" y="212521"/>
                </a:lnTo>
                <a:lnTo>
                  <a:pt x="294004" y="212305"/>
                </a:lnTo>
                <a:lnTo>
                  <a:pt x="294385" y="212077"/>
                </a:lnTo>
                <a:lnTo>
                  <a:pt x="295148" y="211531"/>
                </a:lnTo>
                <a:lnTo>
                  <a:pt x="295655" y="211239"/>
                </a:lnTo>
                <a:lnTo>
                  <a:pt x="296036" y="210934"/>
                </a:lnTo>
                <a:lnTo>
                  <a:pt x="296290" y="210616"/>
                </a:lnTo>
                <a:lnTo>
                  <a:pt x="297052" y="209867"/>
                </a:lnTo>
                <a:lnTo>
                  <a:pt x="297306" y="209486"/>
                </a:lnTo>
                <a:lnTo>
                  <a:pt x="297687" y="209080"/>
                </a:lnTo>
                <a:lnTo>
                  <a:pt x="298196" y="208254"/>
                </a:lnTo>
                <a:lnTo>
                  <a:pt x="298450" y="207797"/>
                </a:lnTo>
                <a:lnTo>
                  <a:pt x="298576" y="207327"/>
                </a:lnTo>
                <a:lnTo>
                  <a:pt x="298830" y="206857"/>
                </a:lnTo>
                <a:lnTo>
                  <a:pt x="298957" y="206387"/>
                </a:lnTo>
                <a:lnTo>
                  <a:pt x="299211" y="205892"/>
                </a:lnTo>
                <a:lnTo>
                  <a:pt x="299465" y="204876"/>
                </a:lnTo>
                <a:lnTo>
                  <a:pt x="299592" y="186245"/>
                </a:lnTo>
                <a:lnTo>
                  <a:pt x="30352" y="186245"/>
                </a:lnTo>
                <a:lnTo>
                  <a:pt x="30352" y="27114"/>
                </a:lnTo>
                <a:lnTo>
                  <a:pt x="299592" y="27114"/>
                </a:lnTo>
                <a:lnTo>
                  <a:pt x="299465" y="8508"/>
                </a:lnTo>
                <a:lnTo>
                  <a:pt x="299211" y="7492"/>
                </a:lnTo>
                <a:lnTo>
                  <a:pt x="298957" y="6997"/>
                </a:lnTo>
                <a:lnTo>
                  <a:pt x="298830" y="6502"/>
                </a:lnTo>
                <a:lnTo>
                  <a:pt x="298576" y="6032"/>
                </a:lnTo>
                <a:lnTo>
                  <a:pt x="298450" y="5575"/>
                </a:lnTo>
                <a:lnTo>
                  <a:pt x="297687" y="4279"/>
                </a:lnTo>
                <a:lnTo>
                  <a:pt x="297306" y="3898"/>
                </a:lnTo>
                <a:lnTo>
                  <a:pt x="297052" y="3505"/>
                </a:lnTo>
                <a:lnTo>
                  <a:pt x="296672" y="3124"/>
                </a:lnTo>
                <a:lnTo>
                  <a:pt x="296290" y="2793"/>
                </a:lnTo>
                <a:lnTo>
                  <a:pt x="296036" y="2451"/>
                </a:lnTo>
                <a:lnTo>
                  <a:pt x="295655" y="2133"/>
                </a:lnTo>
                <a:lnTo>
                  <a:pt x="294004" y="1054"/>
                </a:lnTo>
                <a:lnTo>
                  <a:pt x="293497" y="850"/>
                </a:lnTo>
                <a:lnTo>
                  <a:pt x="293115" y="647"/>
                </a:lnTo>
                <a:lnTo>
                  <a:pt x="291718" y="241"/>
                </a:lnTo>
                <a:lnTo>
                  <a:pt x="290702" y="63"/>
                </a:lnTo>
                <a:lnTo>
                  <a:pt x="289686" y="0"/>
                </a:lnTo>
                <a:close/>
              </a:path>
              <a:path w="299720" h="213360">
                <a:moveTo>
                  <a:pt x="299592" y="27114"/>
                </a:moveTo>
                <a:lnTo>
                  <a:pt x="269112" y="27114"/>
                </a:lnTo>
                <a:lnTo>
                  <a:pt x="269112" y="186245"/>
                </a:lnTo>
                <a:lnTo>
                  <a:pt x="299592" y="186245"/>
                </a:lnTo>
                <a:lnTo>
                  <a:pt x="299592" y="27114"/>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bject 85"/>
          <p:cNvSpPr/>
          <p:nvPr/>
        </p:nvSpPr>
        <p:spPr>
          <a:xfrm>
            <a:off x="7156241" y="3984112"/>
            <a:ext cx="45678" cy="65979"/>
          </a:xfrm>
          <a:custGeom>
            <a:avLst/>
            <a:gdLst/>
            <a:ahLst/>
            <a:cxnLst/>
            <a:rect l="l" t="t" r="r" b="b"/>
            <a:pathLst>
              <a:path w="45720" h="66039">
                <a:moveTo>
                  <a:pt x="22741" y="0"/>
                </a:moveTo>
                <a:lnTo>
                  <a:pt x="10930" y="3276"/>
                </a:lnTo>
                <a:lnTo>
                  <a:pt x="9914" y="3835"/>
                </a:lnTo>
                <a:lnTo>
                  <a:pt x="9025" y="4470"/>
                </a:lnTo>
                <a:lnTo>
                  <a:pt x="8263" y="5143"/>
                </a:lnTo>
                <a:lnTo>
                  <a:pt x="7374" y="5841"/>
                </a:lnTo>
                <a:lnTo>
                  <a:pt x="0" y="24218"/>
                </a:lnTo>
                <a:lnTo>
                  <a:pt x="126" y="25615"/>
                </a:lnTo>
                <a:lnTo>
                  <a:pt x="262" y="26111"/>
                </a:lnTo>
                <a:lnTo>
                  <a:pt x="516" y="27914"/>
                </a:lnTo>
                <a:lnTo>
                  <a:pt x="897" y="28778"/>
                </a:lnTo>
                <a:lnTo>
                  <a:pt x="1405" y="30492"/>
                </a:lnTo>
                <a:lnTo>
                  <a:pt x="2548" y="32905"/>
                </a:lnTo>
                <a:lnTo>
                  <a:pt x="3075" y="33718"/>
                </a:lnTo>
                <a:lnTo>
                  <a:pt x="3464" y="34480"/>
                </a:lnTo>
                <a:lnTo>
                  <a:pt x="3945" y="35166"/>
                </a:lnTo>
                <a:lnTo>
                  <a:pt x="4580" y="35902"/>
                </a:lnTo>
                <a:lnTo>
                  <a:pt x="23503" y="66039"/>
                </a:lnTo>
                <a:lnTo>
                  <a:pt x="41283" y="35458"/>
                </a:lnTo>
                <a:lnTo>
                  <a:pt x="41410" y="35280"/>
                </a:lnTo>
                <a:lnTo>
                  <a:pt x="22106" y="35280"/>
                </a:lnTo>
                <a:lnTo>
                  <a:pt x="21344" y="35229"/>
                </a:lnTo>
                <a:lnTo>
                  <a:pt x="20074" y="35026"/>
                </a:lnTo>
                <a:lnTo>
                  <a:pt x="18804" y="34709"/>
                </a:lnTo>
                <a:lnTo>
                  <a:pt x="18184" y="34442"/>
                </a:lnTo>
                <a:lnTo>
                  <a:pt x="17661" y="34264"/>
                </a:lnTo>
                <a:lnTo>
                  <a:pt x="17026" y="34010"/>
                </a:lnTo>
                <a:lnTo>
                  <a:pt x="16435" y="33680"/>
                </a:lnTo>
                <a:lnTo>
                  <a:pt x="15883" y="33426"/>
                </a:lnTo>
                <a:lnTo>
                  <a:pt x="15375" y="33083"/>
                </a:lnTo>
                <a:lnTo>
                  <a:pt x="14359" y="32346"/>
                </a:lnTo>
                <a:lnTo>
                  <a:pt x="13978" y="31940"/>
                </a:lnTo>
                <a:lnTo>
                  <a:pt x="12962" y="31051"/>
                </a:lnTo>
                <a:lnTo>
                  <a:pt x="9660" y="21081"/>
                </a:lnTo>
                <a:lnTo>
                  <a:pt x="10168" y="18580"/>
                </a:lnTo>
                <a:lnTo>
                  <a:pt x="13978" y="12865"/>
                </a:lnTo>
                <a:lnTo>
                  <a:pt x="14359" y="12458"/>
                </a:lnTo>
                <a:lnTo>
                  <a:pt x="22741" y="9499"/>
                </a:lnTo>
                <a:lnTo>
                  <a:pt x="41382" y="9499"/>
                </a:lnTo>
                <a:lnTo>
                  <a:pt x="40394" y="8166"/>
                </a:lnTo>
                <a:lnTo>
                  <a:pt x="38870" y="6565"/>
                </a:lnTo>
                <a:lnTo>
                  <a:pt x="38108" y="5841"/>
                </a:lnTo>
                <a:lnTo>
                  <a:pt x="37219" y="5143"/>
                </a:lnTo>
                <a:lnTo>
                  <a:pt x="36457" y="4470"/>
                </a:lnTo>
                <a:lnTo>
                  <a:pt x="35568" y="3835"/>
                </a:lnTo>
                <a:lnTo>
                  <a:pt x="34552" y="3276"/>
                </a:lnTo>
                <a:lnTo>
                  <a:pt x="33663" y="2730"/>
                </a:lnTo>
                <a:lnTo>
                  <a:pt x="23884" y="50"/>
                </a:lnTo>
                <a:lnTo>
                  <a:pt x="22741" y="0"/>
                </a:lnTo>
                <a:close/>
              </a:path>
              <a:path w="45720" h="66039">
                <a:moveTo>
                  <a:pt x="41382" y="9499"/>
                </a:moveTo>
                <a:lnTo>
                  <a:pt x="22741" y="9499"/>
                </a:lnTo>
                <a:lnTo>
                  <a:pt x="24138" y="9563"/>
                </a:lnTo>
                <a:lnTo>
                  <a:pt x="25408" y="9766"/>
                </a:lnTo>
                <a:lnTo>
                  <a:pt x="26678" y="10083"/>
                </a:lnTo>
                <a:lnTo>
                  <a:pt x="27313" y="10286"/>
                </a:lnTo>
                <a:lnTo>
                  <a:pt x="27821" y="10540"/>
                </a:lnTo>
                <a:lnTo>
                  <a:pt x="28505" y="10807"/>
                </a:lnTo>
                <a:lnTo>
                  <a:pt x="32012" y="13296"/>
                </a:lnTo>
                <a:lnTo>
                  <a:pt x="32520" y="13741"/>
                </a:lnTo>
                <a:lnTo>
                  <a:pt x="33663" y="15189"/>
                </a:lnTo>
                <a:lnTo>
                  <a:pt x="34050" y="15747"/>
                </a:lnTo>
                <a:lnTo>
                  <a:pt x="35314" y="18580"/>
                </a:lnTo>
                <a:lnTo>
                  <a:pt x="35441" y="19189"/>
                </a:lnTo>
                <a:lnTo>
                  <a:pt x="35695" y="19811"/>
                </a:lnTo>
                <a:lnTo>
                  <a:pt x="35822" y="20446"/>
                </a:lnTo>
                <a:lnTo>
                  <a:pt x="35905" y="23291"/>
                </a:lnTo>
                <a:lnTo>
                  <a:pt x="35822" y="23723"/>
                </a:lnTo>
                <a:lnTo>
                  <a:pt x="35695" y="24980"/>
                </a:lnTo>
                <a:lnTo>
                  <a:pt x="35441" y="25615"/>
                </a:lnTo>
                <a:lnTo>
                  <a:pt x="35314" y="26225"/>
                </a:lnTo>
                <a:lnTo>
                  <a:pt x="34044" y="29095"/>
                </a:lnTo>
                <a:lnTo>
                  <a:pt x="33231" y="30175"/>
                </a:lnTo>
                <a:lnTo>
                  <a:pt x="32520" y="31051"/>
                </a:lnTo>
                <a:lnTo>
                  <a:pt x="32012" y="31483"/>
                </a:lnTo>
                <a:lnTo>
                  <a:pt x="31631" y="31940"/>
                </a:lnTo>
                <a:lnTo>
                  <a:pt x="31123" y="32346"/>
                </a:lnTo>
                <a:lnTo>
                  <a:pt x="30107" y="33083"/>
                </a:lnTo>
                <a:lnTo>
                  <a:pt x="29599" y="33426"/>
                </a:lnTo>
                <a:lnTo>
                  <a:pt x="28964" y="33718"/>
                </a:lnTo>
                <a:lnTo>
                  <a:pt x="28394" y="34035"/>
                </a:lnTo>
                <a:lnTo>
                  <a:pt x="23376" y="35280"/>
                </a:lnTo>
                <a:lnTo>
                  <a:pt x="41410" y="35280"/>
                </a:lnTo>
                <a:lnTo>
                  <a:pt x="45474" y="24218"/>
                </a:lnTo>
                <a:lnTo>
                  <a:pt x="45368" y="19189"/>
                </a:lnTo>
                <a:lnTo>
                  <a:pt x="45220" y="17881"/>
                </a:lnTo>
                <a:lnTo>
                  <a:pt x="44839" y="16814"/>
                </a:lnTo>
                <a:lnTo>
                  <a:pt x="44580" y="15735"/>
                </a:lnTo>
                <a:lnTo>
                  <a:pt x="43823" y="13703"/>
                </a:lnTo>
                <a:lnTo>
                  <a:pt x="42282" y="10782"/>
                </a:lnTo>
                <a:lnTo>
                  <a:pt x="41382" y="9499"/>
                </a:lnTo>
                <a:close/>
              </a:path>
            </a:pathLst>
          </a:custGeom>
          <a:solidFill>
            <a:srgbClr val="FA9F00"/>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object 86"/>
          <p:cNvSpPr txBox="1"/>
          <p:nvPr/>
        </p:nvSpPr>
        <p:spPr>
          <a:xfrm>
            <a:off x="3674846" y="4314958"/>
            <a:ext cx="1801732" cy="228057"/>
          </a:xfrm>
          <a:prstGeom prst="rect">
            <a:avLst/>
          </a:prstGeom>
        </p:spPr>
        <p:txBody>
          <a:bodyPr vert="horz" wrap="square" lIns="0" tIns="12688" rIns="0" bIns="0" rtlCol="0">
            <a:spAutoFit/>
          </a:bodyPr>
          <a:lstStyle/>
          <a:p>
            <a:pPr marL="12700" marR="0" lvl="0" indent="0" algn="ctr" defTabSz="913765" rtl="0" eaLnBrk="1" fontAlgn="auto" latinLnBrk="0" hangingPunct="1">
              <a:lnSpc>
                <a:spcPct val="100000"/>
              </a:lnSpc>
              <a:spcBef>
                <a:spcPts val="100"/>
              </a:spcBef>
              <a:spcAft>
                <a:spcPts val="0"/>
              </a:spcAft>
              <a:buClrTx/>
              <a:buSzTx/>
              <a:buFontTx/>
              <a:buNone/>
              <a:defRPr/>
            </a:pPr>
            <a:r>
              <a:rPr kumimoji="0" sz="1400" b="1" i="0" u="none" strike="noStrike" kern="1200" cap="none" spc="0" normalizeH="0" baseline="0" noProof="0" dirty="0" err="1">
                <a:ln>
                  <a:noFill/>
                </a:ln>
                <a:solidFill>
                  <a:srgbClr val="4D4D4B"/>
                </a:solidFill>
                <a:effectLst/>
                <a:uLnTx/>
                <a:uFillTx/>
                <a:latin typeface="微软雅黑" panose="020B0503020204020204" pitchFamily="34" charset="-122"/>
                <a:ea typeface="+mn-ea"/>
                <a:cs typeface="微软雅黑" panose="020B0503020204020204" pitchFamily="34" charset="-122"/>
              </a:rPr>
              <a:t>智慧城市数字平台</a:t>
            </a:r>
            <a:endParaRPr kumimoji="0" sz="1400" b="0" i="0" u="none" strike="noStrike" kern="1200" cap="none" spc="0" normalizeH="0" baseline="0" noProof="0" dirty="0">
              <a:ln>
                <a:noFill/>
              </a:ln>
              <a:solidFill>
                <a:prstClr val="black"/>
              </a:solidFill>
              <a:effectLst/>
              <a:uLnTx/>
              <a:uFillTx/>
              <a:latin typeface="微软雅黑" panose="020B0503020204020204" pitchFamily="34" charset="-122"/>
              <a:ea typeface="+mn-ea"/>
              <a:cs typeface="微软雅黑" panose="020B0503020204020204" pitchFamily="34" charset="-122"/>
            </a:endParaRPr>
          </a:p>
        </p:txBody>
      </p:sp>
      <p:sp>
        <p:nvSpPr>
          <p:cNvPr id="87" name="object 87"/>
          <p:cNvSpPr/>
          <p:nvPr/>
        </p:nvSpPr>
        <p:spPr>
          <a:xfrm>
            <a:off x="1355052" y="4314007"/>
            <a:ext cx="614112" cy="248690"/>
          </a:xfrm>
          <a:prstGeom prst="rect">
            <a:avLst/>
          </a:prstGeom>
          <a:blipFill>
            <a:blip r:embed="rId15"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object 88"/>
          <p:cNvSpPr/>
          <p:nvPr/>
        </p:nvSpPr>
        <p:spPr>
          <a:xfrm>
            <a:off x="2562974" y="4242953"/>
            <a:ext cx="938931" cy="385723"/>
          </a:xfrm>
          <a:prstGeom prst="rect">
            <a:avLst/>
          </a:prstGeom>
          <a:blipFill>
            <a:blip r:embed="rId16"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object 89"/>
          <p:cNvSpPr/>
          <p:nvPr/>
        </p:nvSpPr>
        <p:spPr>
          <a:xfrm>
            <a:off x="7237328" y="4303857"/>
            <a:ext cx="461851" cy="263915"/>
          </a:xfrm>
          <a:prstGeom prst="rect">
            <a:avLst/>
          </a:prstGeom>
          <a:blipFill>
            <a:blip r:embed="rId17"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object 90"/>
          <p:cNvSpPr/>
          <p:nvPr/>
        </p:nvSpPr>
        <p:spPr>
          <a:xfrm>
            <a:off x="5674134" y="4354609"/>
            <a:ext cx="812048" cy="162410"/>
          </a:xfrm>
          <a:custGeom>
            <a:avLst/>
            <a:gdLst/>
            <a:ahLst/>
            <a:cxnLst/>
            <a:rect l="l" t="t" r="r" b="b"/>
            <a:pathLst>
              <a:path w="812800" h="162560">
                <a:moveTo>
                  <a:pt x="0" y="162559"/>
                </a:moveTo>
                <a:lnTo>
                  <a:pt x="812800" y="162559"/>
                </a:lnTo>
                <a:lnTo>
                  <a:pt x="812800" y="0"/>
                </a:lnTo>
                <a:lnTo>
                  <a:pt x="0" y="0"/>
                </a:lnTo>
                <a:lnTo>
                  <a:pt x="0" y="162559"/>
                </a:lnTo>
                <a:close/>
              </a:path>
            </a:pathLst>
          </a:custGeom>
          <a:solidFill>
            <a:srgbClr val="585858"/>
          </a:solid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object 91"/>
          <p:cNvSpPr/>
          <p:nvPr/>
        </p:nvSpPr>
        <p:spPr>
          <a:xfrm>
            <a:off x="5856846" y="4374911"/>
            <a:ext cx="461851" cy="116732"/>
          </a:xfrm>
          <a:prstGeom prst="rect">
            <a:avLst/>
          </a:prstGeom>
          <a:blipFill>
            <a:blip r:embed="rId18"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object 92"/>
          <p:cNvSpPr/>
          <p:nvPr/>
        </p:nvSpPr>
        <p:spPr>
          <a:xfrm>
            <a:off x="5864332" y="4381863"/>
            <a:ext cx="430385" cy="88284"/>
          </a:xfrm>
          <a:prstGeom prst="rect">
            <a:avLst/>
          </a:prstGeom>
          <a:blipFill>
            <a:blip r:embed="rId19" cstate="email"/>
            <a:stretch>
              <a:fillRect/>
            </a:stretch>
          </a:blipFill>
        </p:spPr>
        <p:txBody>
          <a:bodyPr wrap="square" lIns="0" tIns="0" rIns="0" bIns="0" rtlCol="0"/>
          <a:lstStyle/>
          <a:p>
            <a:pPr marL="0" marR="0" lvl="0" indent="0" algn="l" defTabSz="913765"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bject 93"/>
          <p:cNvSpPr txBox="1">
            <a:spLocks noGrp="1"/>
          </p:cNvSpPr>
          <p:nvPr>
            <p:ph type="title" idx="4294967295"/>
          </p:nvPr>
        </p:nvSpPr>
        <p:spPr>
          <a:xfrm>
            <a:off x="0" y="382588"/>
            <a:ext cx="6969125" cy="290512"/>
          </a:xfrm>
          <a:prstGeom prst="rect">
            <a:avLst/>
          </a:prstGeom>
        </p:spPr>
        <p:txBody>
          <a:bodyPr vert="horz" wrap="square" lIns="0" tIns="12688" rIns="0" bIns="0" rtlCol="0">
            <a:spAutoFit/>
          </a:bodyPr>
          <a:lstStyle/>
          <a:p>
            <a:pPr marL="12700"/>
            <a:r>
              <a:rPr sz="2000" b="1" dirty="0" err="1">
                <a:solidFill>
                  <a:schemeClr val="tx2"/>
                </a:solidFill>
                <a:latin typeface="微软雅黑" panose="020B0503020204020204" pitchFamily="34" charset="-122"/>
                <a:ea typeface="微软雅黑" panose="020B0503020204020204" pitchFamily="34" charset="-122"/>
              </a:rPr>
              <a:t>智慧城市数字平台为IOC提供了数据和模型支撑</a:t>
            </a:r>
            <a:endParaRPr sz="2000" b="1"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8990" y="4346893"/>
            <a:ext cx="743079" cy="378684"/>
          </a:xfrm>
          <a:custGeom>
            <a:avLst/>
            <a:gdLst/>
            <a:ahLst/>
            <a:cxnLst/>
            <a:rect l="l" t="t" r="r" b="b"/>
            <a:pathLst>
              <a:path w="990600" h="504825">
                <a:moveTo>
                  <a:pt x="0" y="504672"/>
                </a:moveTo>
                <a:lnTo>
                  <a:pt x="990498" y="0"/>
                </a:lnTo>
              </a:path>
            </a:pathLst>
          </a:custGeom>
          <a:ln w="6350">
            <a:solidFill>
              <a:srgbClr val="4471C4"/>
            </a:solidFill>
          </a:ln>
        </p:spPr>
        <p:txBody>
          <a:bodyPr wrap="square" lIns="0" tIns="0" rIns="0" bIns="0" rtlCol="0"/>
          <a:lstStyle/>
          <a:p>
            <a:pPr defTabSz="685800"/>
            <a:endParaRPr sz="1350">
              <a:latin typeface="Calibri" panose="020F0502020204030204"/>
            </a:endParaRPr>
          </a:p>
        </p:txBody>
      </p:sp>
      <p:sp>
        <p:nvSpPr>
          <p:cNvPr id="3" name="object 3"/>
          <p:cNvSpPr/>
          <p:nvPr/>
        </p:nvSpPr>
        <p:spPr>
          <a:xfrm>
            <a:off x="793885" y="4050223"/>
            <a:ext cx="650194" cy="331527"/>
          </a:xfrm>
          <a:custGeom>
            <a:avLst/>
            <a:gdLst/>
            <a:ahLst/>
            <a:cxnLst/>
            <a:rect l="l" t="t" r="r" b="b"/>
            <a:pathLst>
              <a:path w="866775" h="441960">
                <a:moveTo>
                  <a:pt x="0" y="441464"/>
                </a:moveTo>
                <a:lnTo>
                  <a:pt x="866355" y="0"/>
                </a:lnTo>
              </a:path>
            </a:pathLst>
          </a:custGeom>
          <a:ln w="6350">
            <a:solidFill>
              <a:srgbClr val="B4C6E7"/>
            </a:solidFill>
          </a:ln>
        </p:spPr>
        <p:txBody>
          <a:bodyPr wrap="square" lIns="0" tIns="0" rIns="0" bIns="0" rtlCol="0"/>
          <a:lstStyle/>
          <a:p>
            <a:pPr defTabSz="685800"/>
            <a:endParaRPr sz="1350">
              <a:latin typeface="Calibri" panose="020F0502020204030204"/>
            </a:endParaRPr>
          </a:p>
        </p:txBody>
      </p:sp>
      <p:sp>
        <p:nvSpPr>
          <p:cNvPr id="4" name="object 4"/>
          <p:cNvSpPr/>
          <p:nvPr/>
        </p:nvSpPr>
        <p:spPr>
          <a:xfrm>
            <a:off x="2898199" y="2695723"/>
            <a:ext cx="557786" cy="284371"/>
          </a:xfrm>
          <a:custGeom>
            <a:avLst/>
            <a:gdLst/>
            <a:ahLst/>
            <a:cxnLst/>
            <a:rect l="l" t="t" r="r" b="b"/>
            <a:pathLst>
              <a:path w="743585" h="379095">
                <a:moveTo>
                  <a:pt x="0" y="378840"/>
                </a:moveTo>
                <a:lnTo>
                  <a:pt x="743457" y="0"/>
                </a:lnTo>
              </a:path>
            </a:pathLst>
          </a:custGeom>
          <a:ln w="6350">
            <a:solidFill>
              <a:srgbClr val="B4C6E7"/>
            </a:solidFill>
          </a:ln>
        </p:spPr>
        <p:txBody>
          <a:bodyPr wrap="square" lIns="0" tIns="0" rIns="0" bIns="0" rtlCol="0"/>
          <a:lstStyle/>
          <a:p>
            <a:pPr defTabSz="685800"/>
            <a:endParaRPr sz="1350">
              <a:latin typeface="Calibri" panose="020F0502020204030204"/>
            </a:endParaRPr>
          </a:p>
        </p:txBody>
      </p:sp>
      <p:sp>
        <p:nvSpPr>
          <p:cNvPr id="5" name="object 5"/>
          <p:cNvSpPr/>
          <p:nvPr/>
        </p:nvSpPr>
        <p:spPr>
          <a:xfrm>
            <a:off x="2873620" y="2755171"/>
            <a:ext cx="324382" cy="165287"/>
          </a:xfrm>
          <a:custGeom>
            <a:avLst/>
            <a:gdLst/>
            <a:ahLst/>
            <a:cxnLst/>
            <a:rect l="l" t="t" r="r" b="b"/>
            <a:pathLst>
              <a:path w="432435" h="220345">
                <a:moveTo>
                  <a:pt x="0" y="220345"/>
                </a:moveTo>
                <a:lnTo>
                  <a:pt x="432435" y="0"/>
                </a:lnTo>
              </a:path>
            </a:pathLst>
          </a:custGeom>
          <a:ln w="6350">
            <a:solidFill>
              <a:srgbClr val="4471C4"/>
            </a:solidFill>
          </a:ln>
        </p:spPr>
        <p:txBody>
          <a:bodyPr wrap="square" lIns="0" tIns="0" rIns="0" bIns="0" rtlCol="0"/>
          <a:lstStyle/>
          <a:p>
            <a:pPr defTabSz="685800"/>
            <a:endParaRPr sz="1350">
              <a:latin typeface="Calibri" panose="020F0502020204030204"/>
            </a:endParaRPr>
          </a:p>
        </p:txBody>
      </p:sp>
      <p:sp>
        <p:nvSpPr>
          <p:cNvPr id="6" name="object 6"/>
          <p:cNvSpPr/>
          <p:nvPr/>
        </p:nvSpPr>
        <p:spPr>
          <a:xfrm>
            <a:off x="1251802" y="4560756"/>
            <a:ext cx="1564276" cy="58113"/>
          </a:xfrm>
          <a:custGeom>
            <a:avLst/>
            <a:gdLst/>
            <a:ahLst/>
            <a:cxnLst/>
            <a:rect l="l" t="t" r="r" b="b"/>
            <a:pathLst>
              <a:path w="2085339" h="77470">
                <a:moveTo>
                  <a:pt x="0" y="77470"/>
                </a:moveTo>
                <a:lnTo>
                  <a:pt x="2084832" y="77470"/>
                </a:lnTo>
                <a:lnTo>
                  <a:pt x="2084832" y="0"/>
                </a:lnTo>
                <a:lnTo>
                  <a:pt x="0" y="0"/>
                </a:lnTo>
                <a:lnTo>
                  <a:pt x="0" y="77470"/>
                </a:lnTo>
                <a:close/>
              </a:path>
            </a:pathLst>
          </a:custGeom>
          <a:solidFill>
            <a:srgbClr val="4471C4"/>
          </a:solidFill>
        </p:spPr>
        <p:txBody>
          <a:bodyPr wrap="square" lIns="0" tIns="0" rIns="0" bIns="0" rtlCol="0"/>
          <a:lstStyle/>
          <a:p>
            <a:pPr defTabSz="685800"/>
            <a:endParaRPr sz="1350">
              <a:latin typeface="Calibri" panose="020F0502020204030204"/>
            </a:endParaRPr>
          </a:p>
        </p:txBody>
      </p:sp>
      <p:sp>
        <p:nvSpPr>
          <p:cNvPr id="7" name="object 7"/>
          <p:cNvSpPr/>
          <p:nvPr/>
        </p:nvSpPr>
        <p:spPr>
          <a:xfrm>
            <a:off x="1271331" y="4388324"/>
            <a:ext cx="0" cy="172432"/>
          </a:xfrm>
          <a:custGeom>
            <a:avLst/>
            <a:gdLst/>
            <a:ahLst/>
            <a:cxnLst/>
            <a:rect l="l" t="t" r="r" b="b"/>
            <a:pathLst>
              <a:path h="229870">
                <a:moveTo>
                  <a:pt x="0" y="0"/>
                </a:moveTo>
                <a:lnTo>
                  <a:pt x="0" y="229869"/>
                </a:lnTo>
              </a:path>
            </a:pathLst>
          </a:custGeom>
          <a:ln w="52069">
            <a:solidFill>
              <a:srgbClr val="4471C4"/>
            </a:solidFill>
          </a:ln>
        </p:spPr>
        <p:txBody>
          <a:bodyPr wrap="square" lIns="0" tIns="0" rIns="0" bIns="0" rtlCol="0"/>
          <a:lstStyle/>
          <a:p>
            <a:pPr defTabSz="685800"/>
            <a:endParaRPr sz="1350">
              <a:latin typeface="Calibri" panose="020F0502020204030204"/>
            </a:endParaRPr>
          </a:p>
        </p:txBody>
      </p:sp>
      <p:sp>
        <p:nvSpPr>
          <p:cNvPr id="8" name="object 8"/>
          <p:cNvSpPr/>
          <p:nvPr/>
        </p:nvSpPr>
        <p:spPr>
          <a:xfrm>
            <a:off x="2796168" y="4388248"/>
            <a:ext cx="0" cy="173385"/>
          </a:xfrm>
          <a:custGeom>
            <a:avLst/>
            <a:gdLst/>
            <a:ahLst/>
            <a:cxnLst/>
            <a:rect l="l" t="t" r="r" b="b"/>
            <a:pathLst>
              <a:path h="231139">
                <a:moveTo>
                  <a:pt x="0" y="0"/>
                </a:moveTo>
                <a:lnTo>
                  <a:pt x="0" y="230581"/>
                </a:lnTo>
              </a:path>
            </a:pathLst>
          </a:custGeom>
          <a:ln w="52070">
            <a:solidFill>
              <a:srgbClr val="4471C4"/>
            </a:solidFill>
          </a:ln>
        </p:spPr>
        <p:txBody>
          <a:bodyPr wrap="square" lIns="0" tIns="0" rIns="0" bIns="0" rtlCol="0"/>
          <a:lstStyle/>
          <a:p>
            <a:pPr defTabSz="685800"/>
            <a:endParaRPr sz="1350">
              <a:latin typeface="Calibri" panose="020F0502020204030204"/>
            </a:endParaRPr>
          </a:p>
        </p:txBody>
      </p:sp>
      <p:sp>
        <p:nvSpPr>
          <p:cNvPr id="9" name="object 9"/>
          <p:cNvSpPr/>
          <p:nvPr/>
        </p:nvSpPr>
        <p:spPr>
          <a:xfrm>
            <a:off x="2796168" y="2975521"/>
            <a:ext cx="0" cy="173385"/>
          </a:xfrm>
          <a:custGeom>
            <a:avLst/>
            <a:gdLst/>
            <a:ahLst/>
            <a:cxnLst/>
            <a:rect l="l" t="t" r="r" b="b"/>
            <a:pathLst>
              <a:path h="231139">
                <a:moveTo>
                  <a:pt x="0" y="0"/>
                </a:moveTo>
                <a:lnTo>
                  <a:pt x="0" y="231140"/>
                </a:lnTo>
              </a:path>
            </a:pathLst>
          </a:custGeom>
          <a:ln w="52070">
            <a:solidFill>
              <a:srgbClr val="4471C4"/>
            </a:solidFill>
          </a:ln>
        </p:spPr>
        <p:txBody>
          <a:bodyPr wrap="square" lIns="0" tIns="0" rIns="0" bIns="0" rtlCol="0"/>
          <a:lstStyle/>
          <a:p>
            <a:pPr defTabSz="685800"/>
            <a:endParaRPr sz="1350">
              <a:latin typeface="Calibri" panose="020F0502020204030204"/>
            </a:endParaRPr>
          </a:p>
        </p:txBody>
      </p:sp>
      <p:sp>
        <p:nvSpPr>
          <p:cNvPr id="10" name="object 10"/>
          <p:cNvSpPr/>
          <p:nvPr/>
        </p:nvSpPr>
        <p:spPr>
          <a:xfrm>
            <a:off x="2555049" y="2917409"/>
            <a:ext cx="261030" cy="58113"/>
          </a:xfrm>
          <a:custGeom>
            <a:avLst/>
            <a:gdLst/>
            <a:ahLst/>
            <a:cxnLst/>
            <a:rect l="l" t="t" r="r" b="b"/>
            <a:pathLst>
              <a:path w="347979" h="77470">
                <a:moveTo>
                  <a:pt x="0" y="77469"/>
                </a:moveTo>
                <a:lnTo>
                  <a:pt x="347472" y="77469"/>
                </a:lnTo>
                <a:lnTo>
                  <a:pt x="347472" y="0"/>
                </a:lnTo>
                <a:lnTo>
                  <a:pt x="0" y="0"/>
                </a:lnTo>
                <a:lnTo>
                  <a:pt x="0" y="77469"/>
                </a:lnTo>
                <a:close/>
              </a:path>
            </a:pathLst>
          </a:custGeom>
          <a:solidFill>
            <a:srgbClr val="4471C4"/>
          </a:solidFill>
        </p:spPr>
        <p:txBody>
          <a:bodyPr wrap="square" lIns="0" tIns="0" rIns="0" bIns="0" rtlCol="0"/>
          <a:lstStyle/>
          <a:p>
            <a:pPr defTabSz="685800"/>
            <a:endParaRPr sz="1350">
              <a:latin typeface="Calibri" panose="020F0502020204030204"/>
            </a:endParaRPr>
          </a:p>
        </p:txBody>
      </p:sp>
      <p:sp>
        <p:nvSpPr>
          <p:cNvPr id="11" name="object 11"/>
          <p:cNvSpPr/>
          <p:nvPr/>
        </p:nvSpPr>
        <p:spPr>
          <a:xfrm>
            <a:off x="1271331" y="2975521"/>
            <a:ext cx="0" cy="173385"/>
          </a:xfrm>
          <a:custGeom>
            <a:avLst/>
            <a:gdLst/>
            <a:ahLst/>
            <a:cxnLst/>
            <a:rect l="l" t="t" r="r" b="b"/>
            <a:pathLst>
              <a:path h="231139">
                <a:moveTo>
                  <a:pt x="0" y="0"/>
                </a:moveTo>
                <a:lnTo>
                  <a:pt x="0" y="231140"/>
                </a:lnTo>
              </a:path>
            </a:pathLst>
          </a:custGeom>
          <a:ln w="52069">
            <a:solidFill>
              <a:srgbClr val="4471C4"/>
            </a:solidFill>
          </a:ln>
        </p:spPr>
        <p:txBody>
          <a:bodyPr wrap="square" lIns="0" tIns="0" rIns="0" bIns="0" rtlCol="0"/>
          <a:lstStyle/>
          <a:p>
            <a:pPr defTabSz="685800"/>
            <a:endParaRPr sz="1350">
              <a:latin typeface="Calibri" panose="020F0502020204030204"/>
            </a:endParaRPr>
          </a:p>
        </p:txBody>
      </p:sp>
      <p:sp>
        <p:nvSpPr>
          <p:cNvPr id="12" name="object 12"/>
          <p:cNvSpPr/>
          <p:nvPr/>
        </p:nvSpPr>
        <p:spPr>
          <a:xfrm>
            <a:off x="1251802" y="2917409"/>
            <a:ext cx="261030" cy="58113"/>
          </a:xfrm>
          <a:custGeom>
            <a:avLst/>
            <a:gdLst/>
            <a:ahLst/>
            <a:cxnLst/>
            <a:rect l="l" t="t" r="r" b="b"/>
            <a:pathLst>
              <a:path w="347980" h="77470">
                <a:moveTo>
                  <a:pt x="0" y="77469"/>
                </a:moveTo>
                <a:lnTo>
                  <a:pt x="347471" y="77469"/>
                </a:lnTo>
                <a:lnTo>
                  <a:pt x="347471" y="0"/>
                </a:lnTo>
                <a:lnTo>
                  <a:pt x="0" y="0"/>
                </a:lnTo>
                <a:lnTo>
                  <a:pt x="0" y="77469"/>
                </a:lnTo>
                <a:close/>
              </a:path>
            </a:pathLst>
          </a:custGeom>
          <a:solidFill>
            <a:srgbClr val="4471C4"/>
          </a:solidFill>
        </p:spPr>
        <p:txBody>
          <a:bodyPr wrap="square" lIns="0" tIns="0" rIns="0" bIns="0" rtlCol="0"/>
          <a:lstStyle/>
          <a:p>
            <a:pPr defTabSz="685800"/>
            <a:endParaRPr sz="1350">
              <a:latin typeface="Calibri" panose="020F0502020204030204"/>
            </a:endParaRPr>
          </a:p>
        </p:txBody>
      </p:sp>
      <p:sp>
        <p:nvSpPr>
          <p:cNvPr id="13" name="object 13"/>
          <p:cNvSpPr txBox="1"/>
          <p:nvPr/>
        </p:nvSpPr>
        <p:spPr>
          <a:xfrm>
            <a:off x="1323634" y="3313251"/>
            <a:ext cx="1419471" cy="442814"/>
          </a:xfrm>
          <a:prstGeom prst="rect">
            <a:avLst/>
          </a:prstGeom>
        </p:spPr>
        <p:txBody>
          <a:bodyPr vert="horz" wrap="square" lIns="0" tIns="0" rIns="0" bIns="0" rtlCol="0">
            <a:spAutoFit/>
          </a:bodyPr>
          <a:lstStyle/>
          <a:p>
            <a:pPr marL="9525" marR="3810" defTabSz="685800">
              <a:lnSpc>
                <a:spcPct val="170000"/>
              </a:lnSpc>
            </a:pPr>
            <a:r>
              <a:rPr sz="900" b="1" dirty="0">
                <a:latin typeface="等线"/>
                <a:cs typeface="等线"/>
              </a:rPr>
              <a:t>“云-网-端”三大层次 </a:t>
            </a:r>
            <a:r>
              <a:rPr sz="900" b="1" spc="15" dirty="0">
                <a:latin typeface="等线"/>
                <a:cs typeface="等线"/>
              </a:rPr>
              <a:t>端侧实现</a:t>
            </a:r>
            <a:r>
              <a:rPr sz="900" b="1" spc="23" dirty="0">
                <a:latin typeface="等线"/>
                <a:cs typeface="等线"/>
              </a:rPr>
              <a:t>群</a:t>
            </a:r>
            <a:r>
              <a:rPr sz="900" b="1" spc="15" dirty="0">
                <a:latin typeface="等线"/>
                <a:cs typeface="等线"/>
              </a:rPr>
              <a:t>智感</a:t>
            </a:r>
            <a:r>
              <a:rPr sz="900" b="1" spc="23" dirty="0">
                <a:latin typeface="等线"/>
                <a:cs typeface="等线"/>
              </a:rPr>
              <a:t>知</a:t>
            </a:r>
            <a:r>
              <a:rPr sz="900" b="1" spc="26" dirty="0">
                <a:latin typeface="等线"/>
                <a:cs typeface="等线"/>
              </a:rPr>
              <a:t>、</a:t>
            </a:r>
            <a:r>
              <a:rPr sz="900" b="1" spc="23" dirty="0">
                <a:latin typeface="等线"/>
                <a:cs typeface="等线"/>
              </a:rPr>
              <a:t>可</a:t>
            </a:r>
            <a:r>
              <a:rPr sz="900" b="1" spc="15" dirty="0">
                <a:latin typeface="等线"/>
                <a:cs typeface="等线"/>
              </a:rPr>
              <a:t>视</a:t>
            </a:r>
            <a:r>
              <a:rPr sz="900" b="1" dirty="0">
                <a:latin typeface="等线"/>
                <a:cs typeface="等线"/>
              </a:rPr>
              <a:t>可</a:t>
            </a:r>
            <a:endParaRPr sz="900">
              <a:latin typeface="等线"/>
              <a:cs typeface="等线"/>
            </a:endParaRPr>
          </a:p>
        </p:txBody>
      </p:sp>
      <p:sp>
        <p:nvSpPr>
          <p:cNvPr id="14" name="object 14"/>
          <p:cNvSpPr txBox="1"/>
          <p:nvPr/>
        </p:nvSpPr>
        <p:spPr>
          <a:xfrm>
            <a:off x="1323634" y="3779867"/>
            <a:ext cx="1534268" cy="379591"/>
          </a:xfrm>
          <a:prstGeom prst="rect">
            <a:avLst/>
          </a:prstGeom>
        </p:spPr>
        <p:txBody>
          <a:bodyPr vert="horz" wrap="square" lIns="0" tIns="0" rIns="0" bIns="0" rtlCol="0">
            <a:spAutoFit/>
          </a:bodyPr>
          <a:lstStyle/>
          <a:p>
            <a:pPr marL="9525" defTabSz="685800"/>
            <a:r>
              <a:rPr sz="900" b="1" spc="15" dirty="0">
                <a:latin typeface="等线"/>
                <a:cs typeface="等线"/>
              </a:rPr>
              <a:t>控；网侧</a:t>
            </a:r>
            <a:r>
              <a:rPr sz="900" b="1" spc="23" dirty="0">
                <a:latin typeface="等线"/>
                <a:cs typeface="等线"/>
              </a:rPr>
              <a:t>实</a:t>
            </a:r>
            <a:r>
              <a:rPr sz="900" b="1" spc="15" dirty="0">
                <a:latin typeface="等线"/>
                <a:cs typeface="等线"/>
              </a:rPr>
              <a:t>现泛在</a:t>
            </a:r>
            <a:r>
              <a:rPr sz="900" b="1" spc="23" dirty="0">
                <a:latin typeface="等线"/>
                <a:cs typeface="等线"/>
              </a:rPr>
              <a:t>高</a:t>
            </a:r>
            <a:r>
              <a:rPr sz="900" b="1" spc="34" dirty="0">
                <a:latin typeface="等线"/>
                <a:cs typeface="等线"/>
              </a:rPr>
              <a:t>速</a:t>
            </a:r>
            <a:r>
              <a:rPr sz="900" b="1" spc="15" dirty="0">
                <a:latin typeface="等线"/>
                <a:cs typeface="等线"/>
              </a:rPr>
              <a:t>、</a:t>
            </a:r>
            <a:r>
              <a:rPr sz="900" b="1" dirty="0">
                <a:latin typeface="等线"/>
                <a:cs typeface="等线"/>
              </a:rPr>
              <a:t>天</a:t>
            </a:r>
            <a:endParaRPr sz="900">
              <a:latin typeface="等线"/>
              <a:cs typeface="等线"/>
            </a:endParaRPr>
          </a:p>
          <a:p>
            <a:pPr marL="9525" defTabSz="685800">
              <a:spcBef>
                <a:spcPts val="755"/>
              </a:spcBef>
            </a:pPr>
            <a:r>
              <a:rPr sz="900" b="1" spc="15" dirty="0">
                <a:latin typeface="等线"/>
                <a:cs typeface="等线"/>
              </a:rPr>
              <a:t>地一体；云测实现随</a:t>
            </a:r>
            <a:r>
              <a:rPr sz="900" b="1" spc="23" dirty="0">
                <a:latin typeface="等线"/>
                <a:cs typeface="等线"/>
              </a:rPr>
              <a:t>需</a:t>
            </a:r>
            <a:r>
              <a:rPr sz="900" b="1" spc="15" dirty="0">
                <a:latin typeface="等线"/>
                <a:cs typeface="等线"/>
              </a:rPr>
              <a:t>调</a:t>
            </a:r>
            <a:r>
              <a:rPr sz="900" b="1" spc="19" dirty="0">
                <a:latin typeface="等线"/>
                <a:cs typeface="等线"/>
              </a:rPr>
              <a:t>度</a:t>
            </a:r>
            <a:r>
              <a:rPr sz="900" b="1" dirty="0">
                <a:latin typeface="等线"/>
                <a:cs typeface="等线"/>
              </a:rPr>
              <a:t>，</a:t>
            </a:r>
            <a:endParaRPr sz="900">
              <a:latin typeface="等线"/>
              <a:cs typeface="等线"/>
            </a:endParaRPr>
          </a:p>
        </p:txBody>
      </p:sp>
      <p:sp>
        <p:nvSpPr>
          <p:cNvPr id="15" name="object 15"/>
          <p:cNvSpPr/>
          <p:nvPr/>
        </p:nvSpPr>
        <p:spPr>
          <a:xfrm>
            <a:off x="3105022" y="4346893"/>
            <a:ext cx="743079" cy="378684"/>
          </a:xfrm>
          <a:custGeom>
            <a:avLst/>
            <a:gdLst/>
            <a:ahLst/>
            <a:cxnLst/>
            <a:rect l="l" t="t" r="r" b="b"/>
            <a:pathLst>
              <a:path w="990600" h="504825">
                <a:moveTo>
                  <a:pt x="0" y="504672"/>
                </a:moveTo>
                <a:lnTo>
                  <a:pt x="990473" y="0"/>
                </a:lnTo>
              </a:path>
            </a:pathLst>
          </a:custGeom>
          <a:ln w="6350">
            <a:solidFill>
              <a:srgbClr val="4471C4"/>
            </a:solidFill>
          </a:ln>
        </p:spPr>
        <p:txBody>
          <a:bodyPr wrap="square" lIns="0" tIns="0" rIns="0" bIns="0" rtlCol="0"/>
          <a:lstStyle/>
          <a:p>
            <a:pPr defTabSz="685800"/>
            <a:endParaRPr sz="1350">
              <a:latin typeface="Calibri" panose="020F0502020204030204"/>
            </a:endParaRPr>
          </a:p>
        </p:txBody>
      </p:sp>
      <p:sp>
        <p:nvSpPr>
          <p:cNvPr id="16" name="object 16"/>
          <p:cNvSpPr/>
          <p:nvPr/>
        </p:nvSpPr>
        <p:spPr>
          <a:xfrm>
            <a:off x="3389869" y="4050223"/>
            <a:ext cx="650194" cy="331527"/>
          </a:xfrm>
          <a:custGeom>
            <a:avLst/>
            <a:gdLst/>
            <a:ahLst/>
            <a:cxnLst/>
            <a:rect l="l" t="t" r="r" b="b"/>
            <a:pathLst>
              <a:path w="866775" h="441960">
                <a:moveTo>
                  <a:pt x="0" y="441464"/>
                </a:moveTo>
                <a:lnTo>
                  <a:pt x="866394" y="0"/>
                </a:lnTo>
              </a:path>
            </a:pathLst>
          </a:custGeom>
          <a:ln w="6350">
            <a:solidFill>
              <a:srgbClr val="B4C6E7"/>
            </a:solidFill>
          </a:ln>
        </p:spPr>
        <p:txBody>
          <a:bodyPr wrap="square" lIns="0" tIns="0" rIns="0" bIns="0" rtlCol="0"/>
          <a:lstStyle/>
          <a:p>
            <a:pPr defTabSz="685800"/>
            <a:endParaRPr sz="1350">
              <a:latin typeface="Calibri" panose="020F0502020204030204"/>
            </a:endParaRPr>
          </a:p>
        </p:txBody>
      </p:sp>
      <p:sp>
        <p:nvSpPr>
          <p:cNvPr id="17" name="object 17"/>
          <p:cNvSpPr/>
          <p:nvPr/>
        </p:nvSpPr>
        <p:spPr>
          <a:xfrm>
            <a:off x="5494211" y="2695723"/>
            <a:ext cx="557786" cy="284371"/>
          </a:xfrm>
          <a:custGeom>
            <a:avLst/>
            <a:gdLst/>
            <a:ahLst/>
            <a:cxnLst/>
            <a:rect l="l" t="t" r="r" b="b"/>
            <a:pathLst>
              <a:path w="743584" h="379095">
                <a:moveTo>
                  <a:pt x="0" y="378840"/>
                </a:moveTo>
                <a:lnTo>
                  <a:pt x="743457" y="0"/>
                </a:lnTo>
              </a:path>
            </a:pathLst>
          </a:custGeom>
          <a:ln w="6350">
            <a:solidFill>
              <a:srgbClr val="B4C6E7"/>
            </a:solidFill>
          </a:ln>
        </p:spPr>
        <p:txBody>
          <a:bodyPr wrap="square" lIns="0" tIns="0" rIns="0" bIns="0" rtlCol="0"/>
          <a:lstStyle/>
          <a:p>
            <a:pPr defTabSz="685800"/>
            <a:endParaRPr sz="1350">
              <a:latin typeface="Calibri" panose="020F0502020204030204"/>
            </a:endParaRPr>
          </a:p>
        </p:txBody>
      </p:sp>
      <p:sp>
        <p:nvSpPr>
          <p:cNvPr id="18" name="object 18"/>
          <p:cNvSpPr/>
          <p:nvPr/>
        </p:nvSpPr>
        <p:spPr>
          <a:xfrm>
            <a:off x="5469538" y="2755171"/>
            <a:ext cx="324859" cy="165287"/>
          </a:xfrm>
          <a:custGeom>
            <a:avLst/>
            <a:gdLst/>
            <a:ahLst/>
            <a:cxnLst/>
            <a:rect l="l" t="t" r="r" b="b"/>
            <a:pathLst>
              <a:path w="433070" h="220345">
                <a:moveTo>
                  <a:pt x="0" y="220345"/>
                </a:moveTo>
                <a:lnTo>
                  <a:pt x="432562" y="0"/>
                </a:lnTo>
              </a:path>
            </a:pathLst>
          </a:custGeom>
          <a:ln w="6350">
            <a:solidFill>
              <a:srgbClr val="4471C4"/>
            </a:solidFill>
          </a:ln>
        </p:spPr>
        <p:txBody>
          <a:bodyPr wrap="square" lIns="0" tIns="0" rIns="0" bIns="0" rtlCol="0"/>
          <a:lstStyle/>
          <a:p>
            <a:pPr defTabSz="685800"/>
            <a:endParaRPr sz="1350">
              <a:latin typeface="Calibri" panose="020F0502020204030204"/>
            </a:endParaRPr>
          </a:p>
        </p:txBody>
      </p:sp>
      <p:sp>
        <p:nvSpPr>
          <p:cNvPr id="19" name="object 19"/>
          <p:cNvSpPr/>
          <p:nvPr/>
        </p:nvSpPr>
        <p:spPr>
          <a:xfrm>
            <a:off x="3848006" y="4560756"/>
            <a:ext cx="1562848" cy="58113"/>
          </a:xfrm>
          <a:custGeom>
            <a:avLst/>
            <a:gdLst/>
            <a:ahLst/>
            <a:cxnLst/>
            <a:rect l="l" t="t" r="r" b="b"/>
            <a:pathLst>
              <a:path w="2083434" h="77470">
                <a:moveTo>
                  <a:pt x="0" y="77470"/>
                </a:moveTo>
                <a:lnTo>
                  <a:pt x="2083308" y="77470"/>
                </a:lnTo>
                <a:lnTo>
                  <a:pt x="2083308" y="0"/>
                </a:lnTo>
                <a:lnTo>
                  <a:pt x="0" y="0"/>
                </a:lnTo>
                <a:lnTo>
                  <a:pt x="0" y="77470"/>
                </a:lnTo>
                <a:close/>
              </a:path>
            </a:pathLst>
          </a:custGeom>
          <a:solidFill>
            <a:srgbClr val="4471C4"/>
          </a:solidFill>
        </p:spPr>
        <p:txBody>
          <a:bodyPr wrap="square" lIns="0" tIns="0" rIns="0" bIns="0" rtlCol="0"/>
          <a:lstStyle/>
          <a:p>
            <a:pPr defTabSz="685800"/>
            <a:endParaRPr sz="1350">
              <a:latin typeface="Calibri" panose="020F0502020204030204"/>
            </a:endParaRPr>
          </a:p>
        </p:txBody>
      </p:sp>
      <p:sp>
        <p:nvSpPr>
          <p:cNvPr id="20" name="object 20"/>
          <p:cNvSpPr/>
          <p:nvPr/>
        </p:nvSpPr>
        <p:spPr>
          <a:xfrm>
            <a:off x="3867536" y="4388324"/>
            <a:ext cx="0" cy="172432"/>
          </a:xfrm>
          <a:custGeom>
            <a:avLst/>
            <a:gdLst/>
            <a:ahLst/>
            <a:cxnLst/>
            <a:rect l="l" t="t" r="r" b="b"/>
            <a:pathLst>
              <a:path h="229870">
                <a:moveTo>
                  <a:pt x="0" y="0"/>
                </a:moveTo>
                <a:lnTo>
                  <a:pt x="0" y="229869"/>
                </a:lnTo>
              </a:path>
            </a:pathLst>
          </a:custGeom>
          <a:ln w="52069">
            <a:solidFill>
              <a:srgbClr val="4471C4"/>
            </a:solidFill>
          </a:ln>
        </p:spPr>
        <p:txBody>
          <a:bodyPr wrap="square" lIns="0" tIns="0" rIns="0" bIns="0" rtlCol="0"/>
          <a:lstStyle/>
          <a:p>
            <a:pPr defTabSz="685800"/>
            <a:endParaRPr sz="1350">
              <a:latin typeface="Calibri" panose="020F0502020204030204"/>
            </a:endParaRPr>
          </a:p>
        </p:txBody>
      </p:sp>
      <p:sp>
        <p:nvSpPr>
          <p:cNvPr id="21" name="object 21"/>
          <p:cNvSpPr/>
          <p:nvPr/>
        </p:nvSpPr>
        <p:spPr>
          <a:xfrm>
            <a:off x="5391228" y="4388248"/>
            <a:ext cx="0" cy="173385"/>
          </a:xfrm>
          <a:custGeom>
            <a:avLst/>
            <a:gdLst/>
            <a:ahLst/>
            <a:cxnLst/>
            <a:rect l="l" t="t" r="r" b="b"/>
            <a:pathLst>
              <a:path h="231139">
                <a:moveTo>
                  <a:pt x="0" y="0"/>
                </a:moveTo>
                <a:lnTo>
                  <a:pt x="0" y="230581"/>
                </a:lnTo>
              </a:path>
            </a:pathLst>
          </a:custGeom>
          <a:ln w="52070">
            <a:solidFill>
              <a:srgbClr val="4471C4"/>
            </a:solidFill>
          </a:ln>
        </p:spPr>
        <p:txBody>
          <a:bodyPr wrap="square" lIns="0" tIns="0" rIns="0" bIns="0" rtlCol="0"/>
          <a:lstStyle/>
          <a:p>
            <a:pPr defTabSz="685800"/>
            <a:endParaRPr sz="1350">
              <a:latin typeface="Calibri" panose="020F0502020204030204"/>
            </a:endParaRPr>
          </a:p>
        </p:txBody>
      </p:sp>
      <p:sp>
        <p:nvSpPr>
          <p:cNvPr id="22" name="object 22"/>
          <p:cNvSpPr/>
          <p:nvPr/>
        </p:nvSpPr>
        <p:spPr>
          <a:xfrm>
            <a:off x="5391228" y="2975521"/>
            <a:ext cx="0" cy="173385"/>
          </a:xfrm>
          <a:custGeom>
            <a:avLst/>
            <a:gdLst/>
            <a:ahLst/>
            <a:cxnLst/>
            <a:rect l="l" t="t" r="r" b="b"/>
            <a:pathLst>
              <a:path h="231139">
                <a:moveTo>
                  <a:pt x="0" y="0"/>
                </a:moveTo>
                <a:lnTo>
                  <a:pt x="0" y="231140"/>
                </a:lnTo>
              </a:path>
            </a:pathLst>
          </a:custGeom>
          <a:ln w="52070">
            <a:solidFill>
              <a:srgbClr val="4471C4"/>
            </a:solidFill>
          </a:ln>
        </p:spPr>
        <p:txBody>
          <a:bodyPr wrap="square" lIns="0" tIns="0" rIns="0" bIns="0" rtlCol="0"/>
          <a:lstStyle/>
          <a:p>
            <a:pPr defTabSz="685800"/>
            <a:endParaRPr sz="1350">
              <a:latin typeface="Calibri" panose="020F0502020204030204"/>
            </a:endParaRPr>
          </a:p>
        </p:txBody>
      </p:sp>
      <p:sp>
        <p:nvSpPr>
          <p:cNvPr id="23" name="object 23"/>
          <p:cNvSpPr/>
          <p:nvPr/>
        </p:nvSpPr>
        <p:spPr>
          <a:xfrm>
            <a:off x="5150299" y="2917409"/>
            <a:ext cx="260554" cy="58113"/>
          </a:xfrm>
          <a:custGeom>
            <a:avLst/>
            <a:gdLst/>
            <a:ahLst/>
            <a:cxnLst/>
            <a:rect l="l" t="t" r="r" b="b"/>
            <a:pathLst>
              <a:path w="347345" h="77470">
                <a:moveTo>
                  <a:pt x="0" y="77469"/>
                </a:moveTo>
                <a:lnTo>
                  <a:pt x="347218" y="77469"/>
                </a:lnTo>
                <a:lnTo>
                  <a:pt x="347218" y="0"/>
                </a:lnTo>
                <a:lnTo>
                  <a:pt x="0" y="0"/>
                </a:lnTo>
                <a:lnTo>
                  <a:pt x="0" y="77469"/>
                </a:lnTo>
                <a:close/>
              </a:path>
            </a:pathLst>
          </a:custGeom>
          <a:solidFill>
            <a:srgbClr val="4471C4"/>
          </a:solidFill>
        </p:spPr>
        <p:txBody>
          <a:bodyPr wrap="square" lIns="0" tIns="0" rIns="0" bIns="0" rtlCol="0"/>
          <a:lstStyle/>
          <a:p>
            <a:pPr defTabSz="685800"/>
            <a:endParaRPr sz="1350">
              <a:latin typeface="Calibri" panose="020F0502020204030204"/>
            </a:endParaRPr>
          </a:p>
        </p:txBody>
      </p:sp>
      <p:sp>
        <p:nvSpPr>
          <p:cNvPr id="24" name="object 24"/>
          <p:cNvSpPr/>
          <p:nvPr/>
        </p:nvSpPr>
        <p:spPr>
          <a:xfrm>
            <a:off x="3867536" y="2975521"/>
            <a:ext cx="0" cy="173385"/>
          </a:xfrm>
          <a:custGeom>
            <a:avLst/>
            <a:gdLst/>
            <a:ahLst/>
            <a:cxnLst/>
            <a:rect l="l" t="t" r="r" b="b"/>
            <a:pathLst>
              <a:path h="231139">
                <a:moveTo>
                  <a:pt x="0" y="0"/>
                </a:moveTo>
                <a:lnTo>
                  <a:pt x="0" y="231140"/>
                </a:lnTo>
              </a:path>
            </a:pathLst>
          </a:custGeom>
          <a:ln w="52069">
            <a:solidFill>
              <a:srgbClr val="4471C4"/>
            </a:solidFill>
          </a:ln>
        </p:spPr>
        <p:txBody>
          <a:bodyPr wrap="square" lIns="0" tIns="0" rIns="0" bIns="0" rtlCol="0"/>
          <a:lstStyle/>
          <a:p>
            <a:pPr defTabSz="685800"/>
            <a:endParaRPr sz="1350">
              <a:latin typeface="Calibri" panose="020F0502020204030204"/>
            </a:endParaRPr>
          </a:p>
        </p:txBody>
      </p:sp>
      <p:sp>
        <p:nvSpPr>
          <p:cNvPr id="25" name="object 25"/>
          <p:cNvSpPr/>
          <p:nvPr/>
        </p:nvSpPr>
        <p:spPr>
          <a:xfrm>
            <a:off x="3848007" y="2917409"/>
            <a:ext cx="260554" cy="58113"/>
          </a:xfrm>
          <a:custGeom>
            <a:avLst/>
            <a:gdLst/>
            <a:ahLst/>
            <a:cxnLst/>
            <a:rect l="l" t="t" r="r" b="b"/>
            <a:pathLst>
              <a:path w="347345" h="77470">
                <a:moveTo>
                  <a:pt x="0" y="77469"/>
                </a:moveTo>
                <a:lnTo>
                  <a:pt x="347217" y="77469"/>
                </a:lnTo>
                <a:lnTo>
                  <a:pt x="347217" y="0"/>
                </a:lnTo>
                <a:lnTo>
                  <a:pt x="0" y="0"/>
                </a:lnTo>
                <a:lnTo>
                  <a:pt x="0" y="77469"/>
                </a:lnTo>
                <a:close/>
              </a:path>
            </a:pathLst>
          </a:custGeom>
          <a:solidFill>
            <a:srgbClr val="4471C4"/>
          </a:solidFill>
        </p:spPr>
        <p:txBody>
          <a:bodyPr wrap="square" lIns="0" tIns="0" rIns="0" bIns="0" rtlCol="0"/>
          <a:lstStyle/>
          <a:p>
            <a:pPr defTabSz="685800"/>
            <a:endParaRPr sz="1350">
              <a:latin typeface="Calibri" panose="020F0502020204030204"/>
            </a:endParaRPr>
          </a:p>
        </p:txBody>
      </p:sp>
      <p:sp>
        <p:nvSpPr>
          <p:cNvPr id="26" name="object 26"/>
          <p:cNvSpPr/>
          <p:nvPr/>
        </p:nvSpPr>
        <p:spPr>
          <a:xfrm>
            <a:off x="5700940" y="4346893"/>
            <a:ext cx="743079" cy="378684"/>
          </a:xfrm>
          <a:custGeom>
            <a:avLst/>
            <a:gdLst/>
            <a:ahLst/>
            <a:cxnLst/>
            <a:rect l="l" t="t" r="r" b="b"/>
            <a:pathLst>
              <a:path w="990600" h="504825">
                <a:moveTo>
                  <a:pt x="0" y="504672"/>
                </a:moveTo>
                <a:lnTo>
                  <a:pt x="990473" y="0"/>
                </a:lnTo>
              </a:path>
            </a:pathLst>
          </a:custGeom>
          <a:ln w="6350">
            <a:solidFill>
              <a:srgbClr val="4471C4"/>
            </a:solidFill>
          </a:ln>
        </p:spPr>
        <p:txBody>
          <a:bodyPr wrap="square" lIns="0" tIns="0" rIns="0" bIns="0" rtlCol="0"/>
          <a:lstStyle/>
          <a:p>
            <a:pPr defTabSz="685800"/>
            <a:endParaRPr sz="1350">
              <a:latin typeface="Calibri" panose="020F0502020204030204"/>
            </a:endParaRPr>
          </a:p>
        </p:txBody>
      </p:sp>
      <p:sp>
        <p:nvSpPr>
          <p:cNvPr id="27" name="object 27"/>
          <p:cNvSpPr/>
          <p:nvPr/>
        </p:nvSpPr>
        <p:spPr>
          <a:xfrm>
            <a:off x="5985883" y="4050223"/>
            <a:ext cx="650194" cy="331527"/>
          </a:xfrm>
          <a:custGeom>
            <a:avLst/>
            <a:gdLst/>
            <a:ahLst/>
            <a:cxnLst/>
            <a:rect l="l" t="t" r="r" b="b"/>
            <a:pathLst>
              <a:path w="866775" h="441960">
                <a:moveTo>
                  <a:pt x="0" y="441464"/>
                </a:moveTo>
                <a:lnTo>
                  <a:pt x="866266" y="0"/>
                </a:lnTo>
              </a:path>
            </a:pathLst>
          </a:custGeom>
          <a:ln w="6349">
            <a:solidFill>
              <a:srgbClr val="B4C6E7"/>
            </a:solidFill>
          </a:ln>
        </p:spPr>
        <p:txBody>
          <a:bodyPr wrap="square" lIns="0" tIns="0" rIns="0" bIns="0" rtlCol="0"/>
          <a:lstStyle/>
          <a:p>
            <a:pPr defTabSz="685800"/>
            <a:endParaRPr sz="1350">
              <a:latin typeface="Calibri" panose="020F0502020204030204"/>
            </a:endParaRPr>
          </a:p>
        </p:txBody>
      </p:sp>
      <p:sp>
        <p:nvSpPr>
          <p:cNvPr id="28" name="object 28"/>
          <p:cNvSpPr/>
          <p:nvPr/>
        </p:nvSpPr>
        <p:spPr>
          <a:xfrm>
            <a:off x="8090224" y="2695723"/>
            <a:ext cx="557786" cy="284371"/>
          </a:xfrm>
          <a:custGeom>
            <a:avLst/>
            <a:gdLst/>
            <a:ahLst/>
            <a:cxnLst/>
            <a:rect l="l" t="t" r="r" b="b"/>
            <a:pathLst>
              <a:path w="743584" h="379095">
                <a:moveTo>
                  <a:pt x="0" y="378840"/>
                </a:moveTo>
                <a:lnTo>
                  <a:pt x="743457" y="0"/>
                </a:lnTo>
              </a:path>
            </a:pathLst>
          </a:custGeom>
          <a:ln w="6350">
            <a:solidFill>
              <a:srgbClr val="B4C6E7"/>
            </a:solidFill>
          </a:ln>
        </p:spPr>
        <p:txBody>
          <a:bodyPr wrap="square" lIns="0" tIns="0" rIns="0" bIns="0" rtlCol="0"/>
          <a:lstStyle/>
          <a:p>
            <a:pPr defTabSz="685800"/>
            <a:endParaRPr sz="1350">
              <a:latin typeface="Calibri" panose="020F0502020204030204"/>
            </a:endParaRPr>
          </a:p>
        </p:txBody>
      </p:sp>
      <p:sp>
        <p:nvSpPr>
          <p:cNvPr id="29" name="object 29"/>
          <p:cNvSpPr/>
          <p:nvPr/>
        </p:nvSpPr>
        <p:spPr>
          <a:xfrm>
            <a:off x="8065551" y="2755171"/>
            <a:ext cx="324859" cy="165287"/>
          </a:xfrm>
          <a:custGeom>
            <a:avLst/>
            <a:gdLst/>
            <a:ahLst/>
            <a:cxnLst/>
            <a:rect l="l" t="t" r="r" b="b"/>
            <a:pathLst>
              <a:path w="433070" h="220345">
                <a:moveTo>
                  <a:pt x="0" y="220345"/>
                </a:moveTo>
                <a:lnTo>
                  <a:pt x="432562" y="0"/>
                </a:lnTo>
              </a:path>
            </a:pathLst>
          </a:custGeom>
          <a:ln w="6350">
            <a:solidFill>
              <a:srgbClr val="4471C4"/>
            </a:solidFill>
          </a:ln>
        </p:spPr>
        <p:txBody>
          <a:bodyPr wrap="square" lIns="0" tIns="0" rIns="0" bIns="0" rtlCol="0"/>
          <a:lstStyle/>
          <a:p>
            <a:pPr defTabSz="685800"/>
            <a:endParaRPr sz="1350">
              <a:latin typeface="Calibri" panose="020F0502020204030204"/>
            </a:endParaRPr>
          </a:p>
        </p:txBody>
      </p:sp>
      <p:sp>
        <p:nvSpPr>
          <p:cNvPr id="30" name="object 30"/>
          <p:cNvSpPr/>
          <p:nvPr/>
        </p:nvSpPr>
        <p:spPr>
          <a:xfrm>
            <a:off x="6444210" y="4560756"/>
            <a:ext cx="1562848" cy="58113"/>
          </a:xfrm>
          <a:custGeom>
            <a:avLst/>
            <a:gdLst/>
            <a:ahLst/>
            <a:cxnLst/>
            <a:rect l="l" t="t" r="r" b="b"/>
            <a:pathLst>
              <a:path w="2083434" h="77470">
                <a:moveTo>
                  <a:pt x="0" y="77470"/>
                </a:moveTo>
                <a:lnTo>
                  <a:pt x="2083307" y="77470"/>
                </a:lnTo>
                <a:lnTo>
                  <a:pt x="2083307" y="0"/>
                </a:lnTo>
                <a:lnTo>
                  <a:pt x="0" y="0"/>
                </a:lnTo>
                <a:lnTo>
                  <a:pt x="0" y="77470"/>
                </a:lnTo>
                <a:close/>
              </a:path>
            </a:pathLst>
          </a:custGeom>
          <a:solidFill>
            <a:srgbClr val="4471C4"/>
          </a:solidFill>
        </p:spPr>
        <p:txBody>
          <a:bodyPr wrap="square" lIns="0" tIns="0" rIns="0" bIns="0" rtlCol="0"/>
          <a:lstStyle/>
          <a:p>
            <a:pPr defTabSz="685800"/>
            <a:endParaRPr sz="1350">
              <a:latin typeface="Calibri" panose="020F0502020204030204"/>
            </a:endParaRPr>
          </a:p>
        </p:txBody>
      </p:sp>
      <p:sp>
        <p:nvSpPr>
          <p:cNvPr id="31" name="object 31"/>
          <p:cNvSpPr/>
          <p:nvPr/>
        </p:nvSpPr>
        <p:spPr>
          <a:xfrm>
            <a:off x="6463739" y="4388324"/>
            <a:ext cx="0" cy="172432"/>
          </a:xfrm>
          <a:custGeom>
            <a:avLst/>
            <a:gdLst/>
            <a:ahLst/>
            <a:cxnLst/>
            <a:rect l="l" t="t" r="r" b="b"/>
            <a:pathLst>
              <a:path h="229870">
                <a:moveTo>
                  <a:pt x="0" y="0"/>
                </a:moveTo>
                <a:lnTo>
                  <a:pt x="0" y="229869"/>
                </a:lnTo>
              </a:path>
            </a:pathLst>
          </a:custGeom>
          <a:ln w="52069">
            <a:solidFill>
              <a:srgbClr val="4471C4"/>
            </a:solidFill>
          </a:ln>
        </p:spPr>
        <p:txBody>
          <a:bodyPr wrap="square" lIns="0" tIns="0" rIns="0" bIns="0" rtlCol="0"/>
          <a:lstStyle/>
          <a:p>
            <a:pPr defTabSz="685800"/>
            <a:endParaRPr sz="1350">
              <a:latin typeface="Calibri" panose="020F0502020204030204"/>
            </a:endParaRPr>
          </a:p>
        </p:txBody>
      </p:sp>
      <p:sp>
        <p:nvSpPr>
          <p:cNvPr id="32" name="object 32"/>
          <p:cNvSpPr/>
          <p:nvPr/>
        </p:nvSpPr>
        <p:spPr>
          <a:xfrm>
            <a:off x="7987432" y="4388248"/>
            <a:ext cx="0" cy="173385"/>
          </a:xfrm>
          <a:custGeom>
            <a:avLst/>
            <a:gdLst/>
            <a:ahLst/>
            <a:cxnLst/>
            <a:rect l="l" t="t" r="r" b="b"/>
            <a:pathLst>
              <a:path h="231139">
                <a:moveTo>
                  <a:pt x="0" y="0"/>
                </a:moveTo>
                <a:lnTo>
                  <a:pt x="0" y="230581"/>
                </a:lnTo>
              </a:path>
            </a:pathLst>
          </a:custGeom>
          <a:ln w="52070">
            <a:solidFill>
              <a:srgbClr val="4471C4"/>
            </a:solidFill>
          </a:ln>
        </p:spPr>
        <p:txBody>
          <a:bodyPr wrap="square" lIns="0" tIns="0" rIns="0" bIns="0" rtlCol="0"/>
          <a:lstStyle/>
          <a:p>
            <a:pPr defTabSz="685800"/>
            <a:endParaRPr sz="1350">
              <a:latin typeface="Calibri" panose="020F0502020204030204"/>
            </a:endParaRPr>
          </a:p>
        </p:txBody>
      </p:sp>
      <p:sp>
        <p:nvSpPr>
          <p:cNvPr id="33" name="object 33"/>
          <p:cNvSpPr/>
          <p:nvPr/>
        </p:nvSpPr>
        <p:spPr>
          <a:xfrm>
            <a:off x="7987432" y="2975521"/>
            <a:ext cx="0" cy="173385"/>
          </a:xfrm>
          <a:custGeom>
            <a:avLst/>
            <a:gdLst/>
            <a:ahLst/>
            <a:cxnLst/>
            <a:rect l="l" t="t" r="r" b="b"/>
            <a:pathLst>
              <a:path h="231139">
                <a:moveTo>
                  <a:pt x="0" y="0"/>
                </a:moveTo>
                <a:lnTo>
                  <a:pt x="0" y="231140"/>
                </a:lnTo>
              </a:path>
            </a:pathLst>
          </a:custGeom>
          <a:ln w="52070">
            <a:solidFill>
              <a:srgbClr val="4471C4"/>
            </a:solidFill>
          </a:ln>
        </p:spPr>
        <p:txBody>
          <a:bodyPr wrap="square" lIns="0" tIns="0" rIns="0" bIns="0" rtlCol="0"/>
          <a:lstStyle/>
          <a:p>
            <a:pPr defTabSz="685800"/>
            <a:endParaRPr sz="1350">
              <a:latin typeface="Calibri" panose="020F0502020204030204"/>
            </a:endParaRPr>
          </a:p>
        </p:txBody>
      </p:sp>
      <p:sp>
        <p:nvSpPr>
          <p:cNvPr id="34" name="object 34"/>
          <p:cNvSpPr txBox="1"/>
          <p:nvPr/>
        </p:nvSpPr>
        <p:spPr>
          <a:xfrm>
            <a:off x="1323634" y="4246329"/>
            <a:ext cx="6583870" cy="256480"/>
          </a:xfrm>
          <a:prstGeom prst="rect">
            <a:avLst/>
          </a:prstGeom>
        </p:spPr>
        <p:txBody>
          <a:bodyPr vert="horz" wrap="square" lIns="0" tIns="0" rIns="0" bIns="0" rtlCol="0">
            <a:spAutoFit/>
          </a:bodyPr>
          <a:lstStyle/>
          <a:p>
            <a:pPr marL="9525" defTabSz="685800">
              <a:lnSpc>
                <a:spcPts val="1000"/>
              </a:lnSpc>
            </a:pPr>
            <a:r>
              <a:rPr sz="900" b="1" dirty="0">
                <a:latin typeface="等线"/>
                <a:cs typeface="等线"/>
              </a:rPr>
              <a:t>迭代学习</a:t>
            </a:r>
            <a:endParaRPr sz="900">
              <a:latin typeface="等线"/>
              <a:cs typeface="等线"/>
            </a:endParaRPr>
          </a:p>
          <a:p>
            <a:pPr marR="3810" algn="r" defTabSz="685800">
              <a:lnSpc>
                <a:spcPts val="1000"/>
              </a:lnSpc>
            </a:pPr>
            <a:r>
              <a:rPr sz="900" b="1" dirty="0">
                <a:latin typeface="等线"/>
                <a:cs typeface="等线"/>
              </a:rPr>
              <a:t>智能操控的城市大脑是重点</a:t>
            </a:r>
            <a:endParaRPr sz="900">
              <a:latin typeface="等线"/>
              <a:cs typeface="等线"/>
            </a:endParaRPr>
          </a:p>
        </p:txBody>
      </p:sp>
      <p:sp>
        <p:nvSpPr>
          <p:cNvPr id="35" name="object 35"/>
          <p:cNvSpPr txBox="1"/>
          <p:nvPr/>
        </p:nvSpPr>
        <p:spPr>
          <a:xfrm>
            <a:off x="1719656" y="2869470"/>
            <a:ext cx="704972" cy="207749"/>
          </a:xfrm>
          <a:prstGeom prst="rect">
            <a:avLst/>
          </a:prstGeom>
        </p:spPr>
        <p:txBody>
          <a:bodyPr vert="horz" wrap="square" lIns="0" tIns="0" rIns="0" bIns="0" rtlCol="0">
            <a:spAutoFit/>
          </a:bodyPr>
          <a:lstStyle/>
          <a:p>
            <a:pPr marL="9525" defTabSz="685800"/>
            <a:r>
              <a:rPr sz="1350" b="1" spc="-4" dirty="0">
                <a:latin typeface="等线"/>
                <a:cs typeface="等线"/>
              </a:rPr>
              <a:t>技术角度</a:t>
            </a:r>
            <a:endParaRPr sz="1350">
              <a:latin typeface="等线"/>
              <a:cs typeface="等线"/>
            </a:endParaRPr>
          </a:p>
        </p:txBody>
      </p:sp>
      <p:sp>
        <p:nvSpPr>
          <p:cNvPr id="36" name="object 36"/>
          <p:cNvSpPr txBox="1"/>
          <p:nvPr/>
        </p:nvSpPr>
        <p:spPr>
          <a:xfrm>
            <a:off x="3919837" y="3546464"/>
            <a:ext cx="1419948" cy="138499"/>
          </a:xfrm>
          <a:prstGeom prst="rect">
            <a:avLst/>
          </a:prstGeom>
        </p:spPr>
        <p:txBody>
          <a:bodyPr vert="horz" wrap="square" lIns="0" tIns="0" rIns="0" bIns="0" rtlCol="0">
            <a:spAutoFit/>
          </a:bodyPr>
          <a:lstStyle/>
          <a:p>
            <a:pPr marL="9525" defTabSz="685800"/>
            <a:r>
              <a:rPr sz="900" b="1" spc="15" dirty="0">
                <a:latin typeface="等线"/>
                <a:cs typeface="等线"/>
              </a:rPr>
              <a:t>形成虚实</a:t>
            </a:r>
            <a:r>
              <a:rPr sz="900" b="1" spc="23" dirty="0">
                <a:latin typeface="等线"/>
                <a:cs typeface="等线"/>
              </a:rPr>
              <a:t>对应</a:t>
            </a:r>
            <a:r>
              <a:rPr sz="900" b="1" spc="15" dirty="0">
                <a:latin typeface="等线"/>
                <a:cs typeface="等线"/>
              </a:rPr>
              <a:t>、相</a:t>
            </a:r>
            <a:r>
              <a:rPr sz="900" b="1" spc="23" dirty="0">
                <a:latin typeface="等线"/>
                <a:cs typeface="等线"/>
              </a:rPr>
              <a:t>互映</a:t>
            </a:r>
            <a:r>
              <a:rPr sz="900" b="1" spc="19" dirty="0">
                <a:latin typeface="等线"/>
                <a:cs typeface="等线"/>
              </a:rPr>
              <a:t>射</a:t>
            </a:r>
            <a:r>
              <a:rPr sz="900" b="1" dirty="0">
                <a:latin typeface="等线"/>
                <a:cs typeface="等线"/>
              </a:rPr>
              <a:t>、</a:t>
            </a:r>
            <a:endParaRPr sz="900">
              <a:latin typeface="等线"/>
              <a:cs typeface="等线"/>
            </a:endParaRPr>
          </a:p>
        </p:txBody>
      </p:sp>
      <p:sp>
        <p:nvSpPr>
          <p:cNvPr id="37" name="object 37"/>
          <p:cNvSpPr txBox="1"/>
          <p:nvPr/>
        </p:nvSpPr>
        <p:spPr>
          <a:xfrm>
            <a:off x="3919837" y="3779867"/>
            <a:ext cx="1375172" cy="442814"/>
          </a:xfrm>
          <a:prstGeom prst="rect">
            <a:avLst/>
          </a:prstGeom>
        </p:spPr>
        <p:txBody>
          <a:bodyPr vert="horz" wrap="square" lIns="0" tIns="0" rIns="0" bIns="0" rtlCol="0">
            <a:spAutoFit/>
          </a:bodyPr>
          <a:lstStyle/>
          <a:p>
            <a:pPr marL="9525" marR="3810" defTabSz="685800">
              <a:lnSpc>
                <a:spcPct val="170000"/>
              </a:lnSpc>
            </a:pPr>
            <a:r>
              <a:rPr sz="900" b="1" dirty="0">
                <a:latin typeface="等线"/>
                <a:cs typeface="等线"/>
              </a:rPr>
              <a:t>协同交互的复杂巨系统， 实现孪生城市的“六化发展”</a:t>
            </a:r>
            <a:endParaRPr sz="900">
              <a:latin typeface="等线"/>
              <a:cs typeface="等线"/>
            </a:endParaRPr>
          </a:p>
        </p:txBody>
      </p:sp>
      <p:sp>
        <p:nvSpPr>
          <p:cNvPr id="38" name="object 38"/>
          <p:cNvSpPr txBox="1"/>
          <p:nvPr/>
        </p:nvSpPr>
        <p:spPr>
          <a:xfrm>
            <a:off x="4315860" y="2869470"/>
            <a:ext cx="704972" cy="207749"/>
          </a:xfrm>
          <a:prstGeom prst="rect">
            <a:avLst/>
          </a:prstGeom>
        </p:spPr>
        <p:txBody>
          <a:bodyPr vert="horz" wrap="square" lIns="0" tIns="0" rIns="0" bIns="0" rtlCol="0">
            <a:spAutoFit/>
          </a:bodyPr>
          <a:lstStyle/>
          <a:p>
            <a:pPr marL="9525" defTabSz="685800"/>
            <a:r>
              <a:rPr sz="1350" b="1" spc="-4" dirty="0">
                <a:latin typeface="等线"/>
                <a:cs typeface="等线"/>
              </a:rPr>
              <a:t>城市发展</a:t>
            </a:r>
            <a:endParaRPr sz="1350">
              <a:latin typeface="等线"/>
              <a:cs typeface="等线"/>
            </a:endParaRPr>
          </a:p>
        </p:txBody>
      </p:sp>
      <p:sp>
        <p:nvSpPr>
          <p:cNvPr id="39" name="object 39"/>
          <p:cNvSpPr/>
          <p:nvPr/>
        </p:nvSpPr>
        <p:spPr>
          <a:xfrm>
            <a:off x="7746504" y="2917409"/>
            <a:ext cx="260554" cy="58113"/>
          </a:xfrm>
          <a:custGeom>
            <a:avLst/>
            <a:gdLst/>
            <a:ahLst/>
            <a:cxnLst/>
            <a:rect l="l" t="t" r="r" b="b"/>
            <a:pathLst>
              <a:path w="347345" h="77470">
                <a:moveTo>
                  <a:pt x="0" y="77469"/>
                </a:moveTo>
                <a:lnTo>
                  <a:pt x="347218" y="77469"/>
                </a:lnTo>
                <a:lnTo>
                  <a:pt x="347218" y="0"/>
                </a:lnTo>
                <a:lnTo>
                  <a:pt x="0" y="0"/>
                </a:lnTo>
                <a:lnTo>
                  <a:pt x="0" y="77469"/>
                </a:lnTo>
                <a:close/>
              </a:path>
            </a:pathLst>
          </a:custGeom>
          <a:solidFill>
            <a:srgbClr val="4471C4"/>
          </a:solidFill>
        </p:spPr>
        <p:txBody>
          <a:bodyPr wrap="square" lIns="0" tIns="0" rIns="0" bIns="0" rtlCol="0"/>
          <a:lstStyle/>
          <a:p>
            <a:pPr defTabSz="685800"/>
            <a:endParaRPr sz="1350">
              <a:latin typeface="Calibri" panose="020F0502020204030204"/>
            </a:endParaRPr>
          </a:p>
        </p:txBody>
      </p:sp>
      <p:sp>
        <p:nvSpPr>
          <p:cNvPr id="40" name="object 40"/>
          <p:cNvSpPr/>
          <p:nvPr/>
        </p:nvSpPr>
        <p:spPr>
          <a:xfrm>
            <a:off x="6463739" y="2975521"/>
            <a:ext cx="0" cy="173385"/>
          </a:xfrm>
          <a:custGeom>
            <a:avLst/>
            <a:gdLst/>
            <a:ahLst/>
            <a:cxnLst/>
            <a:rect l="l" t="t" r="r" b="b"/>
            <a:pathLst>
              <a:path h="231139">
                <a:moveTo>
                  <a:pt x="0" y="0"/>
                </a:moveTo>
                <a:lnTo>
                  <a:pt x="0" y="231140"/>
                </a:lnTo>
              </a:path>
            </a:pathLst>
          </a:custGeom>
          <a:ln w="52069">
            <a:solidFill>
              <a:srgbClr val="4471C4"/>
            </a:solidFill>
          </a:ln>
        </p:spPr>
        <p:txBody>
          <a:bodyPr wrap="square" lIns="0" tIns="0" rIns="0" bIns="0" rtlCol="0"/>
          <a:lstStyle/>
          <a:p>
            <a:pPr defTabSz="685800"/>
            <a:endParaRPr sz="1350">
              <a:latin typeface="Calibri" panose="020F0502020204030204"/>
            </a:endParaRPr>
          </a:p>
        </p:txBody>
      </p:sp>
      <p:sp>
        <p:nvSpPr>
          <p:cNvPr id="41" name="object 41"/>
          <p:cNvSpPr/>
          <p:nvPr/>
        </p:nvSpPr>
        <p:spPr>
          <a:xfrm>
            <a:off x="6444210" y="2917409"/>
            <a:ext cx="260554" cy="58113"/>
          </a:xfrm>
          <a:custGeom>
            <a:avLst/>
            <a:gdLst/>
            <a:ahLst/>
            <a:cxnLst/>
            <a:rect l="l" t="t" r="r" b="b"/>
            <a:pathLst>
              <a:path w="347345" h="77470">
                <a:moveTo>
                  <a:pt x="0" y="77469"/>
                </a:moveTo>
                <a:lnTo>
                  <a:pt x="347217" y="77469"/>
                </a:lnTo>
                <a:lnTo>
                  <a:pt x="347217" y="0"/>
                </a:lnTo>
                <a:lnTo>
                  <a:pt x="0" y="0"/>
                </a:lnTo>
                <a:lnTo>
                  <a:pt x="0" y="77469"/>
                </a:lnTo>
                <a:close/>
              </a:path>
            </a:pathLst>
          </a:custGeom>
          <a:solidFill>
            <a:srgbClr val="4471C4"/>
          </a:solidFill>
        </p:spPr>
        <p:txBody>
          <a:bodyPr wrap="square" lIns="0" tIns="0" rIns="0" bIns="0" rtlCol="0"/>
          <a:lstStyle/>
          <a:p>
            <a:pPr defTabSz="685800"/>
            <a:endParaRPr sz="1350">
              <a:latin typeface="Calibri" panose="020F0502020204030204"/>
            </a:endParaRPr>
          </a:p>
        </p:txBody>
      </p:sp>
      <p:sp>
        <p:nvSpPr>
          <p:cNvPr id="42" name="object 42"/>
          <p:cNvSpPr txBox="1"/>
          <p:nvPr/>
        </p:nvSpPr>
        <p:spPr>
          <a:xfrm>
            <a:off x="6516327" y="3196645"/>
            <a:ext cx="1419471" cy="678263"/>
          </a:xfrm>
          <a:prstGeom prst="rect">
            <a:avLst/>
          </a:prstGeom>
        </p:spPr>
        <p:txBody>
          <a:bodyPr vert="horz" wrap="square" lIns="0" tIns="0" rIns="0" bIns="0" rtlCol="0">
            <a:spAutoFit/>
          </a:bodyPr>
          <a:lstStyle/>
          <a:p>
            <a:pPr marL="9525" marR="3810" algn="just" defTabSz="685800">
              <a:lnSpc>
                <a:spcPct val="170000"/>
              </a:lnSpc>
            </a:pPr>
            <a:r>
              <a:rPr sz="900" b="1" spc="15" dirty="0">
                <a:latin typeface="等线"/>
                <a:cs typeface="等线"/>
              </a:rPr>
              <a:t>基于多源</a:t>
            </a:r>
            <a:r>
              <a:rPr sz="900" b="1" spc="23" dirty="0">
                <a:latin typeface="等线"/>
                <a:cs typeface="等线"/>
              </a:rPr>
              <a:t>数</a:t>
            </a:r>
            <a:r>
              <a:rPr sz="900" b="1" spc="15" dirty="0">
                <a:latin typeface="等线"/>
                <a:cs typeface="等线"/>
              </a:rPr>
              <a:t>据融合</a:t>
            </a:r>
            <a:r>
              <a:rPr sz="900" b="1" spc="23" dirty="0">
                <a:latin typeface="等线"/>
                <a:cs typeface="等线"/>
              </a:rPr>
              <a:t>的城</a:t>
            </a:r>
            <a:r>
              <a:rPr sz="900" b="1" spc="15" dirty="0">
                <a:latin typeface="等线"/>
                <a:cs typeface="等线"/>
              </a:rPr>
              <a:t>市</a:t>
            </a:r>
            <a:r>
              <a:rPr sz="900" b="1" dirty="0">
                <a:latin typeface="等线"/>
                <a:cs typeface="等线"/>
              </a:rPr>
              <a:t>信 </a:t>
            </a:r>
            <a:r>
              <a:rPr sz="900" b="1" spc="15" dirty="0">
                <a:latin typeface="等线"/>
                <a:cs typeface="等线"/>
              </a:rPr>
              <a:t>息模型是</a:t>
            </a:r>
            <a:r>
              <a:rPr sz="900" b="1" spc="23" dirty="0">
                <a:latin typeface="等线"/>
                <a:cs typeface="等线"/>
              </a:rPr>
              <a:t>核心</a:t>
            </a:r>
            <a:r>
              <a:rPr sz="900" b="1" spc="15" dirty="0">
                <a:latin typeface="等线"/>
                <a:cs typeface="等线"/>
              </a:rPr>
              <a:t>，城</a:t>
            </a:r>
            <a:r>
              <a:rPr sz="900" b="1" spc="23" dirty="0">
                <a:latin typeface="等线"/>
                <a:cs typeface="等线"/>
              </a:rPr>
              <a:t>市全</a:t>
            </a:r>
            <a:r>
              <a:rPr sz="900" b="1" spc="15" dirty="0">
                <a:latin typeface="等线"/>
                <a:cs typeface="等线"/>
              </a:rPr>
              <a:t>域</a:t>
            </a:r>
            <a:r>
              <a:rPr sz="900" b="1" dirty="0">
                <a:latin typeface="等线"/>
                <a:cs typeface="等线"/>
              </a:rPr>
              <a:t>部 </a:t>
            </a:r>
            <a:r>
              <a:rPr sz="900" b="1" spc="15" dirty="0">
                <a:latin typeface="等线"/>
                <a:cs typeface="等线"/>
              </a:rPr>
              <a:t>署的智能</a:t>
            </a:r>
            <a:r>
              <a:rPr sz="900" b="1" spc="23" dirty="0">
                <a:latin typeface="等线"/>
                <a:cs typeface="等线"/>
              </a:rPr>
              <a:t>设</a:t>
            </a:r>
            <a:r>
              <a:rPr sz="900" b="1" spc="15" dirty="0">
                <a:latin typeface="等线"/>
                <a:cs typeface="等线"/>
              </a:rPr>
              <a:t>施和感</a:t>
            </a:r>
            <a:r>
              <a:rPr sz="900" b="1" spc="23" dirty="0">
                <a:latin typeface="等线"/>
                <a:cs typeface="等线"/>
              </a:rPr>
              <a:t>知体</a:t>
            </a:r>
            <a:r>
              <a:rPr sz="900" b="1" spc="15" dirty="0">
                <a:latin typeface="等线"/>
                <a:cs typeface="等线"/>
              </a:rPr>
              <a:t>系</a:t>
            </a:r>
            <a:r>
              <a:rPr sz="900" b="1" dirty="0">
                <a:latin typeface="等线"/>
                <a:cs typeface="等线"/>
              </a:rPr>
              <a:t>是</a:t>
            </a:r>
            <a:endParaRPr sz="900">
              <a:latin typeface="等线"/>
              <a:cs typeface="等线"/>
            </a:endParaRPr>
          </a:p>
        </p:txBody>
      </p:sp>
      <p:sp>
        <p:nvSpPr>
          <p:cNvPr id="43" name="object 43"/>
          <p:cNvSpPr txBox="1"/>
          <p:nvPr/>
        </p:nvSpPr>
        <p:spPr>
          <a:xfrm>
            <a:off x="6516327" y="3896473"/>
            <a:ext cx="1421853" cy="442814"/>
          </a:xfrm>
          <a:prstGeom prst="rect">
            <a:avLst/>
          </a:prstGeom>
        </p:spPr>
        <p:txBody>
          <a:bodyPr vert="horz" wrap="square" lIns="0" tIns="0" rIns="0" bIns="0" rtlCol="0">
            <a:spAutoFit/>
          </a:bodyPr>
          <a:lstStyle/>
          <a:p>
            <a:pPr marL="9525" marR="3810" defTabSz="685800">
              <a:lnSpc>
                <a:spcPct val="170000"/>
              </a:lnSpc>
            </a:pPr>
            <a:r>
              <a:rPr sz="900" b="1" spc="15" dirty="0">
                <a:latin typeface="等线"/>
                <a:cs typeface="等线"/>
              </a:rPr>
              <a:t>前提，支</a:t>
            </a:r>
            <a:r>
              <a:rPr sz="900" b="1" spc="23" dirty="0">
                <a:latin typeface="等线"/>
                <a:cs typeface="等线"/>
              </a:rPr>
              <a:t>撑</a:t>
            </a:r>
            <a:r>
              <a:rPr sz="900" b="1" spc="15" dirty="0">
                <a:latin typeface="等线"/>
                <a:cs typeface="等线"/>
              </a:rPr>
              <a:t>孪生城</a:t>
            </a:r>
            <a:r>
              <a:rPr sz="900" b="1" spc="23" dirty="0">
                <a:latin typeface="等线"/>
                <a:cs typeface="等线"/>
              </a:rPr>
              <a:t>市高</a:t>
            </a:r>
            <a:r>
              <a:rPr sz="900" b="1" spc="15" dirty="0">
                <a:latin typeface="等线"/>
                <a:cs typeface="等线"/>
              </a:rPr>
              <a:t>效</a:t>
            </a:r>
            <a:r>
              <a:rPr sz="900" b="1" dirty="0">
                <a:latin typeface="等线"/>
                <a:cs typeface="等线"/>
              </a:rPr>
              <a:t>运 </a:t>
            </a:r>
            <a:r>
              <a:rPr sz="900" b="1" spc="15" dirty="0">
                <a:latin typeface="等线"/>
                <a:cs typeface="等线"/>
              </a:rPr>
              <a:t>行的智能</a:t>
            </a:r>
            <a:r>
              <a:rPr sz="900" b="1" spc="23" dirty="0">
                <a:latin typeface="等线"/>
                <a:cs typeface="等线"/>
              </a:rPr>
              <a:t>专</a:t>
            </a:r>
            <a:r>
              <a:rPr sz="900" b="1" spc="15" dirty="0">
                <a:latin typeface="等线"/>
                <a:cs typeface="等线"/>
              </a:rPr>
              <a:t>网是保</a:t>
            </a:r>
            <a:r>
              <a:rPr sz="900" b="1" spc="34" dirty="0">
                <a:latin typeface="等线"/>
                <a:cs typeface="等线"/>
              </a:rPr>
              <a:t>障</a:t>
            </a:r>
            <a:r>
              <a:rPr sz="900" b="1" spc="26" dirty="0">
                <a:latin typeface="等线"/>
                <a:cs typeface="等线"/>
              </a:rPr>
              <a:t>，</a:t>
            </a:r>
            <a:r>
              <a:rPr sz="900" b="1" spc="15" dirty="0">
                <a:latin typeface="等线"/>
                <a:cs typeface="等线"/>
              </a:rPr>
              <a:t>实现</a:t>
            </a:r>
            <a:endParaRPr sz="900">
              <a:latin typeface="等线"/>
              <a:cs typeface="等线"/>
            </a:endParaRPr>
          </a:p>
        </p:txBody>
      </p:sp>
      <p:sp>
        <p:nvSpPr>
          <p:cNvPr id="44" name="object 44"/>
          <p:cNvSpPr txBox="1"/>
          <p:nvPr/>
        </p:nvSpPr>
        <p:spPr>
          <a:xfrm>
            <a:off x="6912350" y="2869470"/>
            <a:ext cx="704972" cy="207749"/>
          </a:xfrm>
          <a:prstGeom prst="rect">
            <a:avLst/>
          </a:prstGeom>
        </p:spPr>
        <p:txBody>
          <a:bodyPr vert="horz" wrap="square" lIns="0" tIns="0" rIns="0" bIns="0" rtlCol="0">
            <a:spAutoFit/>
          </a:bodyPr>
          <a:lstStyle/>
          <a:p>
            <a:pPr marL="9525" defTabSz="685800"/>
            <a:r>
              <a:rPr sz="1350" b="1" spc="-4" dirty="0">
                <a:latin typeface="等线"/>
                <a:cs typeface="等线"/>
              </a:rPr>
              <a:t>建设重点</a:t>
            </a:r>
            <a:endParaRPr sz="1350">
              <a:latin typeface="等线"/>
              <a:cs typeface="等线"/>
            </a:endParaRPr>
          </a:p>
        </p:txBody>
      </p:sp>
      <p:sp>
        <p:nvSpPr>
          <p:cNvPr id="45" name="object 45"/>
          <p:cNvSpPr txBox="1"/>
          <p:nvPr/>
        </p:nvSpPr>
        <p:spPr>
          <a:xfrm>
            <a:off x="456212" y="834255"/>
            <a:ext cx="8231981" cy="1454244"/>
          </a:xfrm>
          <a:prstGeom prst="rect">
            <a:avLst/>
          </a:prstGeom>
        </p:spPr>
        <p:txBody>
          <a:bodyPr vert="horz" wrap="square" lIns="0" tIns="0" rIns="0" bIns="0" rtlCol="0">
            <a:spAutoFit/>
          </a:bodyPr>
          <a:lstStyle/>
          <a:p>
            <a:pPr marL="9525" marR="3810" indent="342900" defTabSz="685800">
              <a:lnSpc>
                <a:spcPct val="150000"/>
              </a:lnSpc>
            </a:pPr>
            <a:r>
              <a:rPr sz="1050" dirty="0">
                <a:latin typeface="微软雅黑" panose="020B0503020204020204" pitchFamily="34" charset="-122"/>
                <a:cs typeface="微软雅黑" panose="020B0503020204020204" pitchFamily="34" charset="-122"/>
              </a:rPr>
              <a:t>当前，以物联网、大数</a:t>
            </a:r>
            <a:r>
              <a:rPr sz="1050" spc="-11" dirty="0">
                <a:latin typeface="微软雅黑" panose="020B0503020204020204" pitchFamily="34" charset="-122"/>
                <a:cs typeface="微软雅黑" panose="020B0503020204020204" pitchFamily="34" charset="-122"/>
              </a:rPr>
              <a:t>据</a:t>
            </a:r>
            <a:r>
              <a:rPr sz="1050" dirty="0">
                <a:latin typeface="微软雅黑" panose="020B0503020204020204" pitchFamily="34" charset="-122"/>
                <a:cs typeface="微软雅黑" panose="020B0503020204020204" pitchFamily="34" charset="-122"/>
              </a:rPr>
              <a:t>、人</a:t>
            </a:r>
            <a:r>
              <a:rPr sz="1050" spc="-11" dirty="0">
                <a:latin typeface="微软雅黑" panose="020B0503020204020204" pitchFamily="34" charset="-122"/>
                <a:cs typeface="微软雅黑" panose="020B0503020204020204" pitchFamily="34" charset="-122"/>
              </a:rPr>
              <a:t>工</a:t>
            </a:r>
            <a:r>
              <a:rPr sz="1050" dirty="0">
                <a:latin typeface="微软雅黑" panose="020B0503020204020204" pitchFamily="34" charset="-122"/>
                <a:cs typeface="微软雅黑" panose="020B0503020204020204" pitchFamily="34" charset="-122"/>
              </a:rPr>
              <a:t>智能</a:t>
            </a:r>
            <a:r>
              <a:rPr sz="1050" spc="-11" dirty="0">
                <a:latin typeface="微软雅黑" panose="020B0503020204020204" pitchFamily="34" charset="-122"/>
                <a:cs typeface="微软雅黑" panose="020B0503020204020204" pitchFamily="34" charset="-122"/>
              </a:rPr>
              <a:t>等</a:t>
            </a:r>
            <a:r>
              <a:rPr sz="1050" dirty="0">
                <a:latin typeface="微软雅黑" panose="020B0503020204020204" pitchFamily="34" charset="-122"/>
                <a:cs typeface="微软雅黑" panose="020B0503020204020204" pitchFamily="34" charset="-122"/>
              </a:rPr>
              <a:t>新技</a:t>
            </a:r>
            <a:r>
              <a:rPr sz="1050" spc="-11" dirty="0">
                <a:latin typeface="微软雅黑" panose="020B0503020204020204" pitchFamily="34" charset="-122"/>
                <a:cs typeface="微软雅黑" panose="020B0503020204020204" pitchFamily="34" charset="-122"/>
              </a:rPr>
              <a:t>术</a:t>
            </a:r>
            <a:r>
              <a:rPr sz="1050" dirty="0">
                <a:latin typeface="微软雅黑" panose="020B0503020204020204" pitchFamily="34" charset="-122"/>
                <a:cs typeface="微软雅黑" panose="020B0503020204020204" pitchFamily="34" charset="-122"/>
              </a:rPr>
              <a:t>为代</a:t>
            </a:r>
            <a:r>
              <a:rPr sz="1050" spc="-11" dirty="0">
                <a:latin typeface="微软雅黑" panose="020B0503020204020204" pitchFamily="34" charset="-122"/>
                <a:cs typeface="微软雅黑" panose="020B0503020204020204" pitchFamily="34" charset="-122"/>
              </a:rPr>
              <a:t>表</a:t>
            </a:r>
            <a:r>
              <a:rPr sz="1050" dirty="0">
                <a:latin typeface="微软雅黑" panose="020B0503020204020204" pitchFamily="34" charset="-122"/>
                <a:cs typeface="微软雅黑" panose="020B0503020204020204" pitchFamily="34" charset="-122"/>
              </a:rPr>
              <a:t>的数</a:t>
            </a:r>
            <a:r>
              <a:rPr sz="1050" spc="-11" dirty="0">
                <a:latin typeface="微软雅黑" panose="020B0503020204020204" pitchFamily="34" charset="-122"/>
                <a:cs typeface="微软雅黑" panose="020B0503020204020204" pitchFamily="34" charset="-122"/>
              </a:rPr>
              <a:t>字</a:t>
            </a:r>
            <a:r>
              <a:rPr sz="1050" dirty="0">
                <a:latin typeface="微软雅黑" panose="020B0503020204020204" pitchFamily="34" charset="-122"/>
                <a:cs typeface="微软雅黑" panose="020B0503020204020204" pitchFamily="34" charset="-122"/>
              </a:rPr>
              <a:t>浪潮</a:t>
            </a:r>
            <a:r>
              <a:rPr sz="1050" spc="-11" dirty="0">
                <a:latin typeface="微软雅黑" panose="020B0503020204020204" pitchFamily="34" charset="-122"/>
                <a:cs typeface="微软雅黑" panose="020B0503020204020204" pitchFamily="34" charset="-122"/>
              </a:rPr>
              <a:t>席</a:t>
            </a:r>
            <a:r>
              <a:rPr sz="1050" dirty="0">
                <a:latin typeface="微软雅黑" panose="020B0503020204020204" pitchFamily="34" charset="-122"/>
                <a:cs typeface="微软雅黑" panose="020B0503020204020204" pitchFamily="34" charset="-122"/>
              </a:rPr>
              <a:t>卷全</a:t>
            </a:r>
            <a:r>
              <a:rPr sz="1050" spc="-11" dirty="0">
                <a:latin typeface="微软雅黑" panose="020B0503020204020204" pitchFamily="34" charset="-122"/>
                <a:cs typeface="微软雅黑" panose="020B0503020204020204" pitchFamily="34" charset="-122"/>
              </a:rPr>
              <a:t>球</a:t>
            </a:r>
            <a:r>
              <a:rPr sz="1050" dirty="0">
                <a:latin typeface="微软雅黑" panose="020B0503020204020204" pitchFamily="34" charset="-122"/>
                <a:cs typeface="微软雅黑" panose="020B0503020204020204" pitchFamily="34" charset="-122"/>
              </a:rPr>
              <a:t>，物</a:t>
            </a:r>
            <a:r>
              <a:rPr sz="1050" spc="-11" dirty="0">
                <a:latin typeface="微软雅黑" panose="020B0503020204020204" pitchFamily="34" charset="-122"/>
                <a:cs typeface="微软雅黑" panose="020B0503020204020204" pitchFamily="34" charset="-122"/>
              </a:rPr>
              <a:t>理</a:t>
            </a:r>
            <a:r>
              <a:rPr sz="1050" dirty="0">
                <a:latin typeface="微软雅黑" panose="020B0503020204020204" pitchFamily="34" charset="-122"/>
                <a:cs typeface="微软雅黑" panose="020B0503020204020204" pitchFamily="34" charset="-122"/>
              </a:rPr>
              <a:t>世界</a:t>
            </a:r>
            <a:r>
              <a:rPr sz="1050" spc="-11" dirty="0">
                <a:latin typeface="微软雅黑" panose="020B0503020204020204" pitchFamily="34" charset="-122"/>
                <a:cs typeface="微软雅黑" panose="020B0503020204020204" pitchFamily="34" charset="-122"/>
              </a:rPr>
              <a:t>和</a:t>
            </a:r>
            <a:r>
              <a:rPr sz="1050" dirty="0">
                <a:latin typeface="微软雅黑" panose="020B0503020204020204" pitchFamily="34" charset="-122"/>
                <a:cs typeface="微软雅黑" panose="020B0503020204020204" pitchFamily="34" charset="-122"/>
              </a:rPr>
              <a:t>与之</a:t>
            </a:r>
            <a:r>
              <a:rPr sz="1050" spc="-11" dirty="0">
                <a:latin typeface="微软雅黑" panose="020B0503020204020204" pitchFamily="34" charset="-122"/>
                <a:cs typeface="微软雅黑" panose="020B0503020204020204" pitchFamily="34" charset="-122"/>
              </a:rPr>
              <a:t>对</a:t>
            </a:r>
            <a:r>
              <a:rPr sz="1050" dirty="0">
                <a:latin typeface="微软雅黑" panose="020B0503020204020204" pitchFamily="34" charset="-122"/>
                <a:cs typeface="微软雅黑" panose="020B0503020204020204" pitchFamily="34" charset="-122"/>
              </a:rPr>
              <a:t>应的</a:t>
            </a:r>
            <a:r>
              <a:rPr sz="1050" spc="-11" dirty="0">
                <a:latin typeface="微软雅黑" panose="020B0503020204020204" pitchFamily="34" charset="-122"/>
                <a:cs typeface="微软雅黑" panose="020B0503020204020204" pitchFamily="34" charset="-122"/>
              </a:rPr>
              <a:t>数</a:t>
            </a:r>
            <a:r>
              <a:rPr sz="1050" dirty="0">
                <a:latin typeface="微软雅黑" panose="020B0503020204020204" pitchFamily="34" charset="-122"/>
                <a:cs typeface="微软雅黑" panose="020B0503020204020204" pitchFamily="34" charset="-122"/>
              </a:rPr>
              <a:t>字世</a:t>
            </a:r>
            <a:r>
              <a:rPr sz="1050" spc="-11" dirty="0">
                <a:latin typeface="微软雅黑" panose="020B0503020204020204" pitchFamily="34" charset="-122"/>
                <a:cs typeface="微软雅黑" panose="020B0503020204020204" pitchFamily="34" charset="-122"/>
              </a:rPr>
              <a:t>界</a:t>
            </a:r>
            <a:r>
              <a:rPr sz="1050" dirty="0">
                <a:latin typeface="微软雅黑" panose="020B0503020204020204" pitchFamily="34" charset="-122"/>
                <a:cs typeface="微软雅黑" panose="020B0503020204020204" pitchFamily="34" charset="-122"/>
              </a:rPr>
              <a:t>正形</a:t>
            </a:r>
            <a:r>
              <a:rPr sz="1050" spc="-11" dirty="0">
                <a:latin typeface="微软雅黑" panose="020B0503020204020204" pitchFamily="34" charset="-122"/>
                <a:cs typeface="微软雅黑" panose="020B0503020204020204" pitchFamily="34" charset="-122"/>
              </a:rPr>
              <a:t>成</a:t>
            </a:r>
            <a:r>
              <a:rPr sz="1050" dirty="0">
                <a:latin typeface="微软雅黑" panose="020B0503020204020204" pitchFamily="34" charset="-122"/>
                <a:cs typeface="微软雅黑" panose="020B0503020204020204" pitchFamily="34" charset="-122"/>
              </a:rPr>
              <a:t>两大</a:t>
            </a:r>
            <a:r>
              <a:rPr sz="1050" spc="-11" dirty="0">
                <a:latin typeface="微软雅黑" panose="020B0503020204020204" pitchFamily="34" charset="-122"/>
                <a:cs typeface="微软雅黑" panose="020B0503020204020204" pitchFamily="34" charset="-122"/>
              </a:rPr>
              <a:t>体</a:t>
            </a:r>
            <a:r>
              <a:rPr sz="1050" dirty="0">
                <a:latin typeface="微软雅黑" panose="020B0503020204020204" pitchFamily="34" charset="-122"/>
                <a:cs typeface="微软雅黑" panose="020B0503020204020204" pitchFamily="34" charset="-122"/>
              </a:rPr>
              <a:t>系平</a:t>
            </a:r>
            <a:r>
              <a:rPr sz="1050" spc="-11" dirty="0">
                <a:latin typeface="微软雅黑" panose="020B0503020204020204" pitchFamily="34" charset="-122"/>
                <a:cs typeface="微软雅黑" panose="020B0503020204020204" pitchFamily="34" charset="-122"/>
              </a:rPr>
              <a:t>行发展</a:t>
            </a:r>
            <a:r>
              <a:rPr sz="1050" dirty="0">
                <a:latin typeface="微软雅黑" panose="020B0503020204020204" pitchFamily="34" charset="-122"/>
                <a:cs typeface="微软雅黑" panose="020B0503020204020204" pitchFamily="34" charset="-122"/>
              </a:rPr>
              <a:t>、 相互作用。数字世界为</a:t>
            </a:r>
            <a:r>
              <a:rPr sz="1050" spc="-11" dirty="0">
                <a:latin typeface="微软雅黑" panose="020B0503020204020204" pitchFamily="34" charset="-122"/>
                <a:cs typeface="微软雅黑" panose="020B0503020204020204" pitchFamily="34" charset="-122"/>
              </a:rPr>
              <a:t>了</a:t>
            </a:r>
            <a:r>
              <a:rPr sz="1050" dirty="0">
                <a:latin typeface="微软雅黑" panose="020B0503020204020204" pitchFamily="34" charset="-122"/>
                <a:cs typeface="微软雅黑" panose="020B0503020204020204" pitchFamily="34" charset="-122"/>
              </a:rPr>
              <a:t>服务</a:t>
            </a:r>
            <a:r>
              <a:rPr sz="1050" spc="-11" dirty="0">
                <a:latin typeface="微软雅黑" panose="020B0503020204020204" pitchFamily="34" charset="-122"/>
                <a:cs typeface="微软雅黑" panose="020B0503020204020204" pitchFamily="34" charset="-122"/>
              </a:rPr>
              <a:t>物</a:t>
            </a:r>
            <a:r>
              <a:rPr sz="1050" dirty="0">
                <a:latin typeface="微软雅黑" panose="020B0503020204020204" pitchFamily="34" charset="-122"/>
                <a:cs typeface="微软雅黑" panose="020B0503020204020204" pitchFamily="34" charset="-122"/>
              </a:rPr>
              <a:t>理世</a:t>
            </a:r>
            <a:r>
              <a:rPr sz="1050" spc="-11" dirty="0">
                <a:latin typeface="微软雅黑" panose="020B0503020204020204" pitchFamily="34" charset="-122"/>
                <a:cs typeface="微软雅黑" panose="020B0503020204020204" pitchFamily="34" charset="-122"/>
              </a:rPr>
              <a:t>界</a:t>
            </a:r>
            <a:r>
              <a:rPr sz="1050" dirty="0">
                <a:latin typeface="微软雅黑" panose="020B0503020204020204" pitchFamily="34" charset="-122"/>
                <a:cs typeface="微软雅黑" panose="020B0503020204020204" pitchFamily="34" charset="-122"/>
              </a:rPr>
              <a:t>而存</a:t>
            </a:r>
            <a:r>
              <a:rPr sz="1050" spc="-11" dirty="0">
                <a:latin typeface="微软雅黑" panose="020B0503020204020204" pitchFamily="34" charset="-122"/>
                <a:cs typeface="微软雅黑" panose="020B0503020204020204" pitchFamily="34" charset="-122"/>
              </a:rPr>
              <a:t>在</a:t>
            </a:r>
            <a:r>
              <a:rPr sz="1050" dirty="0">
                <a:latin typeface="微软雅黑" panose="020B0503020204020204" pitchFamily="34" charset="-122"/>
                <a:cs typeface="微软雅黑" panose="020B0503020204020204" pitchFamily="34" charset="-122"/>
              </a:rPr>
              <a:t>，物</a:t>
            </a:r>
            <a:r>
              <a:rPr sz="1050" spc="-11" dirty="0">
                <a:latin typeface="微软雅黑" panose="020B0503020204020204" pitchFamily="34" charset="-122"/>
                <a:cs typeface="微软雅黑" panose="020B0503020204020204" pitchFamily="34" charset="-122"/>
              </a:rPr>
              <a:t>理</a:t>
            </a:r>
            <a:r>
              <a:rPr sz="1050" dirty="0">
                <a:latin typeface="微软雅黑" panose="020B0503020204020204" pitchFamily="34" charset="-122"/>
                <a:cs typeface="微软雅黑" panose="020B0503020204020204" pitchFamily="34" charset="-122"/>
              </a:rPr>
              <a:t>世界</a:t>
            </a:r>
            <a:r>
              <a:rPr sz="1050" spc="-11" dirty="0">
                <a:latin typeface="微软雅黑" panose="020B0503020204020204" pitchFamily="34" charset="-122"/>
                <a:cs typeface="微软雅黑" panose="020B0503020204020204" pitchFamily="34" charset="-122"/>
              </a:rPr>
              <a:t>因</a:t>
            </a:r>
            <a:r>
              <a:rPr sz="1050" dirty="0">
                <a:latin typeface="微软雅黑" panose="020B0503020204020204" pitchFamily="34" charset="-122"/>
                <a:cs typeface="微软雅黑" panose="020B0503020204020204" pitchFamily="34" charset="-122"/>
              </a:rPr>
              <a:t>为数</a:t>
            </a:r>
            <a:r>
              <a:rPr sz="1050" spc="-11" dirty="0">
                <a:latin typeface="微软雅黑" panose="020B0503020204020204" pitchFamily="34" charset="-122"/>
                <a:cs typeface="微软雅黑" panose="020B0503020204020204" pitchFamily="34" charset="-122"/>
              </a:rPr>
              <a:t>字</a:t>
            </a:r>
            <a:r>
              <a:rPr sz="1050" dirty="0">
                <a:latin typeface="微软雅黑" panose="020B0503020204020204" pitchFamily="34" charset="-122"/>
                <a:cs typeface="微软雅黑" panose="020B0503020204020204" pitchFamily="34" charset="-122"/>
              </a:rPr>
              <a:t>世界</a:t>
            </a:r>
            <a:r>
              <a:rPr sz="1050" spc="-11" dirty="0">
                <a:latin typeface="微软雅黑" panose="020B0503020204020204" pitchFamily="34" charset="-122"/>
                <a:cs typeface="微软雅黑" panose="020B0503020204020204" pitchFamily="34" charset="-122"/>
              </a:rPr>
              <a:t>变</a:t>
            </a:r>
            <a:r>
              <a:rPr sz="1050" dirty="0">
                <a:latin typeface="微软雅黑" panose="020B0503020204020204" pitchFamily="34" charset="-122"/>
                <a:cs typeface="微软雅黑" panose="020B0503020204020204" pitchFamily="34" charset="-122"/>
              </a:rPr>
              <a:t>得高</a:t>
            </a:r>
            <a:r>
              <a:rPr sz="1050" spc="-11" dirty="0">
                <a:latin typeface="微软雅黑" panose="020B0503020204020204" pitchFamily="34" charset="-122"/>
                <a:cs typeface="微软雅黑" panose="020B0503020204020204" pitchFamily="34" charset="-122"/>
              </a:rPr>
              <a:t>效</a:t>
            </a:r>
            <a:r>
              <a:rPr sz="1050" dirty="0">
                <a:latin typeface="微软雅黑" panose="020B0503020204020204" pitchFamily="34" charset="-122"/>
                <a:cs typeface="微软雅黑" panose="020B0503020204020204" pitchFamily="34" charset="-122"/>
              </a:rPr>
              <a:t>有序</a:t>
            </a:r>
            <a:r>
              <a:rPr sz="1050" spc="-11" dirty="0">
                <a:latin typeface="微软雅黑" panose="020B0503020204020204" pitchFamily="34" charset="-122"/>
                <a:cs typeface="微软雅黑" panose="020B0503020204020204" pitchFamily="34" charset="-122"/>
              </a:rPr>
              <a:t>，</a:t>
            </a:r>
            <a:r>
              <a:rPr sz="1050" dirty="0">
                <a:latin typeface="微软雅黑" panose="020B0503020204020204" pitchFamily="34" charset="-122"/>
                <a:cs typeface="微软雅黑" panose="020B0503020204020204" pitchFamily="34" charset="-122"/>
              </a:rPr>
              <a:t>数字</a:t>
            </a:r>
            <a:r>
              <a:rPr sz="1050" spc="-11" dirty="0">
                <a:latin typeface="微软雅黑" panose="020B0503020204020204" pitchFamily="34" charset="-122"/>
                <a:cs typeface="微软雅黑" panose="020B0503020204020204" pitchFamily="34" charset="-122"/>
              </a:rPr>
              <a:t>孪</a:t>
            </a:r>
            <a:r>
              <a:rPr sz="1050" dirty="0">
                <a:latin typeface="微软雅黑" panose="020B0503020204020204" pitchFamily="34" charset="-122"/>
                <a:cs typeface="微软雅黑" panose="020B0503020204020204" pitchFamily="34" charset="-122"/>
              </a:rPr>
              <a:t>生技</a:t>
            </a:r>
            <a:r>
              <a:rPr sz="1050" spc="-11" dirty="0">
                <a:latin typeface="微软雅黑" panose="020B0503020204020204" pitchFamily="34" charset="-122"/>
                <a:cs typeface="微软雅黑" panose="020B0503020204020204" pitchFamily="34" charset="-122"/>
              </a:rPr>
              <a:t>术</a:t>
            </a:r>
            <a:r>
              <a:rPr sz="1050" dirty="0">
                <a:latin typeface="微软雅黑" panose="020B0503020204020204" pitchFamily="34" charset="-122"/>
                <a:cs typeface="微软雅黑" panose="020B0503020204020204" pitchFamily="34" charset="-122"/>
              </a:rPr>
              <a:t>应运</a:t>
            </a:r>
            <a:r>
              <a:rPr sz="1050" spc="-11" dirty="0">
                <a:latin typeface="微软雅黑" panose="020B0503020204020204" pitchFamily="34" charset="-122"/>
                <a:cs typeface="微软雅黑" panose="020B0503020204020204" pitchFamily="34" charset="-122"/>
              </a:rPr>
              <a:t>而</a:t>
            </a:r>
            <a:r>
              <a:rPr sz="1050" dirty="0">
                <a:latin typeface="微软雅黑" panose="020B0503020204020204" pitchFamily="34" charset="-122"/>
                <a:cs typeface="微软雅黑" panose="020B0503020204020204" pitchFamily="34" charset="-122"/>
              </a:rPr>
              <a:t>生，</a:t>
            </a:r>
            <a:r>
              <a:rPr sz="1050" spc="-11" dirty="0">
                <a:latin typeface="微软雅黑" panose="020B0503020204020204" pitchFamily="34" charset="-122"/>
                <a:cs typeface="微软雅黑" panose="020B0503020204020204" pitchFamily="34" charset="-122"/>
              </a:rPr>
              <a:t>从</a:t>
            </a:r>
            <a:r>
              <a:rPr sz="1050" dirty="0">
                <a:latin typeface="微软雅黑" panose="020B0503020204020204" pitchFamily="34" charset="-122"/>
                <a:cs typeface="微软雅黑" panose="020B0503020204020204" pitchFamily="34" charset="-122"/>
              </a:rPr>
              <a:t>制造</a:t>
            </a:r>
            <a:r>
              <a:rPr sz="1050" spc="-11" dirty="0">
                <a:latin typeface="微软雅黑" panose="020B0503020204020204" pitchFamily="34" charset="-122"/>
                <a:cs typeface="微软雅黑" panose="020B0503020204020204" pitchFamily="34" charset="-122"/>
              </a:rPr>
              <a:t>业</a:t>
            </a:r>
            <a:r>
              <a:rPr sz="1050" dirty="0">
                <a:latin typeface="微软雅黑" panose="020B0503020204020204" pitchFamily="34" charset="-122"/>
                <a:cs typeface="微软雅黑" panose="020B0503020204020204" pitchFamily="34" charset="-122"/>
              </a:rPr>
              <a:t>逐步</a:t>
            </a:r>
            <a:r>
              <a:rPr sz="1050" spc="-11" dirty="0">
                <a:latin typeface="微软雅黑" panose="020B0503020204020204" pitchFamily="34" charset="-122"/>
                <a:cs typeface="微软雅黑" panose="020B0503020204020204" pitchFamily="34" charset="-122"/>
              </a:rPr>
              <a:t>延</a:t>
            </a:r>
            <a:r>
              <a:rPr sz="1050" dirty="0">
                <a:latin typeface="微软雅黑" panose="020B0503020204020204" pitchFamily="34" charset="-122"/>
                <a:cs typeface="微软雅黑" panose="020B0503020204020204" pitchFamily="34" charset="-122"/>
              </a:rPr>
              <a:t>伸拓</a:t>
            </a:r>
            <a:r>
              <a:rPr sz="1050" spc="-11" dirty="0">
                <a:latin typeface="微软雅黑" panose="020B0503020204020204" pitchFamily="34" charset="-122"/>
                <a:cs typeface="微软雅黑" panose="020B0503020204020204" pitchFamily="34" charset="-122"/>
              </a:rPr>
              <a:t>展</a:t>
            </a:r>
            <a:r>
              <a:rPr sz="1050" dirty="0">
                <a:latin typeface="微软雅黑" panose="020B0503020204020204" pitchFamily="34" charset="-122"/>
                <a:cs typeface="微软雅黑" panose="020B0503020204020204" pitchFamily="34" charset="-122"/>
              </a:rPr>
              <a:t>至城 市空间，深刻影响着城</a:t>
            </a:r>
            <a:r>
              <a:rPr sz="1050" spc="-11" dirty="0">
                <a:latin typeface="微软雅黑" panose="020B0503020204020204" pitchFamily="34" charset="-122"/>
                <a:cs typeface="微软雅黑" panose="020B0503020204020204" pitchFamily="34" charset="-122"/>
              </a:rPr>
              <a:t>市</a:t>
            </a:r>
            <a:r>
              <a:rPr sz="1050" dirty="0">
                <a:latin typeface="微软雅黑" panose="020B0503020204020204" pitchFamily="34" charset="-122"/>
                <a:cs typeface="微软雅黑" panose="020B0503020204020204" pitchFamily="34" charset="-122"/>
              </a:rPr>
              <a:t>规划</a:t>
            </a:r>
            <a:r>
              <a:rPr sz="1050" spc="-11" dirty="0">
                <a:latin typeface="微软雅黑" panose="020B0503020204020204" pitchFamily="34" charset="-122"/>
                <a:cs typeface="微软雅黑" panose="020B0503020204020204" pitchFamily="34" charset="-122"/>
              </a:rPr>
              <a:t>、</a:t>
            </a:r>
            <a:r>
              <a:rPr sz="1050" dirty="0">
                <a:latin typeface="微软雅黑" panose="020B0503020204020204" pitchFamily="34" charset="-122"/>
                <a:cs typeface="微软雅黑" panose="020B0503020204020204" pitchFamily="34" charset="-122"/>
              </a:rPr>
              <a:t>建设</a:t>
            </a:r>
            <a:r>
              <a:rPr sz="1050" spc="-11" dirty="0">
                <a:latin typeface="微软雅黑" panose="020B0503020204020204" pitchFamily="34" charset="-122"/>
                <a:cs typeface="微软雅黑" panose="020B0503020204020204" pitchFamily="34" charset="-122"/>
              </a:rPr>
              <a:t>与</a:t>
            </a:r>
            <a:r>
              <a:rPr sz="1050" dirty="0">
                <a:latin typeface="微软雅黑" panose="020B0503020204020204" pitchFamily="34" charset="-122"/>
                <a:cs typeface="微软雅黑" panose="020B0503020204020204" pitchFamily="34" charset="-122"/>
              </a:rPr>
              <a:t>发展</a:t>
            </a:r>
            <a:r>
              <a:rPr sz="1050" dirty="0">
                <a:latin typeface="微软雅黑" panose="020B0503020204020204" pitchFamily="34" charset="-122"/>
                <a:cs typeface="微软雅黑" panose="020B0503020204020204" pitchFamily="34" charset="-122"/>
              </a:rPr>
              <a:t>。</a:t>
            </a:r>
            <a:endParaRPr sz="1050" dirty="0">
              <a:latin typeface="微软雅黑" panose="020B0503020204020204" pitchFamily="34" charset="-122"/>
              <a:cs typeface="微软雅黑" panose="020B0503020204020204" pitchFamily="34" charset="-122"/>
            </a:endParaRPr>
          </a:p>
          <a:p>
            <a:pPr marL="9525" marR="3810" indent="342900" algn="just" defTabSz="685800">
              <a:lnSpc>
                <a:spcPct val="150000"/>
              </a:lnSpc>
            </a:pPr>
            <a:r>
              <a:rPr sz="1050" dirty="0">
                <a:latin typeface="微软雅黑" panose="020B0503020204020204" pitchFamily="34" charset="-122"/>
                <a:cs typeface="微软雅黑" panose="020B0503020204020204" pitchFamily="34" charset="-122"/>
              </a:rPr>
              <a:t>数字孪生因感知控制技</a:t>
            </a:r>
            <a:r>
              <a:rPr sz="1050" spc="-11" dirty="0">
                <a:latin typeface="微软雅黑" panose="020B0503020204020204" pitchFamily="34" charset="-122"/>
                <a:cs typeface="微软雅黑" panose="020B0503020204020204" pitchFamily="34" charset="-122"/>
              </a:rPr>
              <a:t>术</a:t>
            </a:r>
            <a:r>
              <a:rPr sz="1050" dirty="0">
                <a:latin typeface="微软雅黑" panose="020B0503020204020204" pitchFamily="34" charset="-122"/>
                <a:cs typeface="微软雅黑" panose="020B0503020204020204" pitchFamily="34" charset="-122"/>
              </a:rPr>
              <a:t>而起</a:t>
            </a:r>
            <a:r>
              <a:rPr sz="1050" spc="-11" dirty="0">
                <a:latin typeface="微软雅黑" panose="020B0503020204020204" pitchFamily="34" charset="-122"/>
                <a:cs typeface="微软雅黑" panose="020B0503020204020204" pitchFamily="34" charset="-122"/>
              </a:rPr>
              <a:t>，</a:t>
            </a:r>
            <a:r>
              <a:rPr sz="1050" dirty="0">
                <a:latin typeface="微软雅黑" panose="020B0503020204020204" pitchFamily="34" charset="-122"/>
                <a:cs typeface="微软雅黑" panose="020B0503020204020204" pitchFamily="34" charset="-122"/>
              </a:rPr>
              <a:t>因综</a:t>
            </a:r>
            <a:r>
              <a:rPr sz="1050" spc="-11" dirty="0">
                <a:latin typeface="微软雅黑" panose="020B0503020204020204" pitchFamily="34" charset="-122"/>
                <a:cs typeface="微软雅黑" panose="020B0503020204020204" pitchFamily="34" charset="-122"/>
              </a:rPr>
              <a:t>合</a:t>
            </a:r>
            <a:r>
              <a:rPr sz="1050" dirty="0">
                <a:latin typeface="微软雅黑" panose="020B0503020204020204" pitchFamily="34" charset="-122"/>
                <a:cs typeface="微软雅黑" panose="020B0503020204020204" pitchFamily="34" charset="-122"/>
              </a:rPr>
              <a:t>技术</a:t>
            </a:r>
            <a:r>
              <a:rPr sz="1050" spc="-11" dirty="0">
                <a:latin typeface="微软雅黑" panose="020B0503020204020204" pitchFamily="34" charset="-122"/>
                <a:cs typeface="微软雅黑" panose="020B0503020204020204" pitchFamily="34" charset="-122"/>
              </a:rPr>
              <a:t>集</a:t>
            </a:r>
            <a:r>
              <a:rPr sz="1050" dirty="0">
                <a:latin typeface="微软雅黑" panose="020B0503020204020204" pitchFamily="34" charset="-122"/>
                <a:cs typeface="微软雅黑" panose="020B0503020204020204" pitchFamily="34" charset="-122"/>
              </a:rPr>
              <a:t>成创</a:t>
            </a:r>
            <a:r>
              <a:rPr sz="1050" spc="-11" dirty="0">
                <a:latin typeface="微软雅黑" panose="020B0503020204020204" pitchFamily="34" charset="-122"/>
                <a:cs typeface="微软雅黑" panose="020B0503020204020204" pitchFamily="34" charset="-122"/>
              </a:rPr>
              <a:t>新</a:t>
            </a:r>
            <a:r>
              <a:rPr sz="1050" dirty="0">
                <a:latin typeface="微软雅黑" panose="020B0503020204020204" pitchFamily="34" charset="-122"/>
                <a:cs typeface="微软雅黑" panose="020B0503020204020204" pitchFamily="34" charset="-122"/>
              </a:rPr>
              <a:t>而兴</a:t>
            </a:r>
            <a:r>
              <a:rPr sz="1050" spc="-11" dirty="0">
                <a:latin typeface="微软雅黑" panose="020B0503020204020204" pitchFamily="34" charset="-122"/>
                <a:cs typeface="微软雅黑" panose="020B0503020204020204" pitchFamily="34" charset="-122"/>
              </a:rPr>
              <a:t>。</a:t>
            </a:r>
            <a:r>
              <a:rPr sz="1050" dirty="0">
                <a:latin typeface="微软雅黑" panose="020B0503020204020204" pitchFamily="34" charset="-122"/>
                <a:cs typeface="微软雅黑" panose="020B0503020204020204" pitchFamily="34" charset="-122"/>
              </a:rPr>
              <a:t>数字</a:t>
            </a:r>
            <a:r>
              <a:rPr sz="1050" spc="-11" dirty="0">
                <a:latin typeface="微软雅黑" panose="020B0503020204020204" pitchFamily="34" charset="-122"/>
                <a:cs typeface="微软雅黑" panose="020B0503020204020204" pitchFamily="34" charset="-122"/>
              </a:rPr>
              <a:t>孪</a:t>
            </a:r>
            <a:r>
              <a:rPr sz="1050" dirty="0">
                <a:latin typeface="微软雅黑" panose="020B0503020204020204" pitchFamily="34" charset="-122"/>
                <a:cs typeface="微软雅黑" panose="020B0503020204020204" pitchFamily="34" charset="-122"/>
              </a:rPr>
              <a:t>生城</a:t>
            </a:r>
            <a:r>
              <a:rPr sz="1050" spc="-11" dirty="0">
                <a:latin typeface="微软雅黑" panose="020B0503020204020204" pitchFamily="34" charset="-122"/>
                <a:cs typeface="微软雅黑" panose="020B0503020204020204" pitchFamily="34" charset="-122"/>
              </a:rPr>
              <a:t>市</a:t>
            </a:r>
            <a:r>
              <a:rPr sz="1050" dirty="0">
                <a:latin typeface="微软雅黑" panose="020B0503020204020204" pitchFamily="34" charset="-122"/>
                <a:cs typeface="微软雅黑" panose="020B0503020204020204" pitchFamily="34" charset="-122"/>
              </a:rPr>
              <a:t>是在</a:t>
            </a:r>
            <a:r>
              <a:rPr sz="1050" spc="-11" dirty="0">
                <a:latin typeface="微软雅黑" panose="020B0503020204020204" pitchFamily="34" charset="-122"/>
                <a:cs typeface="微软雅黑" panose="020B0503020204020204" pitchFamily="34" charset="-122"/>
              </a:rPr>
              <a:t>城</a:t>
            </a:r>
            <a:r>
              <a:rPr sz="1050" dirty="0">
                <a:latin typeface="微软雅黑" panose="020B0503020204020204" pitchFamily="34" charset="-122"/>
                <a:cs typeface="微软雅黑" panose="020B0503020204020204" pitchFamily="34" charset="-122"/>
              </a:rPr>
              <a:t>市累</a:t>
            </a:r>
            <a:r>
              <a:rPr sz="1050" spc="-11" dirty="0">
                <a:latin typeface="微软雅黑" panose="020B0503020204020204" pitchFamily="34" charset="-122"/>
                <a:cs typeface="微软雅黑" panose="020B0503020204020204" pitchFamily="34" charset="-122"/>
              </a:rPr>
              <a:t>积</a:t>
            </a:r>
            <a:r>
              <a:rPr sz="1050" dirty="0">
                <a:latin typeface="微软雅黑" panose="020B0503020204020204" pitchFamily="34" charset="-122"/>
                <a:cs typeface="微软雅黑" panose="020B0503020204020204" pitchFamily="34" charset="-122"/>
              </a:rPr>
              <a:t>数据</a:t>
            </a:r>
            <a:r>
              <a:rPr sz="1050" spc="-11" dirty="0">
                <a:latin typeface="微软雅黑" panose="020B0503020204020204" pitchFamily="34" charset="-122"/>
                <a:cs typeface="微软雅黑" panose="020B0503020204020204" pitchFamily="34" charset="-122"/>
              </a:rPr>
              <a:t>从</a:t>
            </a:r>
            <a:r>
              <a:rPr sz="1050" dirty="0">
                <a:latin typeface="微软雅黑" panose="020B0503020204020204" pitchFamily="34" charset="-122"/>
                <a:cs typeface="微软雅黑" panose="020B0503020204020204" pitchFamily="34" charset="-122"/>
              </a:rPr>
              <a:t>量变</a:t>
            </a:r>
            <a:r>
              <a:rPr sz="1050" spc="-11" dirty="0">
                <a:latin typeface="微软雅黑" panose="020B0503020204020204" pitchFamily="34" charset="-122"/>
                <a:cs typeface="微软雅黑" panose="020B0503020204020204" pitchFamily="34" charset="-122"/>
              </a:rPr>
              <a:t>到</a:t>
            </a:r>
            <a:r>
              <a:rPr sz="1050" dirty="0">
                <a:latin typeface="微软雅黑" panose="020B0503020204020204" pitchFamily="34" charset="-122"/>
                <a:cs typeface="微软雅黑" panose="020B0503020204020204" pitchFamily="34" charset="-122"/>
              </a:rPr>
              <a:t>质变</a:t>
            </a:r>
            <a:r>
              <a:rPr sz="1050" spc="-11" dirty="0">
                <a:latin typeface="微软雅黑" panose="020B0503020204020204" pitchFamily="34" charset="-122"/>
                <a:cs typeface="微软雅黑" panose="020B0503020204020204" pitchFamily="34" charset="-122"/>
              </a:rPr>
              <a:t>，</a:t>
            </a:r>
            <a:r>
              <a:rPr sz="1050" dirty="0">
                <a:latin typeface="微软雅黑" panose="020B0503020204020204" pitchFamily="34" charset="-122"/>
                <a:cs typeface="微软雅黑" panose="020B0503020204020204" pitchFamily="34" charset="-122"/>
              </a:rPr>
              <a:t>在感</a:t>
            </a:r>
            <a:r>
              <a:rPr sz="1050" spc="-11" dirty="0">
                <a:latin typeface="微软雅黑" panose="020B0503020204020204" pitchFamily="34" charset="-122"/>
                <a:cs typeface="微软雅黑" panose="020B0503020204020204" pitchFamily="34" charset="-122"/>
              </a:rPr>
              <a:t>知</a:t>
            </a:r>
            <a:r>
              <a:rPr sz="1050" dirty="0">
                <a:latin typeface="微软雅黑" panose="020B0503020204020204" pitchFamily="34" charset="-122"/>
                <a:cs typeface="微软雅黑" panose="020B0503020204020204" pitchFamily="34" charset="-122"/>
              </a:rPr>
              <a:t>建模</a:t>
            </a:r>
            <a:r>
              <a:rPr sz="1050" spc="-11" dirty="0">
                <a:latin typeface="微软雅黑" panose="020B0503020204020204" pitchFamily="34" charset="-122"/>
                <a:cs typeface="微软雅黑" panose="020B0503020204020204" pitchFamily="34" charset="-122"/>
              </a:rPr>
              <a:t>、</a:t>
            </a:r>
            <a:r>
              <a:rPr sz="1050" dirty="0">
                <a:latin typeface="微软雅黑" panose="020B0503020204020204" pitchFamily="34" charset="-122"/>
                <a:cs typeface="微软雅黑" panose="020B0503020204020204" pitchFamily="34" charset="-122"/>
              </a:rPr>
              <a:t>人工</a:t>
            </a:r>
            <a:r>
              <a:rPr sz="1050" spc="-11" dirty="0">
                <a:latin typeface="微软雅黑" panose="020B0503020204020204" pitchFamily="34" charset="-122"/>
                <a:cs typeface="微软雅黑" panose="020B0503020204020204" pitchFamily="34" charset="-122"/>
              </a:rPr>
              <a:t>智能等</a:t>
            </a:r>
            <a:r>
              <a:rPr sz="1050" dirty="0">
                <a:latin typeface="微软雅黑" panose="020B0503020204020204" pitchFamily="34" charset="-122"/>
                <a:cs typeface="微软雅黑" panose="020B0503020204020204" pitchFamily="34" charset="-122"/>
              </a:rPr>
              <a:t>信 息技术取得重大突破的</a:t>
            </a:r>
            <a:r>
              <a:rPr sz="1050" spc="-11" dirty="0">
                <a:latin typeface="微软雅黑" panose="020B0503020204020204" pitchFamily="34" charset="-122"/>
                <a:cs typeface="微软雅黑" panose="020B0503020204020204" pitchFamily="34" charset="-122"/>
              </a:rPr>
              <a:t>背</a:t>
            </a:r>
            <a:r>
              <a:rPr sz="1050" dirty="0">
                <a:latin typeface="微软雅黑" panose="020B0503020204020204" pitchFamily="34" charset="-122"/>
                <a:cs typeface="微软雅黑" panose="020B0503020204020204" pitchFamily="34" charset="-122"/>
              </a:rPr>
              <a:t>景下</a:t>
            </a:r>
            <a:r>
              <a:rPr sz="1050" spc="-11" dirty="0">
                <a:latin typeface="微软雅黑" panose="020B0503020204020204" pitchFamily="34" charset="-122"/>
                <a:cs typeface="微软雅黑" panose="020B0503020204020204" pitchFamily="34" charset="-122"/>
              </a:rPr>
              <a:t>，</a:t>
            </a:r>
            <a:r>
              <a:rPr sz="1050" dirty="0">
                <a:latin typeface="微软雅黑" panose="020B0503020204020204" pitchFamily="34" charset="-122"/>
                <a:cs typeface="微软雅黑" panose="020B0503020204020204" pitchFamily="34" charset="-122"/>
              </a:rPr>
              <a:t>建设</a:t>
            </a:r>
            <a:r>
              <a:rPr sz="1050" spc="-11" dirty="0">
                <a:latin typeface="微软雅黑" panose="020B0503020204020204" pitchFamily="34" charset="-122"/>
                <a:cs typeface="微软雅黑" panose="020B0503020204020204" pitchFamily="34" charset="-122"/>
              </a:rPr>
              <a:t>新</a:t>
            </a:r>
            <a:r>
              <a:rPr sz="1050" dirty="0">
                <a:latin typeface="微软雅黑" panose="020B0503020204020204" pitchFamily="34" charset="-122"/>
                <a:cs typeface="微软雅黑" panose="020B0503020204020204" pitchFamily="34" charset="-122"/>
              </a:rPr>
              <a:t>型智</a:t>
            </a:r>
            <a:r>
              <a:rPr sz="1050" spc="-11" dirty="0">
                <a:latin typeface="微软雅黑" panose="020B0503020204020204" pitchFamily="34" charset="-122"/>
                <a:cs typeface="微软雅黑" panose="020B0503020204020204" pitchFamily="34" charset="-122"/>
              </a:rPr>
              <a:t>慧</a:t>
            </a:r>
            <a:r>
              <a:rPr sz="1050" dirty="0">
                <a:latin typeface="微软雅黑" panose="020B0503020204020204" pitchFamily="34" charset="-122"/>
                <a:cs typeface="微软雅黑" panose="020B0503020204020204" pitchFamily="34" charset="-122"/>
              </a:rPr>
              <a:t>城市</a:t>
            </a:r>
            <a:r>
              <a:rPr sz="1050" spc="-11" dirty="0">
                <a:latin typeface="微软雅黑" panose="020B0503020204020204" pitchFamily="34" charset="-122"/>
                <a:cs typeface="微软雅黑" panose="020B0503020204020204" pitchFamily="34" charset="-122"/>
              </a:rPr>
              <a:t>的</a:t>
            </a:r>
            <a:r>
              <a:rPr sz="1050" dirty="0">
                <a:latin typeface="微软雅黑" panose="020B0503020204020204" pitchFamily="34" charset="-122"/>
                <a:cs typeface="微软雅黑" panose="020B0503020204020204" pitchFamily="34" charset="-122"/>
              </a:rPr>
              <a:t>一条</a:t>
            </a:r>
            <a:r>
              <a:rPr sz="1050" spc="-11" dirty="0">
                <a:latin typeface="微软雅黑" panose="020B0503020204020204" pitchFamily="34" charset="-122"/>
                <a:cs typeface="微软雅黑" panose="020B0503020204020204" pitchFamily="34" charset="-122"/>
              </a:rPr>
              <a:t>新</a:t>
            </a:r>
            <a:r>
              <a:rPr sz="1050" dirty="0">
                <a:latin typeface="微软雅黑" panose="020B0503020204020204" pitchFamily="34" charset="-122"/>
                <a:cs typeface="微软雅黑" panose="020B0503020204020204" pitchFamily="34" charset="-122"/>
              </a:rPr>
              <a:t>兴技</a:t>
            </a:r>
            <a:r>
              <a:rPr sz="1050" spc="-11" dirty="0">
                <a:latin typeface="微软雅黑" panose="020B0503020204020204" pitchFamily="34" charset="-122"/>
                <a:cs typeface="微软雅黑" panose="020B0503020204020204" pitchFamily="34" charset="-122"/>
              </a:rPr>
              <a:t>术</a:t>
            </a:r>
            <a:r>
              <a:rPr sz="1050" dirty="0">
                <a:latin typeface="微软雅黑" panose="020B0503020204020204" pitchFamily="34" charset="-122"/>
                <a:cs typeface="微软雅黑" panose="020B0503020204020204" pitchFamily="34" charset="-122"/>
              </a:rPr>
              <a:t>路径</a:t>
            </a:r>
            <a:r>
              <a:rPr sz="1050" spc="-11" dirty="0">
                <a:latin typeface="微软雅黑" panose="020B0503020204020204" pitchFamily="34" charset="-122"/>
                <a:cs typeface="微软雅黑" panose="020B0503020204020204" pitchFamily="34" charset="-122"/>
              </a:rPr>
              <a:t>，</a:t>
            </a:r>
            <a:r>
              <a:rPr sz="1050" dirty="0">
                <a:latin typeface="微软雅黑" panose="020B0503020204020204" pitchFamily="34" charset="-122"/>
                <a:cs typeface="微软雅黑" panose="020B0503020204020204" pitchFamily="34" charset="-122"/>
              </a:rPr>
              <a:t>是城</a:t>
            </a:r>
            <a:r>
              <a:rPr sz="1050" spc="-11" dirty="0">
                <a:latin typeface="微软雅黑" panose="020B0503020204020204" pitchFamily="34" charset="-122"/>
                <a:cs typeface="微软雅黑" panose="020B0503020204020204" pitchFamily="34" charset="-122"/>
              </a:rPr>
              <a:t>市</a:t>
            </a:r>
            <a:r>
              <a:rPr sz="1050" dirty="0">
                <a:latin typeface="微软雅黑" panose="020B0503020204020204" pitchFamily="34" charset="-122"/>
                <a:cs typeface="微软雅黑" panose="020B0503020204020204" pitchFamily="34" charset="-122"/>
              </a:rPr>
              <a:t>智能</a:t>
            </a:r>
            <a:r>
              <a:rPr sz="1050" spc="-11" dirty="0">
                <a:latin typeface="微软雅黑" panose="020B0503020204020204" pitchFamily="34" charset="-122"/>
                <a:cs typeface="微软雅黑" panose="020B0503020204020204" pitchFamily="34" charset="-122"/>
              </a:rPr>
              <a:t>化</a:t>
            </a:r>
            <a:r>
              <a:rPr sz="1050" dirty="0">
                <a:latin typeface="微软雅黑" panose="020B0503020204020204" pitchFamily="34" charset="-122"/>
                <a:cs typeface="微软雅黑" panose="020B0503020204020204" pitchFamily="34" charset="-122"/>
              </a:rPr>
              <a:t>、运</a:t>
            </a:r>
            <a:r>
              <a:rPr sz="1050" spc="-11" dirty="0">
                <a:latin typeface="微软雅黑" panose="020B0503020204020204" pitchFamily="34" charset="-122"/>
                <a:cs typeface="微软雅黑" panose="020B0503020204020204" pitchFamily="34" charset="-122"/>
              </a:rPr>
              <a:t>营</a:t>
            </a:r>
            <a:r>
              <a:rPr sz="1050" dirty="0">
                <a:latin typeface="微软雅黑" panose="020B0503020204020204" pitchFamily="34" charset="-122"/>
                <a:cs typeface="微软雅黑" panose="020B0503020204020204" pitchFamily="34" charset="-122"/>
              </a:rPr>
              <a:t>可持</a:t>
            </a:r>
            <a:r>
              <a:rPr sz="1050" spc="-11" dirty="0">
                <a:latin typeface="微软雅黑" panose="020B0503020204020204" pitchFamily="34" charset="-122"/>
                <a:cs typeface="微软雅黑" panose="020B0503020204020204" pitchFamily="34" charset="-122"/>
              </a:rPr>
              <a:t>续</a:t>
            </a:r>
            <a:r>
              <a:rPr sz="1050" dirty="0">
                <a:latin typeface="微软雅黑" panose="020B0503020204020204" pitchFamily="34" charset="-122"/>
                <a:cs typeface="微软雅黑" panose="020B0503020204020204" pitchFamily="34" charset="-122"/>
              </a:rPr>
              <a:t>化的</a:t>
            </a:r>
            <a:r>
              <a:rPr sz="1050" spc="-11" dirty="0">
                <a:latin typeface="微软雅黑" panose="020B0503020204020204" pitchFamily="34" charset="-122"/>
                <a:cs typeface="微软雅黑" panose="020B0503020204020204" pitchFamily="34" charset="-122"/>
              </a:rPr>
              <a:t>前</a:t>
            </a:r>
            <a:r>
              <a:rPr sz="1050" dirty="0">
                <a:latin typeface="微软雅黑" panose="020B0503020204020204" pitchFamily="34" charset="-122"/>
                <a:cs typeface="微软雅黑" panose="020B0503020204020204" pitchFamily="34" charset="-122"/>
              </a:rPr>
              <a:t>沿先</a:t>
            </a:r>
            <a:r>
              <a:rPr sz="1050" spc="-11" dirty="0">
                <a:latin typeface="微软雅黑" panose="020B0503020204020204" pitchFamily="34" charset="-122"/>
                <a:cs typeface="微软雅黑" panose="020B0503020204020204" pitchFamily="34" charset="-122"/>
              </a:rPr>
              <a:t>进</a:t>
            </a:r>
            <a:r>
              <a:rPr sz="1050" dirty="0">
                <a:latin typeface="微软雅黑" panose="020B0503020204020204" pitchFamily="34" charset="-122"/>
                <a:cs typeface="微软雅黑" panose="020B0503020204020204" pitchFamily="34" charset="-122"/>
              </a:rPr>
              <a:t>模式，</a:t>
            </a:r>
            <a:r>
              <a:rPr sz="1050" spc="-19" dirty="0">
                <a:latin typeface="微软雅黑" panose="020B0503020204020204" pitchFamily="34" charset="-122"/>
                <a:cs typeface="微软雅黑" panose="020B0503020204020204" pitchFamily="34" charset="-122"/>
              </a:rPr>
              <a:t> </a:t>
            </a:r>
            <a:r>
              <a:rPr sz="1050" dirty="0">
                <a:latin typeface="微软雅黑" panose="020B0503020204020204" pitchFamily="34" charset="-122"/>
                <a:cs typeface="微软雅黑" panose="020B0503020204020204" pitchFamily="34" charset="-122"/>
              </a:rPr>
              <a:t>也是一个吸引高端 智力资源共同参与，从</a:t>
            </a:r>
            <a:r>
              <a:rPr sz="1050" spc="-11" dirty="0">
                <a:latin typeface="微软雅黑" panose="020B0503020204020204" pitchFamily="34" charset="-122"/>
                <a:cs typeface="微软雅黑" panose="020B0503020204020204" pitchFamily="34" charset="-122"/>
              </a:rPr>
              <a:t>局</a:t>
            </a:r>
            <a:r>
              <a:rPr sz="1050" dirty="0">
                <a:latin typeface="微软雅黑" panose="020B0503020204020204" pitchFamily="34" charset="-122"/>
                <a:cs typeface="微软雅黑" panose="020B0503020204020204" pitchFamily="34" charset="-122"/>
              </a:rPr>
              <a:t>部应</a:t>
            </a:r>
            <a:r>
              <a:rPr sz="1050" spc="-11" dirty="0">
                <a:latin typeface="微软雅黑" panose="020B0503020204020204" pitchFamily="34" charset="-122"/>
                <a:cs typeface="微软雅黑" panose="020B0503020204020204" pitchFamily="34" charset="-122"/>
              </a:rPr>
              <a:t>用</a:t>
            </a:r>
            <a:r>
              <a:rPr sz="1050" dirty="0">
                <a:latin typeface="微软雅黑" panose="020B0503020204020204" pitchFamily="34" charset="-122"/>
                <a:cs typeface="微软雅黑" panose="020B0503020204020204" pitchFamily="34" charset="-122"/>
              </a:rPr>
              <a:t>到全</a:t>
            </a:r>
            <a:r>
              <a:rPr sz="1050" spc="-11" dirty="0">
                <a:latin typeface="微软雅黑" panose="020B0503020204020204" pitchFamily="34" charset="-122"/>
                <a:cs typeface="微软雅黑" panose="020B0503020204020204" pitchFamily="34" charset="-122"/>
              </a:rPr>
              <a:t>局</a:t>
            </a:r>
            <a:r>
              <a:rPr sz="1050" dirty="0">
                <a:latin typeface="微软雅黑" panose="020B0503020204020204" pitchFamily="34" charset="-122"/>
                <a:cs typeface="微软雅黑" panose="020B0503020204020204" pitchFamily="34" charset="-122"/>
              </a:rPr>
              <a:t>优化</a:t>
            </a:r>
            <a:r>
              <a:rPr sz="1050" spc="-11" dirty="0">
                <a:latin typeface="微软雅黑" panose="020B0503020204020204" pitchFamily="34" charset="-122"/>
                <a:cs typeface="微软雅黑" panose="020B0503020204020204" pitchFamily="34" charset="-122"/>
              </a:rPr>
              <a:t>，</a:t>
            </a:r>
            <a:r>
              <a:rPr sz="1050" dirty="0">
                <a:latin typeface="微软雅黑" panose="020B0503020204020204" pitchFamily="34" charset="-122"/>
                <a:cs typeface="微软雅黑" panose="020B0503020204020204" pitchFamily="34" charset="-122"/>
              </a:rPr>
              <a:t>持续</a:t>
            </a:r>
            <a:r>
              <a:rPr sz="1050" spc="-11" dirty="0">
                <a:latin typeface="微软雅黑" panose="020B0503020204020204" pitchFamily="34" charset="-122"/>
                <a:cs typeface="微软雅黑" panose="020B0503020204020204" pitchFamily="34" charset="-122"/>
              </a:rPr>
              <a:t>迭</a:t>
            </a:r>
            <a:r>
              <a:rPr sz="1050" dirty="0">
                <a:latin typeface="微软雅黑" panose="020B0503020204020204" pitchFamily="34" charset="-122"/>
                <a:cs typeface="微软雅黑" panose="020B0503020204020204" pitchFamily="34" charset="-122"/>
              </a:rPr>
              <a:t>代更</a:t>
            </a:r>
            <a:r>
              <a:rPr sz="1050" spc="-11" dirty="0">
                <a:latin typeface="微软雅黑" panose="020B0503020204020204" pitchFamily="34" charset="-122"/>
                <a:cs typeface="微软雅黑" panose="020B0503020204020204" pitchFamily="34" charset="-122"/>
              </a:rPr>
              <a:t>新</a:t>
            </a:r>
            <a:r>
              <a:rPr sz="1050" dirty="0">
                <a:latin typeface="微软雅黑" panose="020B0503020204020204" pitchFamily="34" charset="-122"/>
                <a:cs typeface="微软雅黑" panose="020B0503020204020204" pitchFamily="34" charset="-122"/>
              </a:rPr>
              <a:t>的城</a:t>
            </a:r>
            <a:r>
              <a:rPr sz="1050" spc="-11" dirty="0">
                <a:latin typeface="微软雅黑" panose="020B0503020204020204" pitchFamily="34" charset="-122"/>
                <a:cs typeface="微软雅黑" panose="020B0503020204020204" pitchFamily="34" charset="-122"/>
              </a:rPr>
              <a:t>市</a:t>
            </a:r>
            <a:r>
              <a:rPr sz="1050" dirty="0">
                <a:latin typeface="微软雅黑" panose="020B0503020204020204" pitchFamily="34" charset="-122"/>
                <a:cs typeface="微软雅黑" panose="020B0503020204020204" pitchFamily="34" charset="-122"/>
              </a:rPr>
              <a:t>级创</a:t>
            </a:r>
            <a:r>
              <a:rPr sz="1050" spc="-11" dirty="0">
                <a:latin typeface="微软雅黑" panose="020B0503020204020204" pitchFamily="34" charset="-122"/>
                <a:cs typeface="微软雅黑" panose="020B0503020204020204" pitchFamily="34" charset="-122"/>
              </a:rPr>
              <a:t>新</a:t>
            </a:r>
            <a:r>
              <a:rPr sz="1050" dirty="0">
                <a:latin typeface="微软雅黑" panose="020B0503020204020204" pitchFamily="34" charset="-122"/>
                <a:cs typeface="微软雅黑" panose="020B0503020204020204" pitchFamily="34" charset="-122"/>
              </a:rPr>
              <a:t>平台</a:t>
            </a:r>
            <a:r>
              <a:rPr sz="1050" dirty="0">
                <a:latin typeface="微软雅黑" panose="020B0503020204020204" pitchFamily="34" charset="-122"/>
                <a:cs typeface="微软雅黑" panose="020B0503020204020204" pitchFamily="34" charset="-122"/>
              </a:rPr>
              <a:t>。</a:t>
            </a:r>
            <a:endParaRPr sz="1050" dirty="0">
              <a:latin typeface="微软雅黑" panose="020B0503020204020204" pitchFamily="34" charset="-122"/>
              <a:cs typeface="微软雅黑" panose="020B0503020204020204" pitchFamily="34" charset="-122"/>
            </a:endParaRPr>
          </a:p>
        </p:txBody>
      </p:sp>
      <p:sp>
        <p:nvSpPr>
          <p:cNvPr id="46" name="object 46"/>
          <p:cNvSpPr txBox="1"/>
          <p:nvPr/>
        </p:nvSpPr>
        <p:spPr>
          <a:xfrm>
            <a:off x="546296" y="186402"/>
            <a:ext cx="476333" cy="276999"/>
          </a:xfrm>
          <a:prstGeom prst="rect">
            <a:avLst/>
          </a:prstGeom>
        </p:spPr>
        <p:txBody>
          <a:bodyPr vert="horz" wrap="square" lIns="0" tIns="0" rIns="0" bIns="0" rtlCol="0">
            <a:spAutoFit/>
          </a:bodyPr>
          <a:lstStyle/>
          <a:p>
            <a:pPr marL="9525" defTabSz="685800"/>
            <a:r>
              <a:rPr sz="1800" spc="-4" dirty="0">
                <a:solidFill>
                  <a:srgbClr val="4390EA"/>
                </a:solidFill>
                <a:latin typeface="微软雅黑" panose="020B0503020204020204" pitchFamily="34" charset="-122"/>
                <a:cs typeface="微软雅黑" panose="020B0503020204020204" pitchFamily="34" charset="-122"/>
              </a:rPr>
              <a:t>前言</a:t>
            </a:r>
            <a:endParaRPr sz="1800">
              <a:solidFill>
                <a:prstClr val="black"/>
              </a:solidFill>
              <a:latin typeface="微软雅黑" panose="020B0503020204020204" pitchFamily="34" charset="-122"/>
              <a:cs typeface="微软雅黑" panose="020B0503020204020204" pitchFamily="34" charset="-122"/>
            </a:endParaRPr>
          </a:p>
        </p:txBody>
      </p:sp>
      <p:sp>
        <p:nvSpPr>
          <p:cNvPr id="47" name="object 47"/>
          <p:cNvSpPr/>
          <p:nvPr/>
        </p:nvSpPr>
        <p:spPr>
          <a:xfrm>
            <a:off x="290373" y="183259"/>
            <a:ext cx="139565" cy="230069"/>
          </a:xfrm>
          <a:custGeom>
            <a:avLst/>
            <a:gdLst/>
            <a:ahLst/>
            <a:cxnLst/>
            <a:rect l="l" t="t" r="r" b="b"/>
            <a:pathLst>
              <a:path w="186054" h="306705">
                <a:moveTo>
                  <a:pt x="0" y="306323"/>
                </a:moveTo>
                <a:lnTo>
                  <a:pt x="185928" y="306323"/>
                </a:lnTo>
                <a:lnTo>
                  <a:pt x="185928" y="0"/>
                </a:lnTo>
                <a:lnTo>
                  <a:pt x="0" y="0"/>
                </a:lnTo>
                <a:lnTo>
                  <a:pt x="0" y="306323"/>
                </a:lnTo>
                <a:close/>
              </a:path>
            </a:pathLst>
          </a:custGeom>
          <a:solidFill>
            <a:srgbClr val="4390EA"/>
          </a:solidFill>
        </p:spPr>
        <p:txBody>
          <a:bodyPr wrap="square" lIns="0" tIns="0" rIns="0" bIns="0" rtlCol="0"/>
          <a:lstStyle/>
          <a:p>
            <a:pPr defTabSz="685800"/>
            <a:endParaRPr sz="1350">
              <a:solidFill>
                <a:prstClr val="black"/>
              </a:solidFill>
              <a:latin typeface="Calibri" panose="020F050202020403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2"/>
          <p:cNvSpPr/>
          <p:nvPr/>
        </p:nvSpPr>
        <p:spPr>
          <a:xfrm>
            <a:off x="890270" y="2445385"/>
            <a:ext cx="3121025" cy="368935"/>
          </a:xfrm>
          <a:prstGeom prst="rect">
            <a:avLst/>
          </a:prstGeom>
          <a:noFill/>
          <a:ln>
            <a:noFill/>
          </a:ln>
        </p:spPr>
        <p:txBody>
          <a:bodyPr vert="horz" wrap="square" lIns="0" tIns="0" rIns="0" bIns="0" numCol="1" anchor="t" anchorCtr="0" compatLnSpc="1">
            <a:spAutoFit/>
          </a:bodyPr>
          <a:lstStyle/>
          <a:p>
            <a:pPr marL="0" marR="0" lvl="0" indent="0" algn="ctr" defTabSz="342900" rtl="0" eaLnBrk="1" fontAlgn="auto" latinLnBrk="0" hangingPunct="1">
              <a:lnSpc>
                <a:spcPct val="100000"/>
              </a:lnSpc>
              <a:spcBef>
                <a:spcPts val="0"/>
              </a:spcBef>
              <a:spcAft>
                <a:spcPts val="0"/>
              </a:spcAft>
              <a:buClrTx/>
              <a:buSzTx/>
              <a:buFontTx/>
              <a:buNone/>
              <a:defRPr/>
            </a:pPr>
            <a:r>
              <a:rPr kumimoji="0" lang="zh-CN" sz="2400" b="1" i="0" u="none" strike="noStrike" kern="1200" cap="none" spc="225"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城市大脑应用体系</a:t>
            </a:r>
            <a:endParaRPr kumimoji="0" lang="zh-CN" sz="2400" b="1" i="0" u="none" strike="noStrike" kern="1200" cap="none" spc="225"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sp>
        <p:nvSpPr>
          <p:cNvPr id="14" name="Freeform 5"/>
          <p:cNvSpPr/>
          <p:nvPr/>
        </p:nvSpPr>
        <p:spPr bwMode="auto">
          <a:xfrm>
            <a:off x="4181496" y="983680"/>
            <a:ext cx="776385" cy="777159"/>
          </a:xfrm>
          <a:custGeom>
            <a:avLst/>
            <a:gdLst>
              <a:gd name="T0" fmla="*/ 0 w 2342"/>
              <a:gd name="T1" fmla="*/ 0 h 2342"/>
              <a:gd name="T2" fmla="*/ 2342 w 2342"/>
              <a:gd name="T3" fmla="*/ 0 h 2342"/>
              <a:gd name="T4" fmla="*/ 2342 w 2342"/>
              <a:gd name="T5" fmla="*/ 560 h 2342"/>
              <a:gd name="T6" fmla="*/ 2295 w 2342"/>
              <a:gd name="T7" fmla="*/ 560 h 2342"/>
              <a:gd name="T8" fmla="*/ 2295 w 2342"/>
              <a:gd name="T9" fmla="*/ 47 h 2342"/>
              <a:gd name="T10" fmla="*/ 47 w 2342"/>
              <a:gd name="T11" fmla="*/ 47 h 2342"/>
              <a:gd name="T12" fmla="*/ 47 w 2342"/>
              <a:gd name="T13" fmla="*/ 2295 h 2342"/>
              <a:gd name="T14" fmla="*/ 2295 w 2342"/>
              <a:gd name="T15" fmla="*/ 2295 h 2342"/>
              <a:gd name="T16" fmla="*/ 2295 w 2342"/>
              <a:gd name="T17" fmla="*/ 1631 h 2342"/>
              <a:gd name="T18" fmla="*/ 2342 w 2342"/>
              <a:gd name="T19" fmla="*/ 1631 h 2342"/>
              <a:gd name="T20" fmla="*/ 2342 w 2342"/>
              <a:gd name="T21" fmla="*/ 2342 h 2342"/>
              <a:gd name="T22" fmla="*/ 0 w 2342"/>
              <a:gd name="T23" fmla="*/ 2342 h 2342"/>
              <a:gd name="T24" fmla="*/ 0 w 2342"/>
              <a:gd name="T2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2" h="2342">
                <a:moveTo>
                  <a:pt x="0" y="0"/>
                </a:moveTo>
                <a:lnTo>
                  <a:pt x="2342" y="0"/>
                </a:lnTo>
                <a:lnTo>
                  <a:pt x="2342" y="560"/>
                </a:lnTo>
                <a:lnTo>
                  <a:pt x="2295" y="560"/>
                </a:lnTo>
                <a:lnTo>
                  <a:pt x="2295" y="47"/>
                </a:lnTo>
                <a:lnTo>
                  <a:pt x="47" y="47"/>
                </a:lnTo>
                <a:lnTo>
                  <a:pt x="47" y="2295"/>
                </a:lnTo>
                <a:lnTo>
                  <a:pt x="2295" y="2295"/>
                </a:lnTo>
                <a:lnTo>
                  <a:pt x="2295" y="1631"/>
                </a:lnTo>
                <a:lnTo>
                  <a:pt x="2342" y="1631"/>
                </a:lnTo>
                <a:lnTo>
                  <a:pt x="2342" y="2342"/>
                </a:lnTo>
                <a:lnTo>
                  <a:pt x="0" y="2342"/>
                </a:lnTo>
                <a:lnTo>
                  <a:pt x="0" y="0"/>
                </a:lnTo>
                <a:close/>
              </a:path>
            </a:pathLst>
          </a:custGeom>
          <a:solidFill>
            <a:schemeClr val="bg1"/>
          </a:solidFill>
          <a:ln>
            <a:noFill/>
          </a:ln>
        </p:spPr>
        <p:txBody>
          <a:bodyPr vert="horz" wrap="square" lIns="68592" tIns="34296" rIns="68592" bIns="34296" numCol="1" anchor="t" anchorCtr="0" compatLnSpc="1"/>
          <a:lstStyle/>
          <a:p>
            <a:pPr marL="0" marR="0" lvl="0" indent="0" algn="l" defTabSz="3429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grpSp>
        <p:nvGrpSpPr>
          <p:cNvPr id="37" name="组合 36"/>
          <p:cNvGrpSpPr/>
          <p:nvPr/>
        </p:nvGrpSpPr>
        <p:grpSpPr>
          <a:xfrm>
            <a:off x="187325" y="2453005"/>
            <a:ext cx="784225" cy="344170"/>
            <a:chOff x="513248" y="1022421"/>
            <a:chExt cx="997535" cy="253926"/>
          </a:xfrm>
        </p:grpSpPr>
        <p:sp>
          <p:nvSpPr>
            <p:cNvPr id="38" name="矩形 29"/>
            <p:cNvSpPr>
              <a:spLocks noChangeArrowheads="1"/>
            </p:cNvSpPr>
            <p:nvPr/>
          </p:nvSpPr>
          <p:spPr bwMode="auto">
            <a:xfrm>
              <a:off x="513248" y="1022421"/>
              <a:ext cx="996727" cy="253926"/>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nchor="ctr"/>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39" name="文本框 30"/>
            <p:cNvSpPr txBox="1">
              <a:spLocks noChangeArrowheads="1"/>
            </p:cNvSpPr>
            <p:nvPr/>
          </p:nvSpPr>
          <p:spPr bwMode="auto">
            <a:xfrm>
              <a:off x="645714" y="1053342"/>
              <a:ext cx="865069" cy="1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第二章</a:t>
              </a:r>
              <a:endPar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3098" name="文本框 56"/>
          <p:cNvSpPr txBox="1">
            <a:spLocks noChangeArrowheads="1"/>
          </p:cNvSpPr>
          <p:nvPr/>
        </p:nvSpPr>
        <p:spPr bwMode="auto">
          <a:xfrm>
            <a:off x="755649" y="852495"/>
            <a:ext cx="10745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Contents</a:t>
            </a:r>
            <a:endParaRPr kumimoji="0" lang="zh-CN" altLang="en-US"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sp>
        <p:nvSpPr>
          <p:cNvPr id="3096" name="文本框 57"/>
          <p:cNvSpPr txBox="1">
            <a:spLocks noChangeArrowheads="1"/>
          </p:cNvSpPr>
          <p:nvPr/>
        </p:nvSpPr>
        <p:spPr bwMode="auto">
          <a:xfrm>
            <a:off x="359632" y="477624"/>
            <a:ext cx="10745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目录</a:t>
            </a:r>
            <a:endPar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cxnSp>
        <p:nvCxnSpPr>
          <p:cNvPr id="3097" name="直接连接符 58"/>
          <p:cNvCxnSpPr>
            <a:cxnSpLocks noChangeShapeType="1"/>
          </p:cNvCxnSpPr>
          <p:nvPr/>
        </p:nvCxnSpPr>
        <p:spPr bwMode="auto">
          <a:xfrm>
            <a:off x="317419" y="1144402"/>
            <a:ext cx="1913281" cy="0"/>
          </a:xfrm>
          <a:prstGeom prst="line">
            <a:avLst/>
          </a:prstGeom>
          <a:noFill/>
          <a:ln w="6350">
            <a:solidFill>
              <a:srgbClr val="7F7F7F"/>
            </a:solidFill>
            <a:round/>
          </a:ln>
          <a:extLst>
            <a:ext uri="{909E8E84-426E-40DD-AFC4-6F175D3DCCD1}">
              <a14:hiddenFill xmlns:a14="http://schemas.microsoft.com/office/drawing/2010/main">
                <a:noFill/>
              </a14:hiddenFill>
            </a:ext>
          </a:extLst>
        </p:spPr>
      </p:cxnSp>
      <p:sp>
        <p:nvSpPr>
          <p:cNvPr id="10" name="矩形 9"/>
          <p:cNvSpPr/>
          <p:nvPr/>
        </p:nvSpPr>
        <p:spPr>
          <a:xfrm>
            <a:off x="4511675" y="-22860"/>
            <a:ext cx="4634230" cy="5166995"/>
          </a:xfrm>
          <a:prstGeom prst="rect">
            <a:avLst/>
          </a:prstGeom>
          <a:blipFill>
            <a:blip r:embed="rId1" cstate="print">
              <a:alphaModFix amt="64000"/>
            </a:blip>
            <a:stretch>
              <a:fillRect/>
            </a:stretch>
          </a:blipFill>
          <a:ln>
            <a:noFill/>
          </a:ln>
          <a:effectLst>
            <a:outerShdw blurRad="203200" dist="165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endParaRPr lang="zh-CN" altLang="en-US">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300" autoRev="1" fill="hold">
                                          <p:stCondLst>
                                            <p:cond delay="0"/>
                                          </p:stCondLst>
                                        </p:cTn>
                                        <p:tgtEl>
                                          <p:spTgt spid="13"/>
                                        </p:tgtEl>
                                        <p:attrNameLst>
                                          <p:attrName>ppt_w</p:attrName>
                                        </p:attrNameLst>
                                      </p:cBhvr>
                                    </p:anim>
                                    <p:anim by="(#ppt_w*0.50)" calcmode="lin" valueType="num">
                                      <p:cBhvr>
                                        <p:cTn id="12" dur="300" decel="50000" autoRev="1" fill="hold">
                                          <p:stCondLst>
                                            <p:cond delay="0"/>
                                          </p:stCondLst>
                                        </p:cTn>
                                        <p:tgtEl>
                                          <p:spTgt spid="13"/>
                                        </p:tgtEl>
                                        <p:attrNameLst>
                                          <p:attrName>ppt_x</p:attrName>
                                        </p:attrNameLst>
                                      </p:cBhvr>
                                    </p:anim>
                                    <p:anim from="(-#ppt_h/2)" to="(#ppt_y)" calcmode="lin" valueType="num">
                                      <p:cBhvr>
                                        <p:cTn id="13" dur="600" fill="hold">
                                          <p:stCondLst>
                                            <p:cond delay="0"/>
                                          </p:stCondLst>
                                        </p:cTn>
                                        <p:tgtEl>
                                          <p:spTgt spid="13"/>
                                        </p:tgtEl>
                                        <p:attrNameLst>
                                          <p:attrName>ppt_y</p:attrName>
                                        </p:attrNameLst>
                                      </p:cBhvr>
                                    </p:anim>
                                    <p:animRot by="21600000">
                                      <p:cBhvr>
                                        <p:cTn id="14" dur="600" fill="hold">
                                          <p:stCondLst>
                                            <p:cond delay="0"/>
                                          </p:stCondLst>
                                        </p:cTn>
                                        <p:tgtEl>
                                          <p:spTgt spid="13"/>
                                        </p:tgtEl>
                                        <p:attrNameLst>
                                          <p:attrName>r</p:attrName>
                                        </p:attrNameLst>
                                      </p:cBhvr>
                                    </p:animRot>
                                  </p:childTnLst>
                                </p:cTn>
                              </p:par>
                            </p:childTnLst>
                          </p:cTn>
                        </p:par>
                        <p:par>
                          <p:cTn id="15" fill="hold">
                            <p:stCondLst>
                              <p:cond delay="1519"/>
                            </p:stCondLst>
                            <p:childTnLst>
                              <p:par>
                                <p:cTn id="16" presetID="53" presetClass="entr" presetSubtype="16"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childTnLst>
                          </p:cTn>
                        </p:par>
                        <p:par>
                          <p:cTn id="21" fill="hold">
                            <p:stCondLst>
                              <p:cond delay="2019"/>
                            </p:stCondLst>
                            <p:childTnLst>
                              <p:par>
                                <p:cTn id="22" presetID="53" presetClass="entr" presetSubtype="16" fill="hold" grpId="0" nodeType="afterEffect">
                                  <p:stCondLst>
                                    <p:cond delay="0"/>
                                  </p:stCondLst>
                                  <p:iterate type="lt">
                                    <p:tmPct val="10000"/>
                                  </p:iterate>
                                  <p:childTnLst>
                                    <p:set>
                                      <p:cBhvr>
                                        <p:cTn id="23" dur="1" fill="hold">
                                          <p:stCondLst>
                                            <p:cond delay="0"/>
                                          </p:stCondLst>
                                        </p:cTn>
                                        <p:tgtEl>
                                          <p:spTgt spid="3098"/>
                                        </p:tgtEl>
                                        <p:attrNameLst>
                                          <p:attrName>style.visibility</p:attrName>
                                        </p:attrNameLst>
                                      </p:cBhvr>
                                      <p:to>
                                        <p:strVal val="visible"/>
                                      </p:to>
                                    </p:set>
                                    <p:anim calcmode="lin" valueType="num">
                                      <p:cBhvr>
                                        <p:cTn id="24" dur="500" fill="hold"/>
                                        <p:tgtEl>
                                          <p:spTgt spid="3098"/>
                                        </p:tgtEl>
                                        <p:attrNameLst>
                                          <p:attrName>ppt_w</p:attrName>
                                        </p:attrNameLst>
                                      </p:cBhvr>
                                      <p:tavLst>
                                        <p:tav tm="0">
                                          <p:val>
                                            <p:fltVal val="0"/>
                                          </p:val>
                                        </p:tav>
                                        <p:tav tm="100000">
                                          <p:val>
                                            <p:strVal val="#ppt_w"/>
                                          </p:val>
                                        </p:tav>
                                      </p:tavLst>
                                    </p:anim>
                                    <p:anim calcmode="lin" valueType="num">
                                      <p:cBhvr>
                                        <p:cTn id="25" dur="500" fill="hold"/>
                                        <p:tgtEl>
                                          <p:spTgt spid="3098"/>
                                        </p:tgtEl>
                                        <p:attrNameLst>
                                          <p:attrName>ppt_h</p:attrName>
                                        </p:attrNameLst>
                                      </p:cBhvr>
                                      <p:tavLst>
                                        <p:tav tm="0">
                                          <p:val>
                                            <p:fltVal val="0"/>
                                          </p:val>
                                        </p:tav>
                                        <p:tav tm="100000">
                                          <p:val>
                                            <p:strVal val="#ppt_h"/>
                                          </p:val>
                                        </p:tav>
                                      </p:tavLst>
                                    </p:anim>
                                    <p:animEffect transition="in" filter="fade">
                                      <p:cBhvr>
                                        <p:cTn id="26" dur="500"/>
                                        <p:tgtEl>
                                          <p:spTgt spid="309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096"/>
                                        </p:tgtEl>
                                        <p:attrNameLst>
                                          <p:attrName>style.visibility</p:attrName>
                                        </p:attrNameLst>
                                      </p:cBhvr>
                                      <p:to>
                                        <p:strVal val="visible"/>
                                      </p:to>
                                    </p:set>
                                    <p:anim calcmode="lin" valueType="num">
                                      <p:cBhvr>
                                        <p:cTn id="29" dur="500" fill="hold"/>
                                        <p:tgtEl>
                                          <p:spTgt spid="3096"/>
                                        </p:tgtEl>
                                        <p:attrNameLst>
                                          <p:attrName>ppt_w</p:attrName>
                                        </p:attrNameLst>
                                      </p:cBhvr>
                                      <p:tavLst>
                                        <p:tav tm="0">
                                          <p:val>
                                            <p:fltVal val="0"/>
                                          </p:val>
                                        </p:tav>
                                        <p:tav tm="100000">
                                          <p:val>
                                            <p:strVal val="#ppt_w"/>
                                          </p:val>
                                        </p:tav>
                                      </p:tavLst>
                                    </p:anim>
                                    <p:anim calcmode="lin" valueType="num">
                                      <p:cBhvr>
                                        <p:cTn id="30" dur="500" fill="hold"/>
                                        <p:tgtEl>
                                          <p:spTgt spid="3096"/>
                                        </p:tgtEl>
                                        <p:attrNameLst>
                                          <p:attrName>ppt_h</p:attrName>
                                        </p:attrNameLst>
                                      </p:cBhvr>
                                      <p:tavLst>
                                        <p:tav tm="0">
                                          <p:val>
                                            <p:fltVal val="0"/>
                                          </p:val>
                                        </p:tav>
                                        <p:tav tm="100000">
                                          <p:val>
                                            <p:strVal val="#ppt_h"/>
                                          </p:val>
                                        </p:tav>
                                      </p:tavLst>
                                    </p:anim>
                                    <p:animEffect transition="in" filter="fade">
                                      <p:cBhvr>
                                        <p:cTn id="31" dur="500"/>
                                        <p:tgtEl>
                                          <p:spTgt spid="3096"/>
                                        </p:tgtEl>
                                      </p:cBhvr>
                                    </p:animEffect>
                                  </p:childTnLst>
                                </p:cTn>
                              </p:par>
                            </p:childTnLst>
                          </p:cTn>
                        </p:par>
                        <p:par>
                          <p:cTn id="32" fill="hold">
                            <p:stCondLst>
                              <p:cond delay="2869"/>
                            </p:stCondLst>
                            <p:childTnLst>
                              <p:par>
                                <p:cTn id="33" presetID="22" presetClass="entr" presetSubtype="8" fill="hold" nodeType="afterEffect">
                                  <p:stCondLst>
                                    <p:cond delay="0"/>
                                  </p:stCondLst>
                                  <p:childTnLst>
                                    <p:set>
                                      <p:cBhvr>
                                        <p:cTn id="34" dur="1" fill="hold">
                                          <p:stCondLst>
                                            <p:cond delay="0"/>
                                          </p:stCondLst>
                                        </p:cTn>
                                        <p:tgtEl>
                                          <p:spTgt spid="3097"/>
                                        </p:tgtEl>
                                        <p:attrNameLst>
                                          <p:attrName>style.visibility</p:attrName>
                                        </p:attrNameLst>
                                      </p:cBhvr>
                                      <p:to>
                                        <p:strVal val="visible"/>
                                      </p:to>
                                    </p:set>
                                    <p:animEffect transition="in" filter="wipe(left)">
                                      <p:cBhvr>
                                        <p:cTn id="35" dur="500"/>
                                        <p:tgtEl>
                                          <p:spTgt spid="3097"/>
                                        </p:tgtEl>
                                      </p:cBhvr>
                                    </p:animEffect>
                                  </p:childTnLst>
                                </p:cTn>
                              </p:par>
                            </p:childTnLst>
                          </p:cTn>
                        </p:par>
                        <p:par>
                          <p:cTn id="36" fill="hold">
                            <p:stCondLst>
                              <p:cond delay="3369"/>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ldLvl="0" animBg="1"/>
      <p:bldP spid="3098" grpId="0"/>
      <p:bldP spid="3096" grpId="0"/>
      <p:bldP spid="1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城市大脑应用平台架构</a:t>
            </a:r>
            <a:endParaRPr lang="zh-CN" altLang="en-US"/>
          </a:p>
        </p:txBody>
      </p:sp>
      <p:pic>
        <p:nvPicPr>
          <p:cNvPr id="93" name="图片 92"/>
          <p:cNvPicPr>
            <a:picLocks noChangeAspect="1"/>
          </p:cNvPicPr>
          <p:nvPr/>
        </p:nvPicPr>
        <p:blipFill>
          <a:blip r:embed="rId1"/>
          <a:stretch>
            <a:fillRect/>
          </a:stretch>
        </p:blipFill>
        <p:spPr>
          <a:xfrm>
            <a:off x="754154" y="1333318"/>
            <a:ext cx="7636962" cy="31691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562226" y="100"/>
            <a:ext cx="7887787" cy="993783"/>
          </a:xfrm>
        </p:spPr>
        <p:txBody>
          <a:bodyPr/>
          <a:lstStyle/>
          <a:p>
            <a:r>
              <a:rPr lang="zh-CN" altLang="en-US"/>
              <a:t>城市</a:t>
            </a:r>
            <a:r>
              <a:rPr lang="zh-CN" altLang="en-US" smtClean="0"/>
              <a:t>大脑综合态势看板应用场景</a:t>
            </a:r>
            <a:endParaRPr lang="zh-CN" altLang="en-US"/>
          </a:p>
        </p:txBody>
      </p:sp>
      <p:pic>
        <p:nvPicPr>
          <p:cNvPr id="65" name="图片 6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2125" y="2857747"/>
            <a:ext cx="8009932" cy="2240774"/>
          </a:xfrm>
          <a:prstGeom prst="rect">
            <a:avLst/>
          </a:prstGeom>
        </p:spPr>
      </p:pic>
      <p:sp>
        <p:nvSpPr>
          <p:cNvPr id="67" name="文本框 66"/>
          <p:cNvSpPr txBox="1"/>
          <p:nvPr/>
        </p:nvSpPr>
        <p:spPr>
          <a:xfrm rot="19779706">
            <a:off x="5757764" y="4153863"/>
            <a:ext cx="1097280" cy="229870"/>
          </a:xfrm>
          <a:prstGeom prst="rect">
            <a:avLst/>
          </a:prstGeom>
          <a:solidFill>
            <a:schemeClr val="bg1">
              <a:alpha val="80000"/>
            </a:schemeClr>
          </a:solidFill>
          <a:ln w="28575">
            <a:solidFill>
              <a:srgbClr val="C00000"/>
            </a:solidFill>
          </a:ln>
        </p:spPr>
        <p:txBody>
          <a:bodyPr wrap="none" rtlCol="0">
            <a:spAutoFit/>
          </a:bodyPr>
          <a:lstStyle/>
          <a:p>
            <a:r>
              <a:rPr lang="zh-CN" altLang="en-US" sz="900" smtClean="0">
                <a:solidFill>
                  <a:srgbClr val="C00000"/>
                </a:solidFill>
              </a:rPr>
              <a:t>最佳实践系统截屏</a:t>
            </a:r>
            <a:endParaRPr lang="zh-CN" altLang="en-US" sz="900">
              <a:solidFill>
                <a:srgbClr val="C00000"/>
              </a:solidFill>
            </a:endParaRPr>
          </a:p>
        </p:txBody>
      </p:sp>
      <p:pic>
        <p:nvPicPr>
          <p:cNvPr id="68" name="图片 67"/>
          <p:cNvPicPr>
            <a:picLocks noChangeAspect="1"/>
          </p:cNvPicPr>
          <p:nvPr/>
        </p:nvPicPr>
        <p:blipFill>
          <a:blip r:embed="rId2"/>
          <a:stretch>
            <a:fillRect/>
          </a:stretch>
        </p:blipFill>
        <p:spPr>
          <a:xfrm>
            <a:off x="577596" y="795611"/>
            <a:ext cx="7975367" cy="20304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标题 1"/>
          <p:cNvSpPr>
            <a:spLocks noGrp="1"/>
          </p:cNvSpPr>
          <p:nvPr>
            <p:ph type="title"/>
          </p:nvPr>
        </p:nvSpPr>
        <p:spPr>
          <a:xfrm>
            <a:off x="335531" y="100"/>
            <a:ext cx="7887787" cy="993783"/>
          </a:xfrm>
        </p:spPr>
        <p:txBody>
          <a:bodyPr/>
          <a:lstStyle/>
          <a:p>
            <a:r>
              <a:rPr lang="zh-CN" altLang="en-US"/>
              <a:t>城市大脑综合态势看板</a:t>
            </a:r>
            <a:r>
              <a:rPr lang="en-US" altLang="zh-CN" smtClean="0"/>
              <a:t>– </a:t>
            </a:r>
            <a:r>
              <a:rPr lang="zh-CN" altLang="en-US" smtClean="0"/>
              <a:t>经济运行</a:t>
            </a:r>
            <a:endParaRPr lang="zh-CN" altLang="en-US"/>
          </a:p>
        </p:txBody>
      </p:sp>
      <p:pic>
        <p:nvPicPr>
          <p:cNvPr id="3" name="图片 2"/>
          <p:cNvPicPr>
            <a:picLocks noChangeAspect="1"/>
          </p:cNvPicPr>
          <p:nvPr/>
        </p:nvPicPr>
        <p:blipFill>
          <a:blip r:embed="rId1"/>
          <a:stretch>
            <a:fillRect/>
          </a:stretch>
        </p:blipFill>
        <p:spPr>
          <a:xfrm>
            <a:off x="335213" y="791527"/>
            <a:ext cx="8464681" cy="430322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250441" y="127100"/>
            <a:ext cx="7887787" cy="993783"/>
          </a:xfrm>
        </p:spPr>
        <p:txBody>
          <a:bodyPr/>
          <a:lstStyle/>
          <a:p>
            <a:r>
              <a:rPr lang="zh-CN" altLang="en-US"/>
              <a:t>城市大脑综合态势看板</a:t>
            </a:r>
            <a:r>
              <a:rPr lang="en-US" altLang="zh-CN" smtClean="0"/>
              <a:t>– </a:t>
            </a:r>
            <a:r>
              <a:rPr lang="zh-CN" altLang="en-US" smtClean="0"/>
              <a:t>市场监督 </a:t>
            </a:r>
            <a:r>
              <a:rPr lang="en-US" altLang="zh-CN" smtClean="0"/>
              <a:t>. </a:t>
            </a:r>
            <a:r>
              <a:rPr lang="zh-CN" altLang="en-US" smtClean="0"/>
              <a:t>社会管理</a:t>
            </a:r>
            <a:endParaRPr lang="zh-CN" altLang="en-US"/>
          </a:p>
        </p:txBody>
      </p:sp>
      <p:pic>
        <p:nvPicPr>
          <p:cNvPr id="4" name="图片 3"/>
          <p:cNvPicPr>
            <a:picLocks noChangeAspect="1"/>
          </p:cNvPicPr>
          <p:nvPr/>
        </p:nvPicPr>
        <p:blipFill>
          <a:blip r:embed="rId1"/>
          <a:stretch>
            <a:fillRect/>
          </a:stretch>
        </p:blipFill>
        <p:spPr>
          <a:xfrm>
            <a:off x="335213" y="800796"/>
            <a:ext cx="8501265" cy="430322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标题 1"/>
          <p:cNvSpPr>
            <a:spLocks noGrp="1"/>
          </p:cNvSpPr>
          <p:nvPr>
            <p:ph type="title"/>
          </p:nvPr>
        </p:nvSpPr>
        <p:spPr>
          <a:xfrm>
            <a:off x="335531" y="106145"/>
            <a:ext cx="7887787" cy="993783"/>
          </a:xfrm>
        </p:spPr>
        <p:txBody>
          <a:bodyPr/>
          <a:lstStyle/>
          <a:p>
            <a:r>
              <a:rPr lang="zh-CN" altLang="en-US"/>
              <a:t>城市大脑综合态势看板</a:t>
            </a:r>
            <a:r>
              <a:rPr lang="en-US" altLang="zh-CN" smtClean="0"/>
              <a:t>– </a:t>
            </a:r>
            <a:r>
              <a:rPr lang="zh-CN" altLang="en-US" smtClean="0"/>
              <a:t>公共服务 </a:t>
            </a:r>
            <a:r>
              <a:rPr lang="en-US" altLang="zh-CN" smtClean="0"/>
              <a:t>. </a:t>
            </a:r>
            <a:r>
              <a:rPr lang="zh-CN" altLang="en-US" smtClean="0"/>
              <a:t>环境保护</a:t>
            </a:r>
            <a:endParaRPr lang="zh-CN" altLang="en-US"/>
          </a:p>
        </p:txBody>
      </p:sp>
      <p:pic>
        <p:nvPicPr>
          <p:cNvPr id="3" name="图片 2"/>
          <p:cNvPicPr>
            <a:picLocks noChangeAspect="1"/>
          </p:cNvPicPr>
          <p:nvPr/>
        </p:nvPicPr>
        <p:blipFill>
          <a:blip r:embed="rId1"/>
          <a:stretch>
            <a:fillRect/>
          </a:stretch>
        </p:blipFill>
        <p:spPr>
          <a:xfrm>
            <a:off x="335213" y="789302"/>
            <a:ext cx="8501265" cy="431694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512696" y="116305"/>
            <a:ext cx="7887787" cy="993783"/>
          </a:xfrm>
        </p:spPr>
        <p:txBody>
          <a:bodyPr/>
          <a:lstStyle/>
          <a:p>
            <a:r>
              <a:rPr lang="zh-CN" altLang="en-US"/>
              <a:t>城市大脑综合态势看板</a:t>
            </a:r>
            <a:r>
              <a:rPr lang="en-US" altLang="zh-CN" smtClean="0"/>
              <a:t>– </a:t>
            </a:r>
            <a:r>
              <a:rPr lang="zh-CN" altLang="en-US" smtClean="0"/>
              <a:t>社会诉求</a:t>
            </a:r>
            <a:endParaRPr lang="zh-CN" altLang="en-US"/>
          </a:p>
        </p:txBody>
      </p:sp>
      <p:pic>
        <p:nvPicPr>
          <p:cNvPr id="4" name="图片 3"/>
          <p:cNvPicPr>
            <a:picLocks noChangeAspect="1"/>
          </p:cNvPicPr>
          <p:nvPr/>
        </p:nvPicPr>
        <p:blipFill>
          <a:blip r:embed="rId1"/>
          <a:stretch>
            <a:fillRect/>
          </a:stretch>
        </p:blipFill>
        <p:spPr>
          <a:xfrm>
            <a:off x="754215" y="800736"/>
            <a:ext cx="7646108" cy="429407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城市体征诊断分析</a:t>
            </a:r>
            <a:endParaRPr lang="zh-CN" altLang="en-US"/>
          </a:p>
        </p:txBody>
      </p:sp>
      <p:sp>
        <p:nvSpPr>
          <p:cNvPr id="4" name="文本框 3"/>
          <p:cNvSpPr txBox="1"/>
          <p:nvPr/>
        </p:nvSpPr>
        <p:spPr>
          <a:xfrm>
            <a:off x="400094" y="964240"/>
            <a:ext cx="1120775" cy="252730"/>
          </a:xfrm>
          <a:prstGeom prst="rect">
            <a:avLst/>
          </a:prstGeom>
          <a:noFill/>
        </p:spPr>
        <p:txBody>
          <a:bodyPr wrap="none" rtlCol="0">
            <a:spAutoFit/>
          </a:bodyPr>
          <a:lstStyle/>
          <a:p>
            <a:r>
              <a:rPr lang="zh-CN" altLang="en-US" sz="1050" b="1" smtClean="0">
                <a:solidFill>
                  <a:srgbClr val="00B0F0"/>
                </a:solidFill>
              </a:rPr>
              <a:t>城市体征的特点</a:t>
            </a:r>
            <a:endParaRPr lang="zh-CN" altLang="en-US" sz="1050" b="1">
              <a:solidFill>
                <a:srgbClr val="00B0F0"/>
              </a:solidFill>
            </a:endParaRPr>
          </a:p>
        </p:txBody>
      </p:sp>
      <p:sp>
        <p:nvSpPr>
          <p:cNvPr id="26" name="矩形 25"/>
          <p:cNvSpPr/>
          <p:nvPr/>
        </p:nvSpPr>
        <p:spPr>
          <a:xfrm>
            <a:off x="400094" y="1345709"/>
            <a:ext cx="1865826" cy="2030095"/>
          </a:xfrm>
          <a:prstGeom prst="rect">
            <a:avLst/>
          </a:prstGeom>
        </p:spPr>
        <p:txBody>
          <a:bodyPr wrap="square">
            <a:spAutoFit/>
          </a:bodyPr>
          <a:lstStyle/>
          <a:p>
            <a:pPr algn="just"/>
            <a:r>
              <a:rPr lang="zh-CN" altLang="en-US" sz="790" b="1"/>
              <a:t>系统整合</a:t>
            </a:r>
            <a:r>
              <a:rPr lang="zh-CN" altLang="en-US" sz="790"/>
              <a:t>是</a:t>
            </a:r>
            <a:r>
              <a:rPr lang="zh-CN" altLang="en-US" sz="790" u="sng"/>
              <a:t>城市体征最重要的</a:t>
            </a:r>
            <a:r>
              <a:rPr lang="zh-CN" altLang="en-US" sz="790" u="sng" smtClean="0"/>
              <a:t>特征</a:t>
            </a:r>
            <a:r>
              <a:rPr lang="zh-CN" altLang="en-US" sz="790" smtClean="0"/>
              <a:t>。</a:t>
            </a:r>
            <a:endParaRPr lang="en-US" altLang="zh-CN" sz="790" smtClean="0"/>
          </a:p>
          <a:p>
            <a:pPr marL="171450" indent="-171450" algn="just">
              <a:buFont typeface="Wingdings" panose="05000000000000000000" pitchFamily="2" charset="2"/>
              <a:buChar char="l"/>
            </a:pPr>
            <a:r>
              <a:rPr lang="zh-CN" altLang="en-US" sz="790" smtClean="0"/>
              <a:t>首先</a:t>
            </a:r>
            <a:r>
              <a:rPr lang="zh-CN" altLang="en-US" sz="790"/>
              <a:t>体现</a:t>
            </a:r>
            <a:r>
              <a:rPr lang="zh-CN" altLang="en-US" sz="790" smtClean="0"/>
              <a:t>在</a:t>
            </a:r>
            <a:r>
              <a:rPr lang="zh-CN" altLang="en-US" sz="790" b="1" smtClean="0">
                <a:solidFill>
                  <a:srgbClr val="00B0F0"/>
                </a:solidFill>
              </a:rPr>
              <a:t>综合性</a:t>
            </a:r>
            <a:r>
              <a:rPr lang="zh-CN" altLang="en-US" sz="790" smtClean="0"/>
              <a:t>上，城市</a:t>
            </a:r>
            <a:r>
              <a:rPr lang="zh-CN" altLang="en-US" sz="790"/>
              <a:t>体征涉及土地、设施、人口、资金、信息等多方面要素状况及要素之间互动</a:t>
            </a:r>
            <a:r>
              <a:rPr lang="zh-CN" altLang="en-US" sz="790" smtClean="0"/>
              <a:t>状态，是</a:t>
            </a:r>
            <a:r>
              <a:rPr lang="zh-CN" altLang="en-US" sz="790"/>
              <a:t>综合的指标集合</a:t>
            </a:r>
            <a:r>
              <a:rPr lang="zh-CN" altLang="en-US" sz="790" smtClean="0"/>
              <a:t>。</a:t>
            </a:r>
            <a:endParaRPr lang="en-US" altLang="zh-CN" sz="790" smtClean="0"/>
          </a:p>
          <a:p>
            <a:pPr marL="171450" indent="-171450" algn="just">
              <a:buFont typeface="Wingdings" panose="05000000000000000000" pitchFamily="2" charset="2"/>
              <a:buChar char="l"/>
            </a:pPr>
            <a:r>
              <a:rPr lang="zh-CN" altLang="en-US" sz="790" smtClean="0"/>
              <a:t>其次还</a:t>
            </a:r>
            <a:r>
              <a:rPr lang="zh-CN" altLang="en-US" sz="790"/>
              <a:t>体现在城市体征系统内要素的</a:t>
            </a:r>
            <a:r>
              <a:rPr lang="zh-CN" altLang="en-US" sz="790" b="1">
                <a:solidFill>
                  <a:srgbClr val="00B0F0"/>
                </a:solidFill>
              </a:rPr>
              <a:t>层次性</a:t>
            </a:r>
            <a:r>
              <a:rPr lang="zh-CN" altLang="en-US" sz="790" smtClean="0"/>
              <a:t>上，从</a:t>
            </a:r>
            <a:r>
              <a:rPr lang="zh-CN" altLang="en-US" sz="790"/>
              <a:t>最基层的单要素向上提炼、归类、汇总可得到同类或相关要素的一般运行</a:t>
            </a:r>
            <a:r>
              <a:rPr lang="zh-CN" altLang="en-US" sz="790" smtClean="0"/>
              <a:t>状态，此外</a:t>
            </a:r>
            <a:r>
              <a:rPr lang="zh-CN" altLang="en-US" sz="790"/>
              <a:t>通过小的空间研究单元可以向上汇总到更大尺度的空间</a:t>
            </a:r>
            <a:r>
              <a:rPr lang="zh-CN" altLang="en-US" sz="790" smtClean="0"/>
              <a:t>范围，以</a:t>
            </a:r>
            <a:r>
              <a:rPr lang="zh-CN" altLang="en-US" sz="790"/>
              <a:t>服务不同尺度的管理层级</a:t>
            </a:r>
            <a:r>
              <a:rPr lang="zh-CN" altLang="en-US" sz="790" smtClean="0"/>
              <a:t>。</a:t>
            </a:r>
            <a:endParaRPr lang="en-US" altLang="zh-CN" sz="790" smtClean="0"/>
          </a:p>
          <a:p>
            <a:pPr marL="171450" indent="-171450" algn="just">
              <a:buFont typeface="Wingdings" panose="05000000000000000000" pitchFamily="2" charset="2"/>
              <a:buChar char="l"/>
            </a:pPr>
            <a:r>
              <a:rPr lang="zh-CN" altLang="en-US" sz="790" smtClean="0"/>
              <a:t>其三，系统</a:t>
            </a:r>
            <a:r>
              <a:rPr lang="zh-CN" altLang="en-US" sz="790"/>
              <a:t>中的对象或要素具有</a:t>
            </a:r>
            <a:r>
              <a:rPr lang="zh-CN" altLang="en-US" sz="790" b="1">
                <a:solidFill>
                  <a:srgbClr val="00B0F0"/>
                </a:solidFill>
              </a:rPr>
              <a:t>联系</a:t>
            </a:r>
            <a:r>
              <a:rPr lang="zh-CN" altLang="en-US" sz="790" b="1" smtClean="0">
                <a:solidFill>
                  <a:srgbClr val="00B0F0"/>
                </a:solidFill>
              </a:rPr>
              <a:t>性</a:t>
            </a:r>
            <a:r>
              <a:rPr lang="zh-CN" altLang="en-US" sz="790" smtClean="0"/>
              <a:t>，人地</a:t>
            </a:r>
            <a:r>
              <a:rPr lang="zh-CN" altLang="en-US" sz="790"/>
              <a:t>互动、人与设施的交互、人与人的关联等都是城市体征系统的内在联系。</a:t>
            </a:r>
            <a:endParaRPr lang="zh-CN" altLang="en-US" sz="790"/>
          </a:p>
        </p:txBody>
      </p:sp>
      <p:sp>
        <p:nvSpPr>
          <p:cNvPr id="27" name="矩形 26"/>
          <p:cNvSpPr/>
          <p:nvPr/>
        </p:nvSpPr>
        <p:spPr>
          <a:xfrm>
            <a:off x="2314279" y="1346734"/>
            <a:ext cx="2262302" cy="818515"/>
          </a:xfrm>
          <a:prstGeom prst="rect">
            <a:avLst/>
          </a:prstGeom>
        </p:spPr>
        <p:txBody>
          <a:bodyPr wrap="square">
            <a:spAutoFit/>
          </a:bodyPr>
          <a:lstStyle/>
          <a:p>
            <a:pPr algn="just"/>
            <a:r>
              <a:rPr lang="zh-CN" altLang="en-US" sz="790"/>
              <a:t>城市的生命体征是</a:t>
            </a:r>
            <a:r>
              <a:rPr lang="zh-CN" altLang="en-US" sz="790" b="1"/>
              <a:t>动态与静态结合</a:t>
            </a:r>
            <a:r>
              <a:rPr lang="zh-CN" altLang="en-US" sz="790" smtClean="0"/>
              <a:t>的。</a:t>
            </a:r>
            <a:endParaRPr lang="en-US" altLang="zh-CN" sz="790" smtClean="0"/>
          </a:p>
          <a:p>
            <a:pPr algn="just"/>
            <a:r>
              <a:rPr lang="zh-CN" altLang="en-US" sz="790" smtClean="0"/>
              <a:t>既有</a:t>
            </a:r>
            <a:r>
              <a:rPr lang="zh-CN" altLang="en-US" sz="790"/>
              <a:t>建设用地等相对</a:t>
            </a:r>
            <a:r>
              <a:rPr lang="zh-CN" altLang="en-US" sz="790" b="1">
                <a:solidFill>
                  <a:srgbClr val="00B0F0"/>
                </a:solidFill>
              </a:rPr>
              <a:t>长期稳态</a:t>
            </a:r>
            <a:r>
              <a:rPr lang="zh-CN" altLang="en-US" sz="790"/>
              <a:t>的</a:t>
            </a:r>
            <a:r>
              <a:rPr lang="zh-CN" altLang="en-US" sz="790" smtClean="0"/>
              <a:t>体征，也</a:t>
            </a:r>
            <a:r>
              <a:rPr lang="zh-CN" altLang="en-US" sz="790"/>
              <a:t>有道路交通流量等</a:t>
            </a:r>
            <a:r>
              <a:rPr lang="zh-CN" altLang="en-US" sz="790" b="1">
                <a:solidFill>
                  <a:srgbClr val="00B0F0"/>
                </a:solidFill>
              </a:rPr>
              <a:t>瞬时变化</a:t>
            </a:r>
            <a:r>
              <a:rPr lang="zh-CN" altLang="en-US" sz="790"/>
              <a:t>的体征。对动态变化的关注使得城市体征不同与一般的城市</a:t>
            </a:r>
            <a:r>
              <a:rPr lang="zh-CN" altLang="en-US" sz="790" smtClean="0"/>
              <a:t>特征，不仅</a:t>
            </a:r>
            <a:r>
              <a:rPr lang="zh-CN" altLang="en-US" sz="790"/>
              <a:t>能够评价城市的常态</a:t>
            </a:r>
            <a:r>
              <a:rPr lang="zh-CN" altLang="en-US" sz="790" smtClean="0"/>
              <a:t>特征，还</a:t>
            </a:r>
            <a:r>
              <a:rPr lang="zh-CN" altLang="en-US" sz="790"/>
              <a:t>能够在更细的时空间尺度中展现和评价城市运行状况。</a:t>
            </a:r>
            <a:endParaRPr lang="zh-CN" altLang="en-US" sz="790"/>
          </a:p>
        </p:txBody>
      </p:sp>
      <p:sp>
        <p:nvSpPr>
          <p:cNvPr id="28" name="矩形 27"/>
          <p:cNvSpPr/>
          <p:nvPr/>
        </p:nvSpPr>
        <p:spPr>
          <a:xfrm>
            <a:off x="2905206" y="2532467"/>
            <a:ext cx="1671375" cy="818515"/>
          </a:xfrm>
          <a:prstGeom prst="rect">
            <a:avLst/>
          </a:prstGeom>
        </p:spPr>
        <p:txBody>
          <a:bodyPr wrap="square">
            <a:spAutoFit/>
          </a:bodyPr>
          <a:lstStyle/>
          <a:p>
            <a:pPr algn="just"/>
            <a:r>
              <a:rPr lang="zh-CN" altLang="en-US" sz="790" u="sng"/>
              <a:t>城市体征的本质</a:t>
            </a:r>
            <a:r>
              <a:rPr lang="zh-CN" altLang="en-US" sz="790"/>
              <a:t>是表征城市运行状态的</a:t>
            </a:r>
            <a:r>
              <a:rPr lang="zh-CN" altLang="en-US" sz="790" b="1" smtClean="0"/>
              <a:t>指标</a:t>
            </a:r>
            <a:r>
              <a:rPr lang="zh-CN" altLang="en-US" sz="790" smtClean="0"/>
              <a:t>。</a:t>
            </a:r>
            <a:endParaRPr lang="en-US" altLang="zh-CN" sz="790" smtClean="0"/>
          </a:p>
          <a:p>
            <a:pPr algn="just"/>
            <a:r>
              <a:rPr lang="zh-CN" altLang="en-US" sz="790" smtClean="0"/>
              <a:t>这</a:t>
            </a:r>
            <a:r>
              <a:rPr lang="zh-CN" altLang="en-US" sz="790"/>
              <a:t>决定了其用以判读城市系统状态和病症的根本作用</a:t>
            </a:r>
            <a:r>
              <a:rPr lang="zh-CN" altLang="en-US" sz="790" smtClean="0"/>
              <a:t>。</a:t>
            </a:r>
            <a:endParaRPr lang="en-US" altLang="zh-CN" sz="790" smtClean="0"/>
          </a:p>
          <a:p>
            <a:pPr algn="just"/>
            <a:r>
              <a:rPr lang="zh-CN" altLang="en-US" sz="790" smtClean="0"/>
              <a:t>多</a:t>
            </a:r>
            <a:r>
              <a:rPr lang="zh-CN" altLang="en-US" sz="790"/>
              <a:t>源</a:t>
            </a:r>
            <a:r>
              <a:rPr lang="zh-CN" altLang="en-US" sz="790" smtClean="0"/>
              <a:t>城市治理数据，为</a:t>
            </a:r>
            <a:r>
              <a:rPr lang="zh-CN" altLang="en-US" sz="790"/>
              <a:t>城市体征的量化及可视化展示提供了条件。</a:t>
            </a:r>
            <a:endParaRPr lang="zh-CN" altLang="en-US" sz="790"/>
          </a:p>
        </p:txBody>
      </p:sp>
      <p:sp>
        <p:nvSpPr>
          <p:cNvPr id="29" name="文本框 28"/>
          <p:cNvSpPr txBox="1"/>
          <p:nvPr/>
        </p:nvSpPr>
        <p:spPr>
          <a:xfrm>
            <a:off x="4750276" y="963457"/>
            <a:ext cx="986790" cy="252730"/>
          </a:xfrm>
          <a:prstGeom prst="rect">
            <a:avLst/>
          </a:prstGeom>
          <a:noFill/>
        </p:spPr>
        <p:txBody>
          <a:bodyPr wrap="none" rtlCol="0">
            <a:spAutoFit/>
          </a:bodyPr>
          <a:lstStyle/>
          <a:p>
            <a:r>
              <a:rPr lang="zh-CN" altLang="en-US" sz="1050" b="1" smtClean="0">
                <a:solidFill>
                  <a:srgbClr val="00B0F0"/>
                </a:solidFill>
              </a:rPr>
              <a:t>城市体征</a:t>
            </a:r>
            <a:r>
              <a:rPr lang="zh-CN" altLang="en-US" sz="1050" b="1">
                <a:solidFill>
                  <a:srgbClr val="00B0F0"/>
                </a:solidFill>
              </a:rPr>
              <a:t>系统</a:t>
            </a:r>
            <a:endParaRPr lang="zh-CN" altLang="en-US" sz="1050" b="1">
              <a:solidFill>
                <a:srgbClr val="00B0F0"/>
              </a:solidFill>
            </a:endParaRPr>
          </a:p>
        </p:txBody>
      </p:sp>
      <p:sp>
        <p:nvSpPr>
          <p:cNvPr id="41" name="矩形 40"/>
          <p:cNvSpPr/>
          <p:nvPr/>
        </p:nvSpPr>
        <p:spPr>
          <a:xfrm>
            <a:off x="5116029" y="3825333"/>
            <a:ext cx="3397763" cy="783590"/>
          </a:xfrm>
          <a:prstGeom prst="rect">
            <a:avLst/>
          </a:prstGeom>
        </p:spPr>
        <p:txBody>
          <a:bodyPr wrap="square">
            <a:spAutoFit/>
          </a:bodyPr>
          <a:lstStyle/>
          <a:p>
            <a:pPr algn="just"/>
            <a:r>
              <a:rPr lang="zh-CN" altLang="en-US" sz="900"/>
              <a:t>基于城市体征系统整合、动静结合的</a:t>
            </a:r>
            <a:r>
              <a:rPr lang="zh-CN" altLang="en-US" sz="900" smtClean="0"/>
              <a:t>特点，从</a:t>
            </a:r>
            <a:r>
              <a:rPr lang="zh-CN" altLang="en-US" sz="900"/>
              <a:t>时间与</a:t>
            </a:r>
            <a:r>
              <a:rPr lang="zh-CN" altLang="en-US" sz="900" smtClean="0"/>
              <a:t>要素两个</a:t>
            </a:r>
            <a:r>
              <a:rPr lang="zh-CN" altLang="en-US" sz="900"/>
              <a:t>方面分解和联结城市体征子系统</a:t>
            </a:r>
            <a:r>
              <a:rPr lang="zh-CN" altLang="en-US" sz="900" smtClean="0"/>
              <a:t>。从</a:t>
            </a:r>
            <a:r>
              <a:rPr lang="zh-CN" altLang="en-US" sz="900"/>
              <a:t>人与地、静态与动态</a:t>
            </a:r>
            <a:r>
              <a:rPr lang="zh-CN" altLang="en-US" sz="900" smtClean="0"/>
              <a:t>出发，可以</a:t>
            </a:r>
            <a:r>
              <a:rPr lang="zh-CN" altLang="en-US" sz="900"/>
              <a:t>将城市体征系统划分为城市人口系统、城市环境系统、城市活动</a:t>
            </a:r>
            <a:r>
              <a:rPr lang="en-US" altLang="zh-CN" sz="900"/>
              <a:t>-</a:t>
            </a:r>
            <a:r>
              <a:rPr lang="zh-CN" altLang="en-US" sz="900"/>
              <a:t>移动系统和城市</a:t>
            </a:r>
            <a:r>
              <a:rPr lang="zh-CN" altLang="en-US" sz="900" smtClean="0"/>
              <a:t>运行系统四个</a:t>
            </a:r>
            <a:r>
              <a:rPr lang="zh-CN" altLang="en-US" sz="900"/>
              <a:t>子系统</a:t>
            </a:r>
            <a:r>
              <a:rPr lang="zh-CN" altLang="en-US" sz="900" smtClean="0"/>
              <a:t>。四个</a:t>
            </a:r>
            <a:r>
              <a:rPr lang="zh-CN" altLang="en-US" sz="900"/>
              <a:t>子系统相互作用与</a:t>
            </a:r>
            <a:r>
              <a:rPr lang="zh-CN" altLang="en-US" sz="900" smtClean="0"/>
              <a:t>影响，从而</a:t>
            </a:r>
            <a:r>
              <a:rPr lang="zh-CN" altLang="en-US" sz="900"/>
              <a:t>联结成综合、有机的城市体征</a:t>
            </a:r>
            <a:r>
              <a:rPr lang="zh-CN" altLang="en-US" sz="900" smtClean="0"/>
              <a:t>系统。</a:t>
            </a:r>
            <a:endParaRPr lang="zh-CN" altLang="en-US" sz="900"/>
          </a:p>
        </p:txBody>
      </p:sp>
      <p:pic>
        <p:nvPicPr>
          <p:cNvPr id="42" name="图片 41"/>
          <p:cNvPicPr>
            <a:picLocks noChangeAspect="1"/>
          </p:cNvPicPr>
          <p:nvPr/>
        </p:nvPicPr>
        <p:blipFill>
          <a:blip r:embed="rId1"/>
          <a:stretch>
            <a:fillRect/>
          </a:stretch>
        </p:blipFill>
        <p:spPr>
          <a:xfrm>
            <a:off x="449998" y="2131741"/>
            <a:ext cx="4074571" cy="2570044"/>
          </a:xfrm>
          <a:prstGeom prst="rect">
            <a:avLst/>
          </a:prstGeom>
        </p:spPr>
      </p:pic>
      <p:pic>
        <p:nvPicPr>
          <p:cNvPr id="1025" name="图片 1024"/>
          <p:cNvPicPr>
            <a:picLocks noChangeAspect="1"/>
          </p:cNvPicPr>
          <p:nvPr/>
        </p:nvPicPr>
        <p:blipFill>
          <a:blip r:embed="rId2"/>
          <a:stretch>
            <a:fillRect/>
          </a:stretch>
        </p:blipFill>
        <p:spPr>
          <a:xfrm>
            <a:off x="5116030" y="1409201"/>
            <a:ext cx="3397763" cy="20075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城市体征诊断分析系统</a:t>
            </a:r>
            <a:endParaRPr lang="zh-CN" altLang="en-US"/>
          </a:p>
        </p:txBody>
      </p:sp>
      <p:pic>
        <p:nvPicPr>
          <p:cNvPr id="65" name="图片 64"/>
          <p:cNvPicPr>
            <a:picLocks noChangeAspect="1"/>
          </p:cNvPicPr>
          <p:nvPr/>
        </p:nvPicPr>
        <p:blipFill>
          <a:blip r:embed="rId1"/>
          <a:stretch>
            <a:fillRect/>
          </a:stretch>
        </p:blipFill>
        <p:spPr>
          <a:xfrm>
            <a:off x="587299" y="753216"/>
            <a:ext cx="7979940" cy="40928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突发公共事件应急指挥调度系统</a:t>
            </a:r>
            <a:endParaRPr lang="zh-CN" altLang="en-US"/>
          </a:p>
        </p:txBody>
      </p:sp>
      <p:pic>
        <p:nvPicPr>
          <p:cNvPr id="114" name="图片 113"/>
          <p:cNvPicPr>
            <a:picLocks noChangeAspect="1"/>
          </p:cNvPicPr>
          <p:nvPr/>
        </p:nvPicPr>
        <p:blipFill>
          <a:blip r:embed="rId1"/>
          <a:stretch>
            <a:fillRect/>
          </a:stretch>
        </p:blipFill>
        <p:spPr>
          <a:xfrm>
            <a:off x="254174" y="644325"/>
            <a:ext cx="8514984" cy="43032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6" name="等腰三角形 4"/>
          <p:cNvSpPr>
            <a:spLocks noChangeArrowheads="1"/>
          </p:cNvSpPr>
          <p:nvPr/>
        </p:nvSpPr>
        <p:spPr bwMode="auto">
          <a:xfrm rot="-344388">
            <a:off x="7443890" y="-110762"/>
            <a:ext cx="1827926" cy="2658296"/>
          </a:xfrm>
          <a:custGeom>
            <a:avLst/>
            <a:gdLst>
              <a:gd name="T0" fmla="*/ 0 w 2436495"/>
              <a:gd name="T1" fmla="*/ 0 h 3543376"/>
              <a:gd name="T2" fmla="*/ 2436495 w 2436495"/>
              <a:gd name="T3" fmla="*/ 249674 h 3543376"/>
              <a:gd name="T4" fmla="*/ 2093214 w 2436495"/>
              <a:gd name="T5" fmla="*/ 3543376 h 3543376"/>
              <a:gd name="T6" fmla="*/ 0 w 2436495"/>
              <a:gd name="T7" fmla="*/ 0 h 3543376"/>
            </a:gdLst>
            <a:ahLst/>
            <a:cxnLst>
              <a:cxn ang="0">
                <a:pos x="T0" y="T1"/>
              </a:cxn>
              <a:cxn ang="0">
                <a:pos x="T2" y="T3"/>
              </a:cxn>
              <a:cxn ang="0">
                <a:pos x="T4" y="T5"/>
              </a:cxn>
              <a:cxn ang="0">
                <a:pos x="T6" y="T7"/>
              </a:cxn>
            </a:cxnLst>
            <a:rect l="0" t="0" r="r" b="b"/>
            <a:pathLst>
              <a:path w="2436495" h="3543376">
                <a:moveTo>
                  <a:pt x="0" y="0"/>
                </a:moveTo>
                <a:lnTo>
                  <a:pt x="2436495" y="249674"/>
                </a:lnTo>
                <a:lnTo>
                  <a:pt x="2093214" y="354337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algn="l" defTabSz="685800" rtl="0" eaLnBrk="0" fontAlgn="auto" latinLnBrk="0" hangingPunct="0">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nvGrpSpPr>
          <p:cNvPr id="3" name="组合 2"/>
          <p:cNvGrpSpPr/>
          <p:nvPr/>
        </p:nvGrpSpPr>
        <p:grpSpPr>
          <a:xfrm>
            <a:off x="1747846" y="1793063"/>
            <a:ext cx="2706761" cy="314325"/>
            <a:chOff x="1648112" y="1003521"/>
            <a:chExt cx="2706761" cy="314325"/>
          </a:xfrm>
        </p:grpSpPr>
        <p:sp>
          <p:nvSpPr>
            <p:cNvPr id="3078" name="矩形 31"/>
            <p:cNvSpPr>
              <a:spLocks noChangeArrowheads="1"/>
            </p:cNvSpPr>
            <p:nvPr/>
          </p:nvSpPr>
          <p:spPr bwMode="auto">
            <a:xfrm>
              <a:off x="1648112" y="1022421"/>
              <a:ext cx="2639630" cy="253926"/>
            </a:xfrm>
            <a:prstGeom prst="rect">
              <a:avLst/>
            </a:prstGeom>
            <a:noFill/>
            <a:ln w="9525">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wrap="square" lIns="68589" tIns="34295" rIns="68589" bIns="34295">
              <a:spAutoFit/>
            </a:bodyPr>
            <a:lstStyle/>
            <a:p>
              <a:pPr marL="0" marR="0" lvl="0" indent="0" algn="ctr" defTabSz="685800" rtl="0" eaLnBrk="1" fontAlgn="auto" latinLnBrk="0" hangingPunct="1">
                <a:lnSpc>
                  <a:spcPct val="100000"/>
                </a:lnSpc>
                <a:spcBef>
                  <a:spcPct val="50000"/>
                </a:spcBef>
                <a:spcAft>
                  <a:spcPts val="0"/>
                </a:spcAft>
                <a:buClrTx/>
                <a:buSzTx/>
                <a:buFontTx/>
                <a:buNone/>
                <a:defRPr/>
              </a:pPr>
              <a:endParaRPr kumimoji="0" lang="zh-CN" altLang="en-US" sz="1200" b="1"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3079" name="Rectangle 6"/>
            <p:cNvSpPr>
              <a:spLocks noChangeArrowheads="1"/>
            </p:cNvSpPr>
            <p:nvPr/>
          </p:nvSpPr>
          <p:spPr bwMode="auto">
            <a:xfrm>
              <a:off x="1650299" y="1003521"/>
              <a:ext cx="2704574"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sz="16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城市大脑总体设计</a:t>
              </a:r>
              <a:endParaRPr kumimoji="0" lang="zh-CN" sz="16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grpSp>
      <p:grpSp>
        <p:nvGrpSpPr>
          <p:cNvPr id="2" name="组合 1"/>
          <p:cNvGrpSpPr/>
          <p:nvPr/>
        </p:nvGrpSpPr>
        <p:grpSpPr>
          <a:xfrm>
            <a:off x="612982" y="1788557"/>
            <a:ext cx="996727" cy="300130"/>
            <a:chOff x="513248" y="999015"/>
            <a:chExt cx="996727" cy="300130"/>
          </a:xfrm>
        </p:grpSpPr>
        <p:sp>
          <p:nvSpPr>
            <p:cNvPr id="3080" name="矩形 29"/>
            <p:cNvSpPr>
              <a:spLocks noChangeArrowheads="1"/>
            </p:cNvSpPr>
            <p:nvPr/>
          </p:nvSpPr>
          <p:spPr bwMode="auto">
            <a:xfrm>
              <a:off x="513248" y="1022421"/>
              <a:ext cx="996727" cy="253926"/>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3081" name="文本框 30"/>
            <p:cNvSpPr txBox="1">
              <a:spLocks noChangeArrowheads="1"/>
            </p:cNvSpPr>
            <p:nvPr/>
          </p:nvSpPr>
          <p:spPr bwMode="auto">
            <a:xfrm>
              <a:off x="645431" y="999015"/>
              <a:ext cx="721644" cy="30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第一章</a:t>
              </a:r>
              <a:endPar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3096" name="文本框 57"/>
          <p:cNvSpPr txBox="1">
            <a:spLocks noChangeArrowheads="1"/>
          </p:cNvSpPr>
          <p:nvPr/>
        </p:nvSpPr>
        <p:spPr bwMode="auto">
          <a:xfrm>
            <a:off x="359632" y="477624"/>
            <a:ext cx="10745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目录</a:t>
            </a:r>
            <a:endPar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cxnSp>
        <p:nvCxnSpPr>
          <p:cNvPr id="3097" name="直接连接符 58"/>
          <p:cNvCxnSpPr>
            <a:cxnSpLocks noChangeShapeType="1"/>
          </p:cNvCxnSpPr>
          <p:nvPr/>
        </p:nvCxnSpPr>
        <p:spPr bwMode="auto">
          <a:xfrm>
            <a:off x="317419" y="1144402"/>
            <a:ext cx="1913281" cy="0"/>
          </a:xfrm>
          <a:prstGeom prst="line">
            <a:avLst/>
          </a:prstGeom>
          <a:noFill/>
          <a:ln w="6350">
            <a:solidFill>
              <a:srgbClr val="7F7F7F"/>
            </a:solidFill>
            <a:round/>
          </a:ln>
          <a:extLst>
            <a:ext uri="{909E8E84-426E-40DD-AFC4-6F175D3DCCD1}">
              <a14:hiddenFill xmlns:a14="http://schemas.microsoft.com/office/drawing/2010/main">
                <a:noFill/>
              </a14:hiddenFill>
            </a:ext>
          </a:extLst>
        </p:spPr>
      </p:cxnSp>
      <p:sp>
        <p:nvSpPr>
          <p:cNvPr id="3098" name="文本框 56"/>
          <p:cNvSpPr txBox="1">
            <a:spLocks noChangeArrowheads="1"/>
          </p:cNvSpPr>
          <p:nvPr/>
        </p:nvSpPr>
        <p:spPr bwMode="auto">
          <a:xfrm>
            <a:off x="755649" y="852495"/>
            <a:ext cx="10745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Contents</a:t>
            </a:r>
            <a:endParaRPr kumimoji="0" lang="zh-CN" altLang="en-US"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grpSp>
        <p:nvGrpSpPr>
          <p:cNvPr id="34" name="组合 33"/>
          <p:cNvGrpSpPr/>
          <p:nvPr/>
        </p:nvGrpSpPr>
        <p:grpSpPr>
          <a:xfrm>
            <a:off x="1747845" y="2207030"/>
            <a:ext cx="2637444" cy="314325"/>
            <a:chOff x="1648111" y="971097"/>
            <a:chExt cx="2637444" cy="314325"/>
          </a:xfrm>
        </p:grpSpPr>
        <p:sp>
          <p:nvSpPr>
            <p:cNvPr id="35" name="矩形 31"/>
            <p:cNvSpPr>
              <a:spLocks noChangeArrowheads="1"/>
            </p:cNvSpPr>
            <p:nvPr/>
          </p:nvSpPr>
          <p:spPr bwMode="auto">
            <a:xfrm>
              <a:off x="1648111" y="1022421"/>
              <a:ext cx="2633069" cy="253926"/>
            </a:xfrm>
            <a:prstGeom prst="rect">
              <a:avLst/>
            </a:prstGeom>
            <a:noFill/>
            <a:ln w="9525">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wrap="square" lIns="68589" tIns="34295" rIns="68589" bIns="34295">
              <a:spAutoFit/>
            </a:bodyPr>
            <a:lstStyle/>
            <a:p>
              <a:pPr marL="0" marR="0" lvl="0" indent="0" algn="ctr" defTabSz="685800" rtl="0" eaLnBrk="1" fontAlgn="auto" latinLnBrk="0" hangingPunct="1">
                <a:lnSpc>
                  <a:spcPct val="100000"/>
                </a:lnSpc>
                <a:spcBef>
                  <a:spcPct val="50000"/>
                </a:spcBef>
                <a:spcAft>
                  <a:spcPts val="0"/>
                </a:spcAft>
                <a:buClrTx/>
                <a:buSzTx/>
                <a:buFontTx/>
                <a:buNone/>
                <a:defRPr/>
              </a:pPr>
              <a:endParaRPr kumimoji="0" lang="zh-CN" altLang="en-US" sz="1200" b="1"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36" name="Rectangle 6"/>
            <p:cNvSpPr>
              <a:spLocks noChangeArrowheads="1"/>
            </p:cNvSpPr>
            <p:nvPr/>
          </p:nvSpPr>
          <p:spPr bwMode="auto">
            <a:xfrm>
              <a:off x="1652486" y="971097"/>
              <a:ext cx="2633069"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城市大脑应用体系</a:t>
              </a:r>
              <a:endParaRPr kumimoji="0" lang="zh-CN" altLang="en-US" sz="16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grpSp>
      <p:grpSp>
        <p:nvGrpSpPr>
          <p:cNvPr id="37" name="组合 36"/>
          <p:cNvGrpSpPr/>
          <p:nvPr/>
        </p:nvGrpSpPr>
        <p:grpSpPr>
          <a:xfrm>
            <a:off x="612982" y="2234948"/>
            <a:ext cx="996727" cy="300130"/>
            <a:chOff x="513248" y="999015"/>
            <a:chExt cx="996727" cy="300130"/>
          </a:xfrm>
        </p:grpSpPr>
        <p:sp>
          <p:nvSpPr>
            <p:cNvPr id="38" name="矩形 29"/>
            <p:cNvSpPr>
              <a:spLocks noChangeArrowheads="1"/>
            </p:cNvSpPr>
            <p:nvPr/>
          </p:nvSpPr>
          <p:spPr bwMode="auto">
            <a:xfrm>
              <a:off x="513248" y="1022421"/>
              <a:ext cx="996727" cy="253926"/>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39" name="文本框 30"/>
            <p:cNvSpPr txBox="1">
              <a:spLocks noChangeArrowheads="1"/>
            </p:cNvSpPr>
            <p:nvPr/>
          </p:nvSpPr>
          <p:spPr bwMode="auto">
            <a:xfrm>
              <a:off x="645431" y="999015"/>
              <a:ext cx="721644" cy="30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第二章</a:t>
              </a:r>
              <a:endPar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76" name="组合 75"/>
          <p:cNvGrpSpPr/>
          <p:nvPr/>
        </p:nvGrpSpPr>
        <p:grpSpPr>
          <a:xfrm>
            <a:off x="1723887" y="2683802"/>
            <a:ext cx="2663589" cy="314325"/>
            <a:chOff x="1627697" y="978072"/>
            <a:chExt cx="3489430" cy="314325"/>
          </a:xfrm>
        </p:grpSpPr>
        <p:sp>
          <p:nvSpPr>
            <p:cNvPr id="77" name="矩形 31"/>
            <p:cNvSpPr>
              <a:spLocks noChangeArrowheads="1"/>
            </p:cNvSpPr>
            <p:nvPr/>
          </p:nvSpPr>
          <p:spPr bwMode="auto">
            <a:xfrm>
              <a:off x="1648111" y="1019519"/>
              <a:ext cx="3460419" cy="242520"/>
            </a:xfrm>
            <a:prstGeom prst="rect">
              <a:avLst/>
            </a:prstGeom>
            <a:noFill/>
            <a:ln w="9525">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wrap="square" lIns="68589" tIns="34295" rIns="68589" bIns="34295">
              <a:spAutoFit/>
            </a:bodyPr>
            <a:lstStyle/>
            <a:p>
              <a:pPr marL="0" marR="0" lvl="0" indent="0" algn="ctr" defTabSz="685800" rtl="0" eaLnBrk="1" fontAlgn="auto" latinLnBrk="0" hangingPunct="1">
                <a:lnSpc>
                  <a:spcPct val="100000"/>
                </a:lnSpc>
                <a:spcBef>
                  <a:spcPct val="50000"/>
                </a:spcBef>
                <a:spcAft>
                  <a:spcPts val="0"/>
                </a:spcAft>
                <a:buClrTx/>
                <a:buSzTx/>
                <a:buFontTx/>
                <a:buNone/>
                <a:defRPr/>
              </a:pPr>
              <a:endParaRPr kumimoji="0" lang="zh-CN" altLang="en-US" sz="1200" b="1"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78" name="Rectangle 6"/>
            <p:cNvSpPr>
              <a:spLocks noChangeArrowheads="1"/>
            </p:cNvSpPr>
            <p:nvPr/>
          </p:nvSpPr>
          <p:spPr bwMode="auto">
            <a:xfrm>
              <a:off x="1627697" y="978072"/>
              <a:ext cx="348943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城市大脑支撑体系</a:t>
              </a:r>
              <a:endParaRPr kumimoji="0" lang="zh-CN" altLang="en-US" sz="16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grpSp>
      <p:grpSp>
        <p:nvGrpSpPr>
          <p:cNvPr id="79" name="组合 78"/>
          <p:cNvGrpSpPr/>
          <p:nvPr/>
        </p:nvGrpSpPr>
        <p:grpSpPr>
          <a:xfrm>
            <a:off x="609438" y="2704745"/>
            <a:ext cx="996727" cy="300130"/>
            <a:chOff x="513248" y="999015"/>
            <a:chExt cx="996727" cy="300130"/>
          </a:xfrm>
        </p:grpSpPr>
        <p:sp>
          <p:nvSpPr>
            <p:cNvPr id="80" name="矩形 29"/>
            <p:cNvSpPr>
              <a:spLocks noChangeArrowheads="1"/>
            </p:cNvSpPr>
            <p:nvPr/>
          </p:nvSpPr>
          <p:spPr bwMode="auto">
            <a:xfrm>
              <a:off x="513248" y="1022421"/>
              <a:ext cx="996727" cy="253926"/>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1" name="文本框 30"/>
            <p:cNvSpPr txBox="1">
              <a:spLocks noChangeArrowheads="1"/>
            </p:cNvSpPr>
            <p:nvPr/>
          </p:nvSpPr>
          <p:spPr bwMode="auto">
            <a:xfrm>
              <a:off x="645431" y="999015"/>
              <a:ext cx="721644" cy="30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第三章</a:t>
              </a:r>
              <a:endPar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82" name="组合 81"/>
          <p:cNvGrpSpPr/>
          <p:nvPr/>
        </p:nvGrpSpPr>
        <p:grpSpPr>
          <a:xfrm>
            <a:off x="1733148" y="3202021"/>
            <a:ext cx="2637444" cy="314325"/>
            <a:chOff x="1648111" y="1003521"/>
            <a:chExt cx="2637444" cy="314325"/>
          </a:xfrm>
        </p:grpSpPr>
        <p:sp>
          <p:nvSpPr>
            <p:cNvPr id="83" name="矩形 31"/>
            <p:cNvSpPr>
              <a:spLocks noChangeArrowheads="1"/>
            </p:cNvSpPr>
            <p:nvPr/>
          </p:nvSpPr>
          <p:spPr bwMode="auto">
            <a:xfrm>
              <a:off x="1648111" y="1022421"/>
              <a:ext cx="2637443" cy="253926"/>
            </a:xfrm>
            <a:prstGeom prst="rect">
              <a:avLst/>
            </a:prstGeom>
            <a:noFill/>
            <a:ln w="9525">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wrap="square" lIns="68589" tIns="34295" rIns="68589" bIns="34295">
              <a:spAutoFit/>
            </a:bodyPr>
            <a:lstStyle/>
            <a:p>
              <a:pPr marL="0" marR="0" lvl="0" indent="0" algn="ctr" defTabSz="685800" rtl="0" eaLnBrk="1" fontAlgn="auto" latinLnBrk="0" hangingPunct="1">
                <a:lnSpc>
                  <a:spcPct val="100000"/>
                </a:lnSpc>
                <a:spcBef>
                  <a:spcPct val="50000"/>
                </a:spcBef>
                <a:spcAft>
                  <a:spcPts val="0"/>
                </a:spcAft>
                <a:buClrTx/>
                <a:buSzTx/>
                <a:buFontTx/>
                <a:buNone/>
                <a:defRPr/>
              </a:pPr>
              <a:endParaRPr kumimoji="0" lang="zh-CN" altLang="en-US" sz="1200" b="1"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84" name="Rectangle 6"/>
            <p:cNvSpPr>
              <a:spLocks noChangeArrowheads="1"/>
            </p:cNvSpPr>
            <p:nvPr/>
          </p:nvSpPr>
          <p:spPr bwMode="auto">
            <a:xfrm>
              <a:off x="1650299" y="1003521"/>
              <a:ext cx="263525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城市大脑数据治理体系</a:t>
              </a:r>
              <a:endParaRPr kumimoji="0" lang="zh-CN" altLang="en-US" sz="16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grpSp>
      <p:grpSp>
        <p:nvGrpSpPr>
          <p:cNvPr id="85" name="组合 84"/>
          <p:cNvGrpSpPr/>
          <p:nvPr/>
        </p:nvGrpSpPr>
        <p:grpSpPr>
          <a:xfrm>
            <a:off x="598285" y="3197515"/>
            <a:ext cx="996727" cy="300130"/>
            <a:chOff x="513248" y="999015"/>
            <a:chExt cx="996727" cy="300130"/>
          </a:xfrm>
        </p:grpSpPr>
        <p:sp>
          <p:nvSpPr>
            <p:cNvPr id="86" name="矩形 29"/>
            <p:cNvSpPr>
              <a:spLocks noChangeArrowheads="1"/>
            </p:cNvSpPr>
            <p:nvPr/>
          </p:nvSpPr>
          <p:spPr bwMode="auto">
            <a:xfrm>
              <a:off x="513248" y="1022421"/>
              <a:ext cx="996727" cy="253926"/>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7" name="文本框 30"/>
            <p:cNvSpPr txBox="1">
              <a:spLocks noChangeArrowheads="1"/>
            </p:cNvSpPr>
            <p:nvPr/>
          </p:nvSpPr>
          <p:spPr bwMode="auto">
            <a:xfrm>
              <a:off x="645431" y="999015"/>
              <a:ext cx="721644" cy="30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第四章</a:t>
              </a:r>
              <a:endPar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40" name="组合 39"/>
          <p:cNvGrpSpPr/>
          <p:nvPr/>
        </p:nvGrpSpPr>
        <p:grpSpPr>
          <a:xfrm>
            <a:off x="1740461" y="3676246"/>
            <a:ext cx="2637444" cy="314325"/>
            <a:chOff x="1648111" y="971097"/>
            <a:chExt cx="2637444" cy="314325"/>
          </a:xfrm>
        </p:grpSpPr>
        <p:sp>
          <p:nvSpPr>
            <p:cNvPr id="41" name="矩形 31"/>
            <p:cNvSpPr>
              <a:spLocks noChangeArrowheads="1"/>
            </p:cNvSpPr>
            <p:nvPr/>
          </p:nvSpPr>
          <p:spPr bwMode="auto">
            <a:xfrm>
              <a:off x="1648111" y="1022421"/>
              <a:ext cx="2633069" cy="253926"/>
            </a:xfrm>
            <a:prstGeom prst="rect">
              <a:avLst/>
            </a:prstGeom>
            <a:noFill/>
            <a:ln w="9525">
              <a:solidFill>
                <a:schemeClr val="bg1">
                  <a:lumMod val="75000"/>
                </a:schemeClr>
              </a:solidFill>
              <a:miter lim="800000"/>
            </a:ln>
            <a:extLst>
              <a:ext uri="{909E8E84-426E-40DD-AFC4-6F175D3DCCD1}">
                <a14:hiddenFill xmlns:a14="http://schemas.microsoft.com/office/drawing/2010/main">
                  <a:solidFill>
                    <a:srgbClr val="FFFFFF"/>
                  </a:solidFill>
                </a14:hiddenFill>
              </a:ext>
            </a:extLst>
          </p:spPr>
          <p:txBody>
            <a:bodyPr wrap="square" lIns="68589" tIns="34295" rIns="68589" bIns="34295">
              <a:spAutoFit/>
            </a:bodyPr>
            <a:lstStyle/>
            <a:p>
              <a:pPr marL="0" marR="0" lvl="0" indent="0" algn="ctr" defTabSz="685800" rtl="0" eaLnBrk="1" fontAlgn="auto" latinLnBrk="0" hangingPunct="1">
                <a:lnSpc>
                  <a:spcPct val="100000"/>
                </a:lnSpc>
                <a:spcBef>
                  <a:spcPct val="50000"/>
                </a:spcBef>
                <a:spcAft>
                  <a:spcPts val="0"/>
                </a:spcAft>
                <a:buClrTx/>
                <a:buSzTx/>
                <a:buFontTx/>
                <a:buNone/>
                <a:defRPr/>
              </a:pPr>
              <a:endParaRPr kumimoji="0" lang="zh-CN" altLang="en-US" sz="1200" b="1" i="0" u="none" strike="noStrike" kern="120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cs"/>
              </a:endParaRPr>
            </a:p>
          </p:txBody>
        </p:sp>
        <p:sp>
          <p:nvSpPr>
            <p:cNvPr id="43" name="Rectangle 6"/>
            <p:cNvSpPr>
              <a:spLocks noChangeArrowheads="1"/>
            </p:cNvSpPr>
            <p:nvPr/>
          </p:nvSpPr>
          <p:spPr bwMode="auto">
            <a:xfrm>
              <a:off x="1652486" y="971097"/>
              <a:ext cx="2633069"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城市大脑运营体系</a:t>
              </a:r>
              <a:endParaRPr kumimoji="0" lang="zh-CN" altLang="en-US" sz="16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grpSp>
      <p:grpSp>
        <p:nvGrpSpPr>
          <p:cNvPr id="44" name="组合 43"/>
          <p:cNvGrpSpPr/>
          <p:nvPr/>
        </p:nvGrpSpPr>
        <p:grpSpPr>
          <a:xfrm>
            <a:off x="605598" y="3704164"/>
            <a:ext cx="996727" cy="300130"/>
            <a:chOff x="513248" y="999015"/>
            <a:chExt cx="996727" cy="300130"/>
          </a:xfrm>
        </p:grpSpPr>
        <p:sp>
          <p:nvSpPr>
            <p:cNvPr id="45" name="矩形 29"/>
            <p:cNvSpPr>
              <a:spLocks noChangeArrowheads="1"/>
            </p:cNvSpPr>
            <p:nvPr/>
          </p:nvSpPr>
          <p:spPr bwMode="auto">
            <a:xfrm>
              <a:off x="513248" y="1022421"/>
              <a:ext cx="996727" cy="253926"/>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46" name="文本框 30"/>
            <p:cNvSpPr txBox="1">
              <a:spLocks noChangeArrowheads="1"/>
            </p:cNvSpPr>
            <p:nvPr/>
          </p:nvSpPr>
          <p:spPr bwMode="auto">
            <a:xfrm>
              <a:off x="645431" y="999015"/>
              <a:ext cx="721644" cy="30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第五章</a:t>
              </a:r>
              <a:endParaRPr kumimoji="0" lang="zh-CN" altLang="en-US" sz="1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0" name="矩形 9"/>
          <p:cNvSpPr/>
          <p:nvPr/>
        </p:nvSpPr>
        <p:spPr>
          <a:xfrm>
            <a:off x="4511675" y="-22860"/>
            <a:ext cx="4634230" cy="5166995"/>
          </a:xfrm>
          <a:prstGeom prst="rect">
            <a:avLst/>
          </a:prstGeom>
          <a:blipFill>
            <a:blip r:embed="rId1" cstate="print">
              <a:alphaModFix amt="64000"/>
            </a:blip>
            <a:stretch>
              <a:fillRect/>
            </a:stretch>
          </a:blipFill>
          <a:ln>
            <a:noFill/>
          </a:ln>
          <a:effectLst>
            <a:outerShdw blurRad="203200" dist="165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endParaRPr lang="zh-CN" altLang="en-US">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96"/>
                                        </p:tgtEl>
                                        <p:attrNameLst>
                                          <p:attrName>style.visibility</p:attrName>
                                        </p:attrNameLst>
                                      </p:cBhvr>
                                      <p:to>
                                        <p:strVal val="visible"/>
                                      </p:to>
                                    </p:set>
                                    <p:anim calcmode="lin" valueType="num">
                                      <p:cBhvr>
                                        <p:cTn id="7" dur="500" fill="hold"/>
                                        <p:tgtEl>
                                          <p:spTgt spid="3096"/>
                                        </p:tgtEl>
                                        <p:attrNameLst>
                                          <p:attrName>ppt_w</p:attrName>
                                        </p:attrNameLst>
                                      </p:cBhvr>
                                      <p:tavLst>
                                        <p:tav tm="0">
                                          <p:val>
                                            <p:fltVal val="0"/>
                                          </p:val>
                                        </p:tav>
                                        <p:tav tm="100000">
                                          <p:val>
                                            <p:strVal val="#ppt_w"/>
                                          </p:val>
                                        </p:tav>
                                      </p:tavLst>
                                    </p:anim>
                                    <p:anim calcmode="lin" valueType="num">
                                      <p:cBhvr>
                                        <p:cTn id="8" dur="500" fill="hold"/>
                                        <p:tgtEl>
                                          <p:spTgt spid="3096"/>
                                        </p:tgtEl>
                                        <p:attrNameLst>
                                          <p:attrName>ppt_h</p:attrName>
                                        </p:attrNameLst>
                                      </p:cBhvr>
                                      <p:tavLst>
                                        <p:tav tm="0">
                                          <p:val>
                                            <p:fltVal val="0"/>
                                          </p:val>
                                        </p:tav>
                                        <p:tav tm="100000">
                                          <p:val>
                                            <p:strVal val="#ppt_h"/>
                                          </p:val>
                                        </p:tav>
                                      </p:tavLst>
                                    </p:anim>
                                    <p:animEffect transition="in" filter="fade">
                                      <p:cBhvr>
                                        <p:cTn id="9" dur="500"/>
                                        <p:tgtEl>
                                          <p:spTgt spid="309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097"/>
                                        </p:tgtEl>
                                        <p:attrNameLst>
                                          <p:attrName>style.visibility</p:attrName>
                                        </p:attrNameLst>
                                      </p:cBhvr>
                                      <p:to>
                                        <p:strVal val="visible"/>
                                      </p:to>
                                    </p:set>
                                    <p:animEffect transition="in" filter="wipe(left)">
                                      <p:cBhvr>
                                        <p:cTn id="13" dur="500"/>
                                        <p:tgtEl>
                                          <p:spTgt spid="3097"/>
                                        </p:tgtEl>
                                      </p:cBhvr>
                                    </p:animEffect>
                                  </p:childTnLst>
                                </p:cTn>
                              </p:par>
                            </p:childTnLst>
                          </p:cTn>
                        </p:par>
                        <p:par>
                          <p:cTn id="14" fill="hold">
                            <p:stCondLst>
                              <p:cond delay="1000"/>
                            </p:stCondLst>
                            <p:childTnLst>
                              <p:par>
                                <p:cTn id="15" presetID="53" presetClass="entr" presetSubtype="16" fill="hold" grpId="0" nodeType="afterEffect">
                                  <p:stCondLst>
                                    <p:cond delay="0"/>
                                  </p:stCondLst>
                                  <p:iterate type="lt">
                                    <p:tmPct val="10000"/>
                                  </p:iterate>
                                  <p:childTnLst>
                                    <p:set>
                                      <p:cBhvr>
                                        <p:cTn id="16" dur="1" fill="hold">
                                          <p:stCondLst>
                                            <p:cond delay="0"/>
                                          </p:stCondLst>
                                        </p:cTn>
                                        <p:tgtEl>
                                          <p:spTgt spid="3098"/>
                                        </p:tgtEl>
                                        <p:attrNameLst>
                                          <p:attrName>style.visibility</p:attrName>
                                        </p:attrNameLst>
                                      </p:cBhvr>
                                      <p:to>
                                        <p:strVal val="visible"/>
                                      </p:to>
                                    </p:set>
                                    <p:anim calcmode="lin" valueType="num">
                                      <p:cBhvr>
                                        <p:cTn id="17" dur="500" fill="hold"/>
                                        <p:tgtEl>
                                          <p:spTgt spid="3098"/>
                                        </p:tgtEl>
                                        <p:attrNameLst>
                                          <p:attrName>ppt_w</p:attrName>
                                        </p:attrNameLst>
                                      </p:cBhvr>
                                      <p:tavLst>
                                        <p:tav tm="0">
                                          <p:val>
                                            <p:fltVal val="0"/>
                                          </p:val>
                                        </p:tav>
                                        <p:tav tm="100000">
                                          <p:val>
                                            <p:strVal val="#ppt_w"/>
                                          </p:val>
                                        </p:tav>
                                      </p:tavLst>
                                    </p:anim>
                                    <p:anim calcmode="lin" valueType="num">
                                      <p:cBhvr>
                                        <p:cTn id="18" dur="500" fill="hold"/>
                                        <p:tgtEl>
                                          <p:spTgt spid="3098"/>
                                        </p:tgtEl>
                                        <p:attrNameLst>
                                          <p:attrName>ppt_h</p:attrName>
                                        </p:attrNameLst>
                                      </p:cBhvr>
                                      <p:tavLst>
                                        <p:tav tm="0">
                                          <p:val>
                                            <p:fltVal val="0"/>
                                          </p:val>
                                        </p:tav>
                                        <p:tav tm="100000">
                                          <p:val>
                                            <p:strVal val="#ppt_h"/>
                                          </p:val>
                                        </p:tav>
                                      </p:tavLst>
                                    </p:anim>
                                    <p:animEffect transition="in" filter="fade">
                                      <p:cBhvr>
                                        <p:cTn id="19" dur="500"/>
                                        <p:tgtEl>
                                          <p:spTgt spid="3098"/>
                                        </p:tgtEl>
                                      </p:cBhvr>
                                    </p:animEffect>
                                  </p:childTnLst>
                                </p:cTn>
                              </p:par>
                            </p:childTnLst>
                          </p:cTn>
                        </p:par>
                        <p:par>
                          <p:cTn id="20" fill="hold">
                            <p:stCondLst>
                              <p:cond delay="135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185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p:stCondLst>
                              <p:cond delay="2350"/>
                            </p:stCondLst>
                            <p:childTnLst>
                              <p:par>
                                <p:cTn id="31" presetID="53" presetClass="entr" presetSubtype="16"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500" fill="hold"/>
                                        <p:tgtEl>
                                          <p:spTgt spid="37"/>
                                        </p:tgtEl>
                                        <p:attrNameLst>
                                          <p:attrName>ppt_w</p:attrName>
                                        </p:attrNameLst>
                                      </p:cBhvr>
                                      <p:tavLst>
                                        <p:tav tm="0">
                                          <p:val>
                                            <p:fltVal val="0"/>
                                          </p:val>
                                        </p:tav>
                                        <p:tav tm="100000">
                                          <p:val>
                                            <p:strVal val="#ppt_w"/>
                                          </p:val>
                                        </p:tav>
                                      </p:tavLst>
                                    </p:anim>
                                    <p:anim calcmode="lin" valueType="num">
                                      <p:cBhvr>
                                        <p:cTn id="34" dur="500" fill="hold"/>
                                        <p:tgtEl>
                                          <p:spTgt spid="37"/>
                                        </p:tgtEl>
                                        <p:attrNameLst>
                                          <p:attrName>ppt_h</p:attrName>
                                        </p:attrNameLst>
                                      </p:cBhvr>
                                      <p:tavLst>
                                        <p:tav tm="0">
                                          <p:val>
                                            <p:fltVal val="0"/>
                                          </p:val>
                                        </p:tav>
                                        <p:tav tm="100000">
                                          <p:val>
                                            <p:strVal val="#ppt_h"/>
                                          </p:val>
                                        </p:tav>
                                      </p:tavLst>
                                    </p:anim>
                                    <p:animEffect transition="in" filter="fade">
                                      <p:cBhvr>
                                        <p:cTn id="35" dur="500"/>
                                        <p:tgtEl>
                                          <p:spTgt spid="37"/>
                                        </p:tgtEl>
                                      </p:cBhvr>
                                    </p:animEffect>
                                  </p:childTnLst>
                                </p:cTn>
                              </p:par>
                            </p:childTnLst>
                          </p:cTn>
                        </p:par>
                        <p:par>
                          <p:cTn id="36" fill="hold">
                            <p:stCondLst>
                              <p:cond delay="2850"/>
                            </p:stCondLst>
                            <p:childTnLst>
                              <p:par>
                                <p:cTn id="37" presetID="22" presetClass="entr" presetSubtype="8"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childTnLst>
                          </p:cTn>
                        </p:par>
                        <p:par>
                          <p:cTn id="40" fill="hold">
                            <p:stCondLst>
                              <p:cond delay="3350"/>
                            </p:stCondLst>
                            <p:childTnLst>
                              <p:par>
                                <p:cTn id="41" presetID="53" presetClass="entr" presetSubtype="16" fill="hold" nodeType="after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p:cTn id="43" dur="500" fill="hold"/>
                                        <p:tgtEl>
                                          <p:spTgt spid="79"/>
                                        </p:tgtEl>
                                        <p:attrNameLst>
                                          <p:attrName>ppt_w</p:attrName>
                                        </p:attrNameLst>
                                      </p:cBhvr>
                                      <p:tavLst>
                                        <p:tav tm="0">
                                          <p:val>
                                            <p:fltVal val="0"/>
                                          </p:val>
                                        </p:tav>
                                        <p:tav tm="100000">
                                          <p:val>
                                            <p:strVal val="#ppt_w"/>
                                          </p:val>
                                        </p:tav>
                                      </p:tavLst>
                                    </p:anim>
                                    <p:anim calcmode="lin" valueType="num">
                                      <p:cBhvr>
                                        <p:cTn id="44" dur="500" fill="hold"/>
                                        <p:tgtEl>
                                          <p:spTgt spid="79"/>
                                        </p:tgtEl>
                                        <p:attrNameLst>
                                          <p:attrName>ppt_h</p:attrName>
                                        </p:attrNameLst>
                                      </p:cBhvr>
                                      <p:tavLst>
                                        <p:tav tm="0">
                                          <p:val>
                                            <p:fltVal val="0"/>
                                          </p:val>
                                        </p:tav>
                                        <p:tav tm="100000">
                                          <p:val>
                                            <p:strVal val="#ppt_h"/>
                                          </p:val>
                                        </p:tav>
                                      </p:tavLst>
                                    </p:anim>
                                    <p:animEffect transition="in" filter="fade">
                                      <p:cBhvr>
                                        <p:cTn id="45" dur="500"/>
                                        <p:tgtEl>
                                          <p:spTgt spid="79"/>
                                        </p:tgtEl>
                                      </p:cBhvr>
                                    </p:animEffect>
                                  </p:childTnLst>
                                </p:cTn>
                              </p:par>
                            </p:childTnLst>
                          </p:cTn>
                        </p:par>
                        <p:par>
                          <p:cTn id="46" fill="hold">
                            <p:stCondLst>
                              <p:cond delay="3850"/>
                            </p:stCondLst>
                            <p:childTnLst>
                              <p:par>
                                <p:cTn id="47" presetID="22" presetClass="entr" presetSubtype="8" fill="hold" nodeType="after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wipe(left)">
                                      <p:cBhvr>
                                        <p:cTn id="49" dur="500"/>
                                        <p:tgtEl>
                                          <p:spTgt spid="76"/>
                                        </p:tgtEl>
                                      </p:cBhvr>
                                    </p:animEffect>
                                  </p:childTnLst>
                                </p:cTn>
                              </p:par>
                            </p:childTnLst>
                          </p:cTn>
                        </p:par>
                        <p:par>
                          <p:cTn id="50" fill="hold">
                            <p:stCondLst>
                              <p:cond delay="4350"/>
                            </p:stCondLst>
                            <p:childTnLst>
                              <p:par>
                                <p:cTn id="51" presetID="53" presetClass="entr" presetSubtype="16" fill="hold" nodeType="afterEffect">
                                  <p:stCondLst>
                                    <p:cond delay="0"/>
                                  </p:stCondLst>
                                  <p:childTnLst>
                                    <p:set>
                                      <p:cBhvr>
                                        <p:cTn id="52" dur="1" fill="hold">
                                          <p:stCondLst>
                                            <p:cond delay="0"/>
                                          </p:stCondLst>
                                        </p:cTn>
                                        <p:tgtEl>
                                          <p:spTgt spid="85"/>
                                        </p:tgtEl>
                                        <p:attrNameLst>
                                          <p:attrName>style.visibility</p:attrName>
                                        </p:attrNameLst>
                                      </p:cBhvr>
                                      <p:to>
                                        <p:strVal val="visible"/>
                                      </p:to>
                                    </p:set>
                                    <p:anim calcmode="lin" valueType="num">
                                      <p:cBhvr>
                                        <p:cTn id="53" dur="500" fill="hold"/>
                                        <p:tgtEl>
                                          <p:spTgt spid="85"/>
                                        </p:tgtEl>
                                        <p:attrNameLst>
                                          <p:attrName>ppt_w</p:attrName>
                                        </p:attrNameLst>
                                      </p:cBhvr>
                                      <p:tavLst>
                                        <p:tav tm="0">
                                          <p:val>
                                            <p:fltVal val="0"/>
                                          </p:val>
                                        </p:tav>
                                        <p:tav tm="100000">
                                          <p:val>
                                            <p:strVal val="#ppt_w"/>
                                          </p:val>
                                        </p:tav>
                                      </p:tavLst>
                                    </p:anim>
                                    <p:anim calcmode="lin" valueType="num">
                                      <p:cBhvr>
                                        <p:cTn id="54" dur="500" fill="hold"/>
                                        <p:tgtEl>
                                          <p:spTgt spid="85"/>
                                        </p:tgtEl>
                                        <p:attrNameLst>
                                          <p:attrName>ppt_h</p:attrName>
                                        </p:attrNameLst>
                                      </p:cBhvr>
                                      <p:tavLst>
                                        <p:tav tm="0">
                                          <p:val>
                                            <p:fltVal val="0"/>
                                          </p:val>
                                        </p:tav>
                                        <p:tav tm="100000">
                                          <p:val>
                                            <p:strVal val="#ppt_h"/>
                                          </p:val>
                                        </p:tav>
                                      </p:tavLst>
                                    </p:anim>
                                    <p:animEffect transition="in" filter="fade">
                                      <p:cBhvr>
                                        <p:cTn id="55" dur="500"/>
                                        <p:tgtEl>
                                          <p:spTgt spid="85"/>
                                        </p:tgtEl>
                                      </p:cBhvr>
                                    </p:animEffect>
                                  </p:childTnLst>
                                </p:cTn>
                              </p:par>
                            </p:childTnLst>
                          </p:cTn>
                        </p:par>
                        <p:par>
                          <p:cTn id="56" fill="hold">
                            <p:stCondLst>
                              <p:cond delay="4850"/>
                            </p:stCondLst>
                            <p:childTnLst>
                              <p:par>
                                <p:cTn id="57" presetID="22" presetClass="entr" presetSubtype="8" fill="hold" nodeType="afterEffect">
                                  <p:stCondLst>
                                    <p:cond delay="0"/>
                                  </p:stCondLst>
                                  <p:childTnLst>
                                    <p:set>
                                      <p:cBhvr>
                                        <p:cTn id="58" dur="1" fill="hold">
                                          <p:stCondLst>
                                            <p:cond delay="0"/>
                                          </p:stCondLst>
                                        </p:cTn>
                                        <p:tgtEl>
                                          <p:spTgt spid="82"/>
                                        </p:tgtEl>
                                        <p:attrNameLst>
                                          <p:attrName>style.visibility</p:attrName>
                                        </p:attrNameLst>
                                      </p:cBhvr>
                                      <p:to>
                                        <p:strVal val="visible"/>
                                      </p:to>
                                    </p:set>
                                    <p:animEffect transition="in" filter="wipe(left)">
                                      <p:cBhvr>
                                        <p:cTn id="59" dur="500"/>
                                        <p:tgtEl>
                                          <p:spTgt spid="82"/>
                                        </p:tgtEl>
                                      </p:cBhvr>
                                    </p:animEffect>
                                  </p:childTnLst>
                                </p:cTn>
                              </p:par>
                            </p:childTnLst>
                          </p:cTn>
                        </p:par>
                        <p:par>
                          <p:cTn id="60" fill="hold">
                            <p:stCondLst>
                              <p:cond delay="5350"/>
                            </p:stCondLst>
                            <p:childTnLst>
                              <p:par>
                                <p:cTn id="61" presetID="53" presetClass="entr" presetSubtype="16" fill="hold" nodeType="after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p:cTn id="63" dur="500" fill="hold"/>
                                        <p:tgtEl>
                                          <p:spTgt spid="44"/>
                                        </p:tgtEl>
                                        <p:attrNameLst>
                                          <p:attrName>ppt_w</p:attrName>
                                        </p:attrNameLst>
                                      </p:cBhvr>
                                      <p:tavLst>
                                        <p:tav tm="0">
                                          <p:val>
                                            <p:fltVal val="0"/>
                                          </p:val>
                                        </p:tav>
                                        <p:tav tm="100000">
                                          <p:val>
                                            <p:strVal val="#ppt_w"/>
                                          </p:val>
                                        </p:tav>
                                      </p:tavLst>
                                    </p:anim>
                                    <p:anim calcmode="lin" valueType="num">
                                      <p:cBhvr>
                                        <p:cTn id="64" dur="500" fill="hold"/>
                                        <p:tgtEl>
                                          <p:spTgt spid="44"/>
                                        </p:tgtEl>
                                        <p:attrNameLst>
                                          <p:attrName>ppt_h</p:attrName>
                                        </p:attrNameLst>
                                      </p:cBhvr>
                                      <p:tavLst>
                                        <p:tav tm="0">
                                          <p:val>
                                            <p:fltVal val="0"/>
                                          </p:val>
                                        </p:tav>
                                        <p:tav tm="100000">
                                          <p:val>
                                            <p:strVal val="#ppt_h"/>
                                          </p:val>
                                        </p:tav>
                                      </p:tavLst>
                                    </p:anim>
                                    <p:animEffect transition="in" filter="fade">
                                      <p:cBhvr>
                                        <p:cTn id="65" dur="500"/>
                                        <p:tgtEl>
                                          <p:spTgt spid="44"/>
                                        </p:tgtEl>
                                      </p:cBhvr>
                                    </p:animEffect>
                                  </p:childTnLst>
                                </p:cTn>
                              </p:par>
                            </p:childTnLst>
                          </p:cTn>
                        </p:par>
                        <p:par>
                          <p:cTn id="66" fill="hold">
                            <p:stCondLst>
                              <p:cond delay="5850"/>
                            </p:stCondLst>
                            <p:childTnLst>
                              <p:par>
                                <p:cTn id="67" presetID="22" presetClass="entr" presetSubtype="8" fill="hold" nodeType="after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left)">
                                      <p:cBhvr>
                                        <p:cTn id="69" dur="500"/>
                                        <p:tgtEl>
                                          <p:spTgt spid="40"/>
                                        </p:tgtEl>
                                      </p:cBhvr>
                                    </p:animEffect>
                                  </p:childTnLst>
                                </p:cTn>
                              </p:par>
                            </p:childTnLst>
                          </p:cTn>
                        </p:par>
                        <p:par>
                          <p:cTn id="70" fill="hold">
                            <p:stCondLst>
                              <p:cond delay="6350"/>
                            </p:stCondLst>
                            <p:childTnLst>
                              <p:par>
                                <p:cTn id="71" presetID="22" presetClass="entr" presetSubtype="8"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6" grpId="0"/>
      <p:bldP spid="3098" grpId="0"/>
      <p:bldP spid="10"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三大监测系统</a:t>
            </a:r>
            <a:endParaRPr lang="zh-CN" altLang="en-US"/>
          </a:p>
        </p:txBody>
      </p:sp>
      <p:pic>
        <p:nvPicPr>
          <p:cNvPr id="197" name="图片 196"/>
          <p:cNvPicPr>
            <a:picLocks noChangeAspect="1"/>
          </p:cNvPicPr>
          <p:nvPr/>
        </p:nvPicPr>
        <p:blipFill>
          <a:blip r:embed="rId1"/>
          <a:stretch>
            <a:fillRect/>
          </a:stretch>
        </p:blipFill>
        <p:spPr>
          <a:xfrm>
            <a:off x="539221" y="1392510"/>
            <a:ext cx="8057681" cy="31096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9"/>
          <p:cNvSpPr>
            <a:spLocks noChangeArrowheads="1"/>
          </p:cNvSpPr>
          <p:nvPr/>
        </p:nvSpPr>
        <p:spPr bwMode="auto">
          <a:xfrm>
            <a:off x="4349731" y="1040231"/>
            <a:ext cx="43991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zh-CN" sz="4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宋体" panose="02010600030101010101" pitchFamily="2" charset="-122"/>
              </a:rPr>
              <a:t>3</a:t>
            </a:r>
            <a:endParaRPr kumimoji="0" lang="en-US" altLang="zh-CN" sz="45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13" name="矩形 12"/>
          <p:cNvSpPr/>
          <p:nvPr/>
        </p:nvSpPr>
        <p:spPr>
          <a:xfrm>
            <a:off x="812800" y="2562225"/>
            <a:ext cx="3256280" cy="368935"/>
          </a:xfrm>
          <a:prstGeom prst="rect">
            <a:avLst/>
          </a:prstGeom>
          <a:noFill/>
          <a:ln>
            <a:noFill/>
          </a:ln>
        </p:spPr>
        <p:txBody>
          <a:bodyPr vert="horz" wrap="square" lIns="0" tIns="0" rIns="0" bIns="0" numCol="1" anchor="t" anchorCtr="0" compatLnSpc="1">
            <a:spAutoFit/>
          </a:bodyPr>
          <a:lstStyle/>
          <a:p>
            <a:pPr marL="0" marR="0" lvl="0" indent="0" algn="ctr" defTabSz="342900" rtl="0" eaLnBrk="1" fontAlgn="auto" latinLnBrk="0" hangingPunct="1">
              <a:lnSpc>
                <a:spcPct val="100000"/>
              </a:lnSpc>
              <a:spcBef>
                <a:spcPts val="0"/>
              </a:spcBef>
              <a:spcAft>
                <a:spcPts val="0"/>
              </a:spcAft>
              <a:buClrTx/>
              <a:buSzTx/>
              <a:buFontTx/>
              <a:buNone/>
              <a:defRPr/>
            </a:pPr>
            <a:r>
              <a:rPr kumimoji="0" lang="zh-CN" sz="2400" b="1" i="0" u="none" strike="noStrike" kern="1200" cap="none" spc="225"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城市大脑支撑体系</a:t>
            </a:r>
            <a:endParaRPr kumimoji="0" lang="zh-CN" sz="2400" b="1" i="0" u="none" strike="noStrike" kern="1200" cap="none" spc="225"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grpSp>
        <p:nvGrpSpPr>
          <p:cNvPr id="79" name="组合 78"/>
          <p:cNvGrpSpPr/>
          <p:nvPr/>
        </p:nvGrpSpPr>
        <p:grpSpPr>
          <a:xfrm>
            <a:off x="130810" y="2559050"/>
            <a:ext cx="873761" cy="364682"/>
            <a:chOff x="513248" y="1022421"/>
            <a:chExt cx="1086765" cy="253926"/>
          </a:xfrm>
        </p:grpSpPr>
        <p:sp>
          <p:nvSpPr>
            <p:cNvPr id="80" name="矩形 29"/>
            <p:cNvSpPr>
              <a:spLocks noChangeArrowheads="1"/>
            </p:cNvSpPr>
            <p:nvPr/>
          </p:nvSpPr>
          <p:spPr bwMode="auto">
            <a:xfrm>
              <a:off x="513248" y="1022421"/>
              <a:ext cx="996727" cy="253926"/>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nchor="ctr"/>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1" name="文本框 30"/>
            <p:cNvSpPr txBox="1">
              <a:spLocks noChangeArrowheads="1"/>
            </p:cNvSpPr>
            <p:nvPr/>
          </p:nvSpPr>
          <p:spPr bwMode="auto">
            <a:xfrm>
              <a:off x="645145" y="1064867"/>
              <a:ext cx="954868" cy="17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第三章</a:t>
              </a:r>
              <a:endPar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3098" name="文本框 56"/>
          <p:cNvSpPr txBox="1">
            <a:spLocks noChangeArrowheads="1"/>
          </p:cNvSpPr>
          <p:nvPr/>
        </p:nvSpPr>
        <p:spPr bwMode="auto">
          <a:xfrm>
            <a:off x="755649" y="852495"/>
            <a:ext cx="10745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Contents</a:t>
            </a:r>
            <a:endParaRPr kumimoji="0" lang="zh-CN" altLang="en-US"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cxnSp>
        <p:nvCxnSpPr>
          <p:cNvPr id="3097" name="直接连接符 58"/>
          <p:cNvCxnSpPr>
            <a:cxnSpLocks noChangeShapeType="1"/>
          </p:cNvCxnSpPr>
          <p:nvPr/>
        </p:nvCxnSpPr>
        <p:spPr bwMode="auto">
          <a:xfrm>
            <a:off x="317419" y="1144402"/>
            <a:ext cx="1913281" cy="0"/>
          </a:xfrm>
          <a:prstGeom prst="line">
            <a:avLst/>
          </a:prstGeom>
          <a:noFill/>
          <a:ln w="6350">
            <a:solidFill>
              <a:srgbClr val="7F7F7F"/>
            </a:solidFill>
            <a:round/>
          </a:ln>
          <a:extLst>
            <a:ext uri="{909E8E84-426E-40DD-AFC4-6F175D3DCCD1}">
              <a14:hiddenFill xmlns:a14="http://schemas.microsoft.com/office/drawing/2010/main">
                <a:noFill/>
              </a14:hiddenFill>
            </a:ext>
          </a:extLst>
        </p:spPr>
      </p:cxnSp>
      <p:sp>
        <p:nvSpPr>
          <p:cNvPr id="3096" name="文本框 57"/>
          <p:cNvSpPr txBox="1">
            <a:spLocks noChangeArrowheads="1"/>
          </p:cNvSpPr>
          <p:nvPr/>
        </p:nvSpPr>
        <p:spPr bwMode="auto">
          <a:xfrm>
            <a:off x="359632" y="477624"/>
            <a:ext cx="10745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目录</a:t>
            </a:r>
            <a:endPar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4511675" y="-22860"/>
            <a:ext cx="4634230" cy="5166995"/>
          </a:xfrm>
          <a:prstGeom prst="rect">
            <a:avLst/>
          </a:prstGeom>
          <a:blipFill>
            <a:blip r:embed="rId1" cstate="print">
              <a:alphaModFix amt="64000"/>
            </a:blip>
            <a:stretch>
              <a:fillRect/>
            </a:stretch>
          </a:blipFill>
          <a:ln>
            <a:noFill/>
          </a:ln>
          <a:effectLst>
            <a:outerShdw blurRad="203200" dist="165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endParaRPr lang="zh-CN" altLang="en-US">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400" fill="hold"/>
                                        <p:tgtEl>
                                          <p:spTgt spid="12"/>
                                        </p:tgtEl>
                                        <p:attrNameLst>
                                          <p:attrName>ppt_w</p:attrName>
                                        </p:attrNameLst>
                                      </p:cBhvr>
                                      <p:tavLst>
                                        <p:tav tm="0">
                                          <p:val>
                                            <p:fltVal val="0"/>
                                          </p:val>
                                        </p:tav>
                                        <p:tav tm="100000">
                                          <p:val>
                                            <p:strVal val="#ppt_w"/>
                                          </p:val>
                                        </p:tav>
                                      </p:tavLst>
                                    </p:anim>
                                    <p:anim calcmode="lin" valueType="num">
                                      <p:cBhvr>
                                        <p:cTn id="8" dur="400" fill="hold"/>
                                        <p:tgtEl>
                                          <p:spTgt spid="12"/>
                                        </p:tgtEl>
                                        <p:attrNameLst>
                                          <p:attrName>ppt_h</p:attrName>
                                        </p:attrNameLst>
                                      </p:cBhvr>
                                      <p:tavLst>
                                        <p:tav tm="0">
                                          <p:val>
                                            <p:fltVal val="0"/>
                                          </p:val>
                                        </p:tav>
                                        <p:tav tm="100000">
                                          <p:val>
                                            <p:strVal val="#ppt_h"/>
                                          </p:val>
                                        </p:tav>
                                      </p:tavLst>
                                    </p:anim>
                                    <p:anim calcmode="lin" valueType="num">
                                      <p:cBhvr>
                                        <p:cTn id="9" dur="400" fill="hold"/>
                                        <p:tgtEl>
                                          <p:spTgt spid="12"/>
                                        </p:tgtEl>
                                        <p:attrNameLst>
                                          <p:attrName>style.rotation</p:attrName>
                                        </p:attrNameLst>
                                      </p:cBhvr>
                                      <p:tavLst>
                                        <p:tav tm="0">
                                          <p:val>
                                            <p:fltVal val="90"/>
                                          </p:val>
                                        </p:tav>
                                        <p:tav tm="100000">
                                          <p:val>
                                            <p:fltVal val="0"/>
                                          </p:val>
                                        </p:tav>
                                      </p:tavLst>
                                    </p:anim>
                                    <p:animEffect transition="in" filter="fade">
                                      <p:cBhvr>
                                        <p:cTn id="10" dur="400"/>
                                        <p:tgtEl>
                                          <p:spTgt spid="12"/>
                                        </p:tgtEl>
                                      </p:cBhvr>
                                    </p:animEffect>
                                  </p:childTnLst>
                                </p:cTn>
                              </p:par>
                            </p:childTnLst>
                          </p:cTn>
                        </p:par>
                        <p:par>
                          <p:cTn id="11" fill="hold">
                            <p:stCondLst>
                              <p:cond delay="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 by="(-#ppt_w*2)" calcmode="lin" valueType="num">
                                      <p:cBhvr rctx="PPT">
                                        <p:cTn id="14" dur="300" autoRev="1" fill="hold">
                                          <p:stCondLst>
                                            <p:cond delay="0"/>
                                          </p:stCondLst>
                                        </p:cTn>
                                        <p:tgtEl>
                                          <p:spTgt spid="13"/>
                                        </p:tgtEl>
                                        <p:attrNameLst>
                                          <p:attrName>ppt_w</p:attrName>
                                        </p:attrNameLst>
                                      </p:cBhvr>
                                    </p:anim>
                                    <p:anim by="(#ppt_w*0.50)" calcmode="lin" valueType="num">
                                      <p:cBhvr>
                                        <p:cTn id="15" dur="300" decel="50000" autoRev="1" fill="hold">
                                          <p:stCondLst>
                                            <p:cond delay="0"/>
                                          </p:stCondLst>
                                        </p:cTn>
                                        <p:tgtEl>
                                          <p:spTgt spid="13"/>
                                        </p:tgtEl>
                                        <p:attrNameLst>
                                          <p:attrName>ppt_x</p:attrName>
                                        </p:attrNameLst>
                                      </p:cBhvr>
                                    </p:anim>
                                    <p:anim from="(-#ppt_h/2)" to="(#ppt_y)" calcmode="lin" valueType="num">
                                      <p:cBhvr>
                                        <p:cTn id="16" dur="600" fill="hold">
                                          <p:stCondLst>
                                            <p:cond delay="0"/>
                                          </p:stCondLst>
                                        </p:cTn>
                                        <p:tgtEl>
                                          <p:spTgt spid="13"/>
                                        </p:tgtEl>
                                        <p:attrNameLst>
                                          <p:attrName>ppt_y</p:attrName>
                                        </p:attrNameLst>
                                      </p:cBhvr>
                                    </p:anim>
                                    <p:animRot by="21600000">
                                      <p:cBhvr>
                                        <p:cTn id="17" dur="600" fill="hold">
                                          <p:stCondLst>
                                            <p:cond delay="0"/>
                                          </p:stCondLst>
                                        </p:cTn>
                                        <p:tgtEl>
                                          <p:spTgt spid="13"/>
                                        </p:tgtEl>
                                        <p:attrNameLst>
                                          <p:attrName>r</p:attrName>
                                        </p:attrNameLst>
                                      </p:cBhvr>
                                    </p:animRot>
                                  </p:childTnLst>
                                </p:cTn>
                              </p:par>
                            </p:childTnLst>
                          </p:cTn>
                        </p:par>
                        <p:par>
                          <p:cTn id="18" fill="hold">
                            <p:stCondLst>
                              <p:cond delay="1419"/>
                            </p:stCondLst>
                            <p:childTnLst>
                              <p:par>
                                <p:cTn id="19" presetID="53" presetClass="entr" presetSubtype="16" fill="hold" nodeType="afterEffect">
                                  <p:stCondLst>
                                    <p:cond delay="0"/>
                                  </p:stCondLst>
                                  <p:childTnLst>
                                    <p:set>
                                      <p:cBhvr>
                                        <p:cTn id="20" dur="1" fill="hold">
                                          <p:stCondLst>
                                            <p:cond delay="0"/>
                                          </p:stCondLst>
                                        </p:cTn>
                                        <p:tgtEl>
                                          <p:spTgt spid="79"/>
                                        </p:tgtEl>
                                        <p:attrNameLst>
                                          <p:attrName>style.visibility</p:attrName>
                                        </p:attrNameLst>
                                      </p:cBhvr>
                                      <p:to>
                                        <p:strVal val="visible"/>
                                      </p:to>
                                    </p:set>
                                    <p:anim calcmode="lin" valueType="num">
                                      <p:cBhvr>
                                        <p:cTn id="21" dur="500" fill="hold"/>
                                        <p:tgtEl>
                                          <p:spTgt spid="79"/>
                                        </p:tgtEl>
                                        <p:attrNameLst>
                                          <p:attrName>ppt_w</p:attrName>
                                        </p:attrNameLst>
                                      </p:cBhvr>
                                      <p:tavLst>
                                        <p:tav tm="0">
                                          <p:val>
                                            <p:fltVal val="0"/>
                                          </p:val>
                                        </p:tav>
                                        <p:tav tm="100000">
                                          <p:val>
                                            <p:strVal val="#ppt_w"/>
                                          </p:val>
                                        </p:tav>
                                      </p:tavLst>
                                    </p:anim>
                                    <p:anim calcmode="lin" valueType="num">
                                      <p:cBhvr>
                                        <p:cTn id="22" dur="500" fill="hold"/>
                                        <p:tgtEl>
                                          <p:spTgt spid="79"/>
                                        </p:tgtEl>
                                        <p:attrNameLst>
                                          <p:attrName>ppt_h</p:attrName>
                                        </p:attrNameLst>
                                      </p:cBhvr>
                                      <p:tavLst>
                                        <p:tav tm="0">
                                          <p:val>
                                            <p:fltVal val="0"/>
                                          </p:val>
                                        </p:tav>
                                        <p:tav tm="100000">
                                          <p:val>
                                            <p:strVal val="#ppt_h"/>
                                          </p:val>
                                        </p:tav>
                                      </p:tavLst>
                                    </p:anim>
                                    <p:animEffect transition="in" filter="fade">
                                      <p:cBhvr>
                                        <p:cTn id="23" dur="500"/>
                                        <p:tgtEl>
                                          <p:spTgt spid="79"/>
                                        </p:tgtEl>
                                      </p:cBhvr>
                                    </p:animEffect>
                                  </p:childTnLst>
                                </p:cTn>
                              </p:par>
                            </p:childTnLst>
                          </p:cTn>
                        </p:par>
                        <p:par>
                          <p:cTn id="24" fill="hold">
                            <p:stCondLst>
                              <p:cond delay="1919"/>
                            </p:stCondLst>
                            <p:childTnLst>
                              <p:par>
                                <p:cTn id="25" presetID="53" presetClass="entr" presetSubtype="16" fill="hold" grpId="0" nodeType="afterEffect">
                                  <p:stCondLst>
                                    <p:cond delay="0"/>
                                  </p:stCondLst>
                                  <p:iterate type="lt">
                                    <p:tmPct val="10000"/>
                                  </p:iterate>
                                  <p:childTnLst>
                                    <p:set>
                                      <p:cBhvr>
                                        <p:cTn id="26" dur="1" fill="hold">
                                          <p:stCondLst>
                                            <p:cond delay="0"/>
                                          </p:stCondLst>
                                        </p:cTn>
                                        <p:tgtEl>
                                          <p:spTgt spid="3098"/>
                                        </p:tgtEl>
                                        <p:attrNameLst>
                                          <p:attrName>style.visibility</p:attrName>
                                        </p:attrNameLst>
                                      </p:cBhvr>
                                      <p:to>
                                        <p:strVal val="visible"/>
                                      </p:to>
                                    </p:set>
                                    <p:anim calcmode="lin" valueType="num">
                                      <p:cBhvr>
                                        <p:cTn id="27" dur="500" fill="hold"/>
                                        <p:tgtEl>
                                          <p:spTgt spid="3098"/>
                                        </p:tgtEl>
                                        <p:attrNameLst>
                                          <p:attrName>ppt_w</p:attrName>
                                        </p:attrNameLst>
                                      </p:cBhvr>
                                      <p:tavLst>
                                        <p:tav tm="0">
                                          <p:val>
                                            <p:fltVal val="0"/>
                                          </p:val>
                                        </p:tav>
                                        <p:tav tm="100000">
                                          <p:val>
                                            <p:strVal val="#ppt_w"/>
                                          </p:val>
                                        </p:tav>
                                      </p:tavLst>
                                    </p:anim>
                                    <p:anim calcmode="lin" valueType="num">
                                      <p:cBhvr>
                                        <p:cTn id="28" dur="500" fill="hold"/>
                                        <p:tgtEl>
                                          <p:spTgt spid="3098"/>
                                        </p:tgtEl>
                                        <p:attrNameLst>
                                          <p:attrName>ppt_h</p:attrName>
                                        </p:attrNameLst>
                                      </p:cBhvr>
                                      <p:tavLst>
                                        <p:tav tm="0">
                                          <p:val>
                                            <p:fltVal val="0"/>
                                          </p:val>
                                        </p:tav>
                                        <p:tav tm="100000">
                                          <p:val>
                                            <p:strVal val="#ppt_h"/>
                                          </p:val>
                                        </p:tav>
                                      </p:tavLst>
                                    </p:anim>
                                    <p:animEffect transition="in" filter="fade">
                                      <p:cBhvr>
                                        <p:cTn id="29" dur="500"/>
                                        <p:tgtEl>
                                          <p:spTgt spid="3098"/>
                                        </p:tgtEl>
                                      </p:cBhvr>
                                    </p:animEffect>
                                  </p:childTnLst>
                                </p:cTn>
                              </p:par>
                            </p:childTnLst>
                          </p:cTn>
                        </p:par>
                        <p:par>
                          <p:cTn id="30" fill="hold">
                            <p:stCondLst>
                              <p:cond delay="2769"/>
                            </p:stCondLst>
                            <p:childTnLst>
                              <p:par>
                                <p:cTn id="31" presetID="22" presetClass="entr" presetSubtype="8" fill="hold" nodeType="afterEffect">
                                  <p:stCondLst>
                                    <p:cond delay="0"/>
                                  </p:stCondLst>
                                  <p:childTnLst>
                                    <p:set>
                                      <p:cBhvr>
                                        <p:cTn id="32" dur="1" fill="hold">
                                          <p:stCondLst>
                                            <p:cond delay="0"/>
                                          </p:stCondLst>
                                        </p:cTn>
                                        <p:tgtEl>
                                          <p:spTgt spid="3097"/>
                                        </p:tgtEl>
                                        <p:attrNameLst>
                                          <p:attrName>style.visibility</p:attrName>
                                        </p:attrNameLst>
                                      </p:cBhvr>
                                      <p:to>
                                        <p:strVal val="visible"/>
                                      </p:to>
                                    </p:set>
                                    <p:animEffect transition="in" filter="wipe(left)">
                                      <p:cBhvr>
                                        <p:cTn id="33" dur="500"/>
                                        <p:tgtEl>
                                          <p:spTgt spid="309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096"/>
                                        </p:tgtEl>
                                        <p:attrNameLst>
                                          <p:attrName>style.visibility</p:attrName>
                                        </p:attrNameLst>
                                      </p:cBhvr>
                                      <p:to>
                                        <p:strVal val="visible"/>
                                      </p:to>
                                    </p:set>
                                    <p:anim calcmode="lin" valueType="num">
                                      <p:cBhvr>
                                        <p:cTn id="36" dur="500" fill="hold"/>
                                        <p:tgtEl>
                                          <p:spTgt spid="3096"/>
                                        </p:tgtEl>
                                        <p:attrNameLst>
                                          <p:attrName>ppt_w</p:attrName>
                                        </p:attrNameLst>
                                      </p:cBhvr>
                                      <p:tavLst>
                                        <p:tav tm="0">
                                          <p:val>
                                            <p:fltVal val="0"/>
                                          </p:val>
                                        </p:tav>
                                        <p:tav tm="100000">
                                          <p:val>
                                            <p:strVal val="#ppt_w"/>
                                          </p:val>
                                        </p:tav>
                                      </p:tavLst>
                                    </p:anim>
                                    <p:anim calcmode="lin" valueType="num">
                                      <p:cBhvr>
                                        <p:cTn id="37" dur="500" fill="hold"/>
                                        <p:tgtEl>
                                          <p:spTgt spid="3096"/>
                                        </p:tgtEl>
                                        <p:attrNameLst>
                                          <p:attrName>ppt_h</p:attrName>
                                        </p:attrNameLst>
                                      </p:cBhvr>
                                      <p:tavLst>
                                        <p:tav tm="0">
                                          <p:val>
                                            <p:fltVal val="0"/>
                                          </p:val>
                                        </p:tav>
                                        <p:tav tm="100000">
                                          <p:val>
                                            <p:strVal val="#ppt_h"/>
                                          </p:val>
                                        </p:tav>
                                      </p:tavLst>
                                    </p:anim>
                                    <p:animEffect transition="in" filter="fade">
                                      <p:cBhvr>
                                        <p:cTn id="38" dur="500"/>
                                        <p:tgtEl>
                                          <p:spTgt spid="3096"/>
                                        </p:tgtEl>
                                      </p:cBhvr>
                                    </p:animEffect>
                                  </p:childTnLst>
                                </p:cTn>
                              </p:par>
                            </p:childTnLst>
                          </p:cTn>
                        </p:par>
                        <p:par>
                          <p:cTn id="39" fill="hold">
                            <p:stCondLst>
                              <p:cond delay="3269"/>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098" grpId="0"/>
      <p:bldP spid="3096" grpId="0"/>
      <p:bldP spid="10"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城市大脑支撑平台架构</a:t>
            </a:r>
            <a:endParaRPr lang="zh-CN" altLang="en-US"/>
          </a:p>
        </p:txBody>
      </p:sp>
      <p:pic>
        <p:nvPicPr>
          <p:cNvPr id="3" name="图片 2"/>
          <p:cNvPicPr>
            <a:picLocks noChangeAspect="1"/>
          </p:cNvPicPr>
          <p:nvPr/>
        </p:nvPicPr>
        <p:blipFill>
          <a:blip r:embed="rId1"/>
          <a:stretch>
            <a:fillRect/>
          </a:stretch>
        </p:blipFill>
        <p:spPr>
          <a:xfrm>
            <a:off x="1911130" y="973957"/>
            <a:ext cx="5323008" cy="38642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标题 13"/>
          <p:cNvSpPr>
            <a:spLocks noGrp="1"/>
          </p:cNvSpPr>
          <p:nvPr>
            <p:ph type="title"/>
          </p:nvPr>
        </p:nvSpPr>
        <p:spPr/>
        <p:txBody>
          <a:bodyPr/>
          <a:lstStyle/>
          <a:p>
            <a:r>
              <a:rPr lang="zh-CN" altLang="en-US" smtClean="0"/>
              <a:t>前端运行支撑</a:t>
            </a:r>
            <a:endParaRPr lang="zh-CN" altLang="en-US"/>
          </a:p>
        </p:txBody>
      </p:sp>
      <p:pic>
        <p:nvPicPr>
          <p:cNvPr id="2" name="图片 1"/>
          <p:cNvPicPr>
            <a:picLocks noChangeAspect="1"/>
          </p:cNvPicPr>
          <p:nvPr/>
        </p:nvPicPr>
        <p:blipFill>
          <a:blip r:embed="rId1"/>
          <a:stretch>
            <a:fillRect/>
          </a:stretch>
        </p:blipFill>
        <p:spPr>
          <a:xfrm>
            <a:off x="3570256" y="911424"/>
            <a:ext cx="5323008" cy="3868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335531" y="126465"/>
            <a:ext cx="7887787" cy="993783"/>
          </a:xfrm>
        </p:spPr>
        <p:txBody>
          <a:bodyPr/>
          <a:lstStyle/>
          <a:p>
            <a:r>
              <a:rPr lang="zh-CN" altLang="en-US"/>
              <a:t>大</a:t>
            </a:r>
            <a:r>
              <a:rPr lang="zh-CN" altLang="en-US" smtClean="0"/>
              <a:t>屏可视化引擎</a:t>
            </a:r>
            <a:endParaRPr lang="zh-CN" altLang="en-US"/>
          </a:p>
        </p:txBody>
      </p:sp>
      <p:sp>
        <p:nvSpPr>
          <p:cNvPr id="3" name="矩形 2"/>
          <p:cNvSpPr/>
          <p:nvPr/>
        </p:nvSpPr>
        <p:spPr>
          <a:xfrm>
            <a:off x="335213" y="797357"/>
            <a:ext cx="4479743" cy="322580"/>
          </a:xfrm>
          <a:prstGeom prst="rect">
            <a:avLst/>
          </a:prstGeom>
          <a:solidFill>
            <a:srgbClr val="00B0F0"/>
          </a:solidFill>
          <a:ln w="28575">
            <a:solidFill>
              <a:srgbClr val="00B0F0"/>
            </a:solidFill>
          </a:ln>
        </p:spPr>
        <p:txBody>
          <a:bodyPr wrap="square" lIns="81011" tIns="81011" rIns="81011" bIns="81011">
            <a:spAutoFit/>
          </a:bodyPr>
          <a:lstStyle/>
          <a:p>
            <a:pPr algn="just"/>
            <a:r>
              <a:rPr lang="zh-CN" altLang="en-US" sz="1050" b="1">
                <a:solidFill>
                  <a:schemeClr val="bg1"/>
                </a:solidFill>
              </a:rPr>
              <a:t>支撑多模态、全空间时空</a:t>
            </a:r>
            <a:r>
              <a:rPr lang="zh-CN" altLang="en-US" sz="1050" b="1" smtClean="0">
                <a:solidFill>
                  <a:schemeClr val="bg1"/>
                </a:solidFill>
              </a:rPr>
              <a:t>数据大屏可视化</a:t>
            </a:r>
            <a:endParaRPr lang="zh-CN" altLang="en-US" sz="1050" b="1">
              <a:solidFill>
                <a:schemeClr val="bg1"/>
              </a:solidFill>
            </a:endParaRPr>
          </a:p>
        </p:txBody>
      </p:sp>
      <p:pic>
        <p:nvPicPr>
          <p:cNvPr id="78" name="图片 77"/>
          <p:cNvPicPr>
            <a:picLocks noChangeAspect="1"/>
          </p:cNvPicPr>
          <p:nvPr/>
        </p:nvPicPr>
        <p:blipFill>
          <a:blip r:embed="rId1"/>
          <a:stretch>
            <a:fillRect/>
          </a:stretch>
        </p:blipFill>
        <p:spPr>
          <a:xfrm>
            <a:off x="726706" y="1451951"/>
            <a:ext cx="7902198" cy="31736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449831" y="106145"/>
            <a:ext cx="7887787" cy="993783"/>
          </a:xfrm>
        </p:spPr>
        <p:txBody>
          <a:bodyPr/>
          <a:lstStyle/>
          <a:p>
            <a:r>
              <a:rPr lang="zh-CN" altLang="en-US" smtClean="0"/>
              <a:t>城市大脑运行管理中心（应急指挥场所）</a:t>
            </a:r>
            <a:endParaRPr lang="zh-CN" altLang="en-US"/>
          </a:p>
        </p:txBody>
      </p:sp>
      <p:pic>
        <p:nvPicPr>
          <p:cNvPr id="3" name="图片 2"/>
          <p:cNvPicPr>
            <a:picLocks noChangeAspect="1"/>
          </p:cNvPicPr>
          <p:nvPr/>
        </p:nvPicPr>
        <p:blipFill>
          <a:blip r:embed="rId1"/>
          <a:stretch>
            <a:fillRect/>
          </a:stretch>
        </p:blipFill>
        <p:spPr>
          <a:xfrm>
            <a:off x="894690" y="850027"/>
            <a:ext cx="7170514" cy="2025853"/>
          </a:xfrm>
          <a:prstGeom prst="rect">
            <a:avLst/>
          </a:prstGeom>
        </p:spPr>
      </p:pic>
      <p:pic>
        <p:nvPicPr>
          <p:cNvPr id="7" name="图片 6"/>
          <p:cNvPicPr>
            <a:picLocks noChangeAspect="1"/>
          </p:cNvPicPr>
          <p:nvPr/>
        </p:nvPicPr>
        <p:blipFill>
          <a:blip r:embed="rId2"/>
          <a:stretch>
            <a:fillRect/>
          </a:stretch>
        </p:blipFill>
        <p:spPr>
          <a:xfrm>
            <a:off x="1068465" y="2972690"/>
            <a:ext cx="6822963" cy="20441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大屏展示系统</a:t>
            </a:r>
            <a:endParaRPr lang="zh-CN" altLang="en-US"/>
          </a:p>
        </p:txBody>
      </p:sp>
      <p:pic>
        <p:nvPicPr>
          <p:cNvPr id="59" name="图片 58"/>
          <p:cNvPicPr>
            <a:picLocks noChangeAspect="1"/>
          </p:cNvPicPr>
          <p:nvPr/>
        </p:nvPicPr>
        <p:blipFill>
          <a:blip r:embed="rId1"/>
          <a:stretch>
            <a:fillRect/>
          </a:stretch>
        </p:blipFill>
        <p:spPr>
          <a:xfrm>
            <a:off x="1003185" y="1148101"/>
            <a:ext cx="7454041" cy="35715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动景立体防控系统（三维视频融合监控）</a:t>
            </a:r>
            <a:endParaRPr lang="zh-CN" altLang="en-US"/>
          </a:p>
        </p:txBody>
      </p:sp>
      <p:sp>
        <p:nvSpPr>
          <p:cNvPr id="5" name="矩形 4"/>
          <p:cNvSpPr/>
          <p:nvPr/>
        </p:nvSpPr>
        <p:spPr>
          <a:xfrm>
            <a:off x="713702" y="3708520"/>
            <a:ext cx="2171039" cy="1060450"/>
          </a:xfrm>
          <a:prstGeom prst="rect">
            <a:avLst/>
          </a:prstGeom>
        </p:spPr>
        <p:txBody>
          <a:bodyPr wrap="square">
            <a:spAutoFit/>
          </a:bodyPr>
          <a:lstStyle/>
          <a:p>
            <a:pPr marL="285750" indent="-285750">
              <a:buFont typeface="Wingdings" panose="05000000000000000000" pitchFamily="2" charset="2"/>
              <a:buChar char="l"/>
            </a:pPr>
            <a:r>
              <a:rPr lang="zh-CN" altLang="en-US" sz="1050" smtClean="0"/>
              <a:t>视频</a:t>
            </a:r>
            <a:r>
              <a:rPr lang="zh-CN" altLang="en-US" sz="1050"/>
              <a:t>多源信息</a:t>
            </a:r>
            <a:r>
              <a:rPr lang="zh-CN" altLang="en-US" sz="1050" smtClean="0"/>
              <a:t>融合</a:t>
            </a:r>
            <a:endParaRPr lang="zh-CN" altLang="en-US" sz="1050"/>
          </a:p>
          <a:p>
            <a:pPr marL="285750" indent="-285750">
              <a:buFont typeface="Wingdings" panose="05000000000000000000" pitchFamily="2" charset="2"/>
              <a:buChar char="l"/>
            </a:pPr>
            <a:r>
              <a:rPr lang="zh-CN" altLang="en-US" sz="1050" smtClean="0"/>
              <a:t>多维</a:t>
            </a:r>
            <a:r>
              <a:rPr lang="zh-CN" altLang="en-US" sz="1050"/>
              <a:t>实景视频融合</a:t>
            </a:r>
            <a:endParaRPr lang="zh-CN" altLang="en-US" sz="1050"/>
          </a:p>
          <a:p>
            <a:pPr marL="285750" indent="-285750">
              <a:buFont typeface="Wingdings" panose="05000000000000000000" pitchFamily="2" charset="2"/>
              <a:buChar char="l"/>
            </a:pPr>
            <a:r>
              <a:rPr lang="zh-CN" altLang="en-US" sz="1050" smtClean="0"/>
              <a:t>区域</a:t>
            </a:r>
            <a:r>
              <a:rPr lang="zh-CN" altLang="en-US" sz="1050"/>
              <a:t>视频智慧</a:t>
            </a:r>
            <a:r>
              <a:rPr lang="zh-CN" altLang="en-US" sz="1050" smtClean="0"/>
              <a:t>巡逻</a:t>
            </a:r>
            <a:endParaRPr lang="zh-CN" altLang="en-US" sz="1050"/>
          </a:p>
          <a:p>
            <a:pPr marL="285750" indent="-285750">
              <a:buFont typeface="Wingdings" panose="05000000000000000000" pitchFamily="2" charset="2"/>
              <a:buChar char="l"/>
            </a:pPr>
            <a:r>
              <a:rPr lang="zh-CN" altLang="en-US" sz="1050" smtClean="0"/>
              <a:t>报警</a:t>
            </a:r>
            <a:r>
              <a:rPr lang="zh-CN" altLang="en-US" sz="1050"/>
              <a:t>智能联动</a:t>
            </a:r>
            <a:endParaRPr lang="zh-CN" altLang="en-US" sz="1050"/>
          </a:p>
          <a:p>
            <a:pPr marL="285750" indent="-285750">
              <a:buFont typeface="Wingdings" panose="05000000000000000000" pitchFamily="2" charset="2"/>
              <a:buChar char="l"/>
            </a:pPr>
            <a:r>
              <a:rPr lang="zh-CN" altLang="en-US" sz="1050" smtClean="0"/>
              <a:t>实景</a:t>
            </a:r>
            <a:r>
              <a:rPr lang="zh-CN" altLang="en-US" sz="1050"/>
              <a:t>历史视频回放</a:t>
            </a:r>
            <a:endParaRPr lang="zh-CN" altLang="en-US" sz="1050"/>
          </a:p>
          <a:p>
            <a:pPr marL="285750" indent="-285750">
              <a:buFont typeface="Wingdings" panose="05000000000000000000" pitchFamily="2" charset="2"/>
              <a:buChar char="l"/>
            </a:pPr>
            <a:r>
              <a:rPr lang="zh-CN" altLang="en-US" sz="1050" smtClean="0"/>
              <a:t>监控视频结构化</a:t>
            </a:r>
            <a:endParaRPr lang="zh-CN" altLang="en-US" sz="1050"/>
          </a:p>
        </p:txBody>
      </p:sp>
      <p:sp>
        <p:nvSpPr>
          <p:cNvPr id="6" name="矩形 5"/>
          <p:cNvSpPr/>
          <p:nvPr/>
        </p:nvSpPr>
        <p:spPr>
          <a:xfrm>
            <a:off x="335212" y="1053579"/>
            <a:ext cx="2440810" cy="2837815"/>
          </a:xfrm>
          <a:prstGeom prst="rect">
            <a:avLst/>
          </a:prstGeom>
        </p:spPr>
        <p:txBody>
          <a:bodyPr wrap="square">
            <a:spAutoFit/>
          </a:bodyPr>
          <a:lstStyle/>
          <a:p>
            <a:r>
              <a:rPr lang="zh-CN" altLang="en-US" sz="1050" smtClean="0"/>
              <a:t>　　传统</a:t>
            </a:r>
            <a:r>
              <a:rPr lang="zh-CN" altLang="en-US" sz="1050"/>
              <a:t>监控设备的现状，基本都是这种杂乱无序的多个小画面，监控人员无法迅速对兴趣目标进行视频画面的智能发现、跟踪、定位、快速</a:t>
            </a:r>
            <a:r>
              <a:rPr lang="zh-CN" altLang="en-US" sz="1050" smtClean="0"/>
              <a:t>处置。</a:t>
            </a:r>
            <a:endParaRPr lang="en-US" altLang="zh-CN" sz="1050" smtClean="0"/>
          </a:p>
          <a:p>
            <a:r>
              <a:rPr lang="zh-CN" altLang="en-US" sz="1050" smtClean="0"/>
              <a:t>　　监控</a:t>
            </a:r>
            <a:r>
              <a:rPr lang="zh-CN" altLang="en-US" sz="1050"/>
              <a:t>人员看得累、烦、</a:t>
            </a:r>
            <a:r>
              <a:rPr lang="zh-CN" altLang="en-US" sz="1050" smtClean="0"/>
              <a:t>懵。日常</a:t>
            </a:r>
            <a:r>
              <a:rPr lang="zh-CN" altLang="en-US" sz="1050"/>
              <a:t>巡检单路浏览，费时</a:t>
            </a:r>
            <a:r>
              <a:rPr lang="zh-CN" altLang="en-US" sz="1050" smtClean="0"/>
              <a:t>费力。摄像头</a:t>
            </a:r>
            <a:r>
              <a:rPr lang="zh-CN" altLang="en-US" sz="1050"/>
              <a:t>之间缺乏空间位置关联，监控画面</a:t>
            </a:r>
            <a:r>
              <a:rPr lang="zh-CN" altLang="en-US" sz="1050" smtClean="0"/>
              <a:t>孤立。</a:t>
            </a:r>
            <a:endParaRPr lang="en-US" altLang="zh-CN" sz="1050" smtClean="0"/>
          </a:p>
          <a:p>
            <a:r>
              <a:rPr lang="zh-CN" altLang="en-US" sz="1050" smtClean="0"/>
              <a:t>　　系统</a:t>
            </a:r>
            <a:r>
              <a:rPr lang="zh-CN" altLang="en-US" sz="1050"/>
              <a:t>以</a:t>
            </a:r>
            <a:r>
              <a:rPr lang="zh-CN" altLang="en-US" sz="1050" smtClean="0"/>
              <a:t>实景监控视频</a:t>
            </a:r>
            <a:r>
              <a:rPr lang="zh-CN" altLang="en-US" sz="1050"/>
              <a:t>为基础，充分</a:t>
            </a:r>
            <a:r>
              <a:rPr lang="zh-CN" altLang="en-US" sz="1050" smtClean="0"/>
              <a:t>整合三维</a:t>
            </a:r>
            <a:r>
              <a:rPr lang="en-US" altLang="zh-CN" sz="1050" smtClean="0"/>
              <a:t>GIS</a:t>
            </a:r>
            <a:r>
              <a:rPr lang="zh-CN" altLang="en-US" sz="1050" smtClean="0"/>
              <a:t>系统</a:t>
            </a:r>
            <a:r>
              <a:rPr lang="zh-CN" altLang="en-US" sz="1050"/>
              <a:t>、视频监控系统、人脸卡口、车辆卡口、电子围栏、</a:t>
            </a:r>
            <a:r>
              <a:rPr lang="en-US" altLang="zh-CN" sz="1050"/>
              <a:t>GPS</a:t>
            </a:r>
            <a:r>
              <a:rPr lang="zh-CN" altLang="en-US" sz="1050"/>
              <a:t>定位等多个系统；可</a:t>
            </a:r>
            <a:r>
              <a:rPr lang="zh-CN" altLang="en-US" sz="1050" smtClean="0"/>
              <a:t>实现监控区域</a:t>
            </a:r>
            <a:r>
              <a:rPr lang="zh-CN" altLang="en-US" sz="1050"/>
              <a:t>内多源信息数据的融合，包括视频数据、人脸、车辆、建筑物；建筑物内结构、人员构成、设备运行数据、状况、传感器、温度等物联设备；可通过视频直接控制设备、空调、照明等设备</a:t>
            </a:r>
            <a:r>
              <a:rPr lang="zh-CN" altLang="en-US" sz="1050" smtClean="0"/>
              <a:t>开关。</a:t>
            </a:r>
            <a:endParaRPr lang="zh-CN" altLang="en-US" sz="1050"/>
          </a:p>
        </p:txBody>
      </p:sp>
      <p:pic>
        <p:nvPicPr>
          <p:cNvPr id="3" name="图片 2"/>
          <p:cNvPicPr>
            <a:picLocks noChangeAspect="1"/>
          </p:cNvPicPr>
          <p:nvPr>
            <p:custDataLst>
              <p:tags r:id="rId1"/>
            </p:custDataLst>
          </p:nvPr>
        </p:nvPicPr>
        <p:blipFill>
          <a:blip r:embed="rId2"/>
          <a:stretch>
            <a:fillRect/>
          </a:stretch>
        </p:blipFill>
        <p:spPr>
          <a:xfrm>
            <a:off x="2985550" y="1053413"/>
            <a:ext cx="5819154" cy="3693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smtClean="0"/>
              <a:t>后端运行支撑</a:t>
            </a:r>
            <a:endParaRPr lang="zh-CN" altLang="en-US"/>
          </a:p>
        </p:txBody>
      </p:sp>
      <p:pic>
        <p:nvPicPr>
          <p:cNvPr id="2" name="图片 1"/>
          <p:cNvPicPr>
            <a:picLocks noChangeAspect="1"/>
          </p:cNvPicPr>
          <p:nvPr/>
        </p:nvPicPr>
        <p:blipFill>
          <a:blip r:embed="rId1"/>
          <a:stretch>
            <a:fillRect/>
          </a:stretch>
        </p:blipFill>
        <p:spPr>
          <a:xfrm>
            <a:off x="3565621" y="902154"/>
            <a:ext cx="5323008" cy="3868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solidFill>
                  <a:srgbClr val="0070C0"/>
                </a:solidFill>
              </a:rPr>
              <a:t>传统地理信息系统</a:t>
            </a:r>
            <a:r>
              <a:rPr lang="zh-CN" altLang="en-US" smtClean="0"/>
              <a:t>支撑城市大脑应用</a:t>
            </a:r>
            <a:r>
              <a:rPr lang="zh-CN" altLang="en-US" smtClean="0">
                <a:solidFill>
                  <a:srgbClr val="C00000"/>
                </a:solidFill>
              </a:rPr>
              <a:t>力不从心</a:t>
            </a:r>
            <a:endParaRPr lang="zh-CN" altLang="en-US">
              <a:solidFill>
                <a:srgbClr val="C00000"/>
              </a:solidFill>
            </a:endParaRPr>
          </a:p>
        </p:txBody>
      </p:sp>
      <p:pic>
        <p:nvPicPr>
          <p:cNvPr id="75" name="图片 74"/>
          <p:cNvPicPr>
            <a:picLocks noChangeAspect="1"/>
          </p:cNvPicPr>
          <p:nvPr/>
        </p:nvPicPr>
        <p:blipFill>
          <a:blip r:embed="rId1"/>
          <a:stretch>
            <a:fillRect/>
          </a:stretch>
        </p:blipFill>
        <p:spPr>
          <a:xfrm>
            <a:off x="768632" y="1068077"/>
            <a:ext cx="7668973" cy="379104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2"/>
          <p:cNvSpPr/>
          <p:nvPr/>
        </p:nvSpPr>
        <p:spPr>
          <a:xfrm>
            <a:off x="722630" y="2614930"/>
            <a:ext cx="3571240" cy="368935"/>
          </a:xfrm>
          <a:prstGeom prst="rect">
            <a:avLst/>
          </a:prstGeom>
          <a:noFill/>
          <a:ln>
            <a:noFill/>
          </a:ln>
        </p:spPr>
        <p:txBody>
          <a:bodyPr vert="horz" wrap="square" lIns="0" tIns="0" rIns="0" bIns="0" numCol="1" anchor="t" anchorCtr="0" compatLnSpc="1">
            <a:spAutoFit/>
          </a:bodyPr>
          <a:lstStyle/>
          <a:p>
            <a:pPr marL="0" marR="0" lvl="0" indent="0" algn="ctr" defTabSz="342900" rtl="0" eaLnBrk="1" fontAlgn="auto" latinLnBrk="0" hangingPunct="1">
              <a:lnSpc>
                <a:spcPct val="100000"/>
              </a:lnSpc>
              <a:spcBef>
                <a:spcPts val="0"/>
              </a:spcBef>
              <a:spcAft>
                <a:spcPts val="0"/>
              </a:spcAft>
              <a:buClrTx/>
              <a:buSzTx/>
              <a:buFontTx/>
              <a:buNone/>
              <a:defRPr/>
            </a:pPr>
            <a:r>
              <a:rPr kumimoji="0" lang="zh-CN" sz="2400" b="1" i="0" u="none" strike="noStrike" kern="1200" cap="none" spc="225"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城市大脑总体设计</a:t>
            </a:r>
            <a:endParaRPr kumimoji="0" lang="zh-CN" sz="2400" b="1" i="0" u="none" strike="noStrike" kern="1200" cap="none" spc="225"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cxnSp>
        <p:nvCxnSpPr>
          <p:cNvPr id="3097" name="直接连接符 58"/>
          <p:cNvCxnSpPr>
            <a:cxnSpLocks noChangeShapeType="1"/>
          </p:cNvCxnSpPr>
          <p:nvPr/>
        </p:nvCxnSpPr>
        <p:spPr bwMode="auto">
          <a:xfrm>
            <a:off x="317419" y="1144402"/>
            <a:ext cx="1913281" cy="0"/>
          </a:xfrm>
          <a:prstGeom prst="line">
            <a:avLst/>
          </a:prstGeom>
          <a:noFill/>
          <a:ln w="6350">
            <a:solidFill>
              <a:srgbClr val="7F7F7F"/>
            </a:solidFill>
            <a:round/>
          </a:ln>
          <a:extLst>
            <a:ext uri="{909E8E84-426E-40DD-AFC4-6F175D3DCCD1}">
              <a14:hiddenFill xmlns:a14="http://schemas.microsoft.com/office/drawing/2010/main">
                <a:noFill/>
              </a14:hiddenFill>
            </a:ext>
          </a:extLst>
        </p:spPr>
      </p:cxnSp>
      <p:sp>
        <p:nvSpPr>
          <p:cNvPr id="3098" name="文本框 56"/>
          <p:cNvSpPr txBox="1">
            <a:spLocks noChangeArrowheads="1"/>
          </p:cNvSpPr>
          <p:nvPr/>
        </p:nvSpPr>
        <p:spPr bwMode="auto">
          <a:xfrm>
            <a:off x="755649" y="852495"/>
            <a:ext cx="10745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Contents</a:t>
            </a:r>
            <a:endParaRPr kumimoji="0" lang="zh-CN" altLang="en-US"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sp>
        <p:nvSpPr>
          <p:cNvPr id="3096" name="文本框 57"/>
          <p:cNvSpPr txBox="1">
            <a:spLocks noChangeArrowheads="1"/>
          </p:cNvSpPr>
          <p:nvPr/>
        </p:nvSpPr>
        <p:spPr bwMode="auto">
          <a:xfrm>
            <a:off x="359632" y="477624"/>
            <a:ext cx="10745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目录</a:t>
            </a:r>
            <a:endPar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grpSp>
        <p:nvGrpSpPr>
          <p:cNvPr id="5" name="组合 4"/>
          <p:cNvGrpSpPr/>
          <p:nvPr/>
        </p:nvGrpSpPr>
        <p:grpSpPr>
          <a:xfrm>
            <a:off x="128270" y="2623185"/>
            <a:ext cx="852805" cy="354036"/>
            <a:chOff x="513248" y="1022421"/>
            <a:chExt cx="996727" cy="253926"/>
          </a:xfrm>
        </p:grpSpPr>
        <p:sp>
          <p:nvSpPr>
            <p:cNvPr id="3080" name="矩形 29"/>
            <p:cNvSpPr>
              <a:spLocks noChangeArrowheads="1"/>
            </p:cNvSpPr>
            <p:nvPr/>
          </p:nvSpPr>
          <p:spPr bwMode="auto">
            <a:xfrm>
              <a:off x="513248" y="1022421"/>
              <a:ext cx="996727" cy="253926"/>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nchor="ctr"/>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3081" name="文本框 30"/>
            <p:cNvSpPr txBox="1">
              <a:spLocks noChangeArrowheads="1"/>
            </p:cNvSpPr>
            <p:nvPr/>
          </p:nvSpPr>
          <p:spPr bwMode="auto">
            <a:xfrm>
              <a:off x="645431" y="1060585"/>
              <a:ext cx="721644" cy="18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第一章</a:t>
              </a:r>
              <a:endPar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0" name="矩形 9"/>
          <p:cNvSpPr/>
          <p:nvPr/>
        </p:nvSpPr>
        <p:spPr>
          <a:xfrm>
            <a:off x="4511675" y="-22860"/>
            <a:ext cx="4634230" cy="5166995"/>
          </a:xfrm>
          <a:prstGeom prst="rect">
            <a:avLst/>
          </a:prstGeom>
          <a:blipFill>
            <a:blip r:embed="rId1" cstate="print">
              <a:alphaModFix amt="64000"/>
            </a:blip>
            <a:stretch>
              <a:fillRect/>
            </a:stretch>
          </a:blipFill>
          <a:ln>
            <a:noFill/>
          </a:ln>
          <a:effectLst>
            <a:outerShdw blurRad="203200" dist="165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endParaRPr lang="zh-CN" altLang="en-US">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300" autoRev="1" fill="hold">
                                          <p:stCondLst>
                                            <p:cond delay="0"/>
                                          </p:stCondLst>
                                        </p:cTn>
                                        <p:tgtEl>
                                          <p:spTgt spid="13"/>
                                        </p:tgtEl>
                                        <p:attrNameLst>
                                          <p:attrName>ppt_w</p:attrName>
                                        </p:attrNameLst>
                                      </p:cBhvr>
                                    </p:anim>
                                    <p:anim by="(#ppt_w*0.50)" calcmode="lin" valueType="num">
                                      <p:cBhvr>
                                        <p:cTn id="8" dur="300" decel="50000" autoRev="1" fill="hold">
                                          <p:stCondLst>
                                            <p:cond delay="0"/>
                                          </p:stCondLst>
                                        </p:cTn>
                                        <p:tgtEl>
                                          <p:spTgt spid="13"/>
                                        </p:tgtEl>
                                        <p:attrNameLst>
                                          <p:attrName>ppt_x</p:attrName>
                                        </p:attrNameLst>
                                      </p:cBhvr>
                                    </p:anim>
                                    <p:anim from="(-#ppt_h/2)" to="(#ppt_y)" calcmode="lin" valueType="num">
                                      <p:cBhvr>
                                        <p:cTn id="9" dur="600" fill="hold">
                                          <p:stCondLst>
                                            <p:cond delay="0"/>
                                          </p:stCondLst>
                                        </p:cTn>
                                        <p:tgtEl>
                                          <p:spTgt spid="13"/>
                                        </p:tgtEl>
                                        <p:attrNameLst>
                                          <p:attrName>ppt_y</p:attrName>
                                        </p:attrNameLst>
                                      </p:cBhvr>
                                    </p:anim>
                                    <p:animRot by="21600000">
                                      <p:cBhvr>
                                        <p:cTn id="10" dur="600" fill="hold">
                                          <p:stCondLst>
                                            <p:cond delay="0"/>
                                          </p:stCondLst>
                                        </p:cTn>
                                        <p:tgtEl>
                                          <p:spTgt spid="13"/>
                                        </p:tgtEl>
                                        <p:attrNameLst>
                                          <p:attrName>r</p:attrName>
                                        </p:attrNameLst>
                                      </p:cBhvr>
                                    </p:animRot>
                                  </p:childTnLst>
                                </p:cTn>
                              </p:par>
                            </p:childTnLst>
                          </p:cTn>
                        </p:par>
                        <p:par>
                          <p:cTn id="11" fill="hold">
                            <p:stCondLst>
                              <p:cond delay="1019"/>
                            </p:stCondLst>
                            <p:childTnLst>
                              <p:par>
                                <p:cTn id="12" presetID="22" presetClass="entr" presetSubtype="8" fill="hold" nodeType="afterEffect">
                                  <p:stCondLst>
                                    <p:cond delay="0"/>
                                  </p:stCondLst>
                                  <p:childTnLst>
                                    <p:set>
                                      <p:cBhvr>
                                        <p:cTn id="13" dur="1" fill="hold">
                                          <p:stCondLst>
                                            <p:cond delay="0"/>
                                          </p:stCondLst>
                                        </p:cTn>
                                        <p:tgtEl>
                                          <p:spTgt spid="3097"/>
                                        </p:tgtEl>
                                        <p:attrNameLst>
                                          <p:attrName>style.visibility</p:attrName>
                                        </p:attrNameLst>
                                      </p:cBhvr>
                                      <p:to>
                                        <p:strVal val="visible"/>
                                      </p:to>
                                    </p:set>
                                    <p:animEffect transition="in" filter="wipe(left)">
                                      <p:cBhvr>
                                        <p:cTn id="14" dur="500"/>
                                        <p:tgtEl>
                                          <p:spTgt spid="3097"/>
                                        </p:tgtEl>
                                      </p:cBhvr>
                                    </p:animEffect>
                                  </p:childTnLst>
                                </p:cTn>
                              </p:par>
                            </p:childTnLst>
                          </p:cTn>
                        </p:par>
                        <p:par>
                          <p:cTn id="15" fill="hold">
                            <p:stCondLst>
                              <p:cond delay="1519"/>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3098"/>
                                        </p:tgtEl>
                                        <p:attrNameLst>
                                          <p:attrName>style.visibility</p:attrName>
                                        </p:attrNameLst>
                                      </p:cBhvr>
                                      <p:to>
                                        <p:strVal val="visible"/>
                                      </p:to>
                                    </p:set>
                                    <p:anim calcmode="lin" valueType="num">
                                      <p:cBhvr>
                                        <p:cTn id="18" dur="500" fill="hold"/>
                                        <p:tgtEl>
                                          <p:spTgt spid="3098"/>
                                        </p:tgtEl>
                                        <p:attrNameLst>
                                          <p:attrName>ppt_w</p:attrName>
                                        </p:attrNameLst>
                                      </p:cBhvr>
                                      <p:tavLst>
                                        <p:tav tm="0">
                                          <p:val>
                                            <p:fltVal val="0"/>
                                          </p:val>
                                        </p:tav>
                                        <p:tav tm="100000">
                                          <p:val>
                                            <p:strVal val="#ppt_w"/>
                                          </p:val>
                                        </p:tav>
                                      </p:tavLst>
                                    </p:anim>
                                    <p:anim calcmode="lin" valueType="num">
                                      <p:cBhvr>
                                        <p:cTn id="19" dur="500" fill="hold"/>
                                        <p:tgtEl>
                                          <p:spTgt spid="3098"/>
                                        </p:tgtEl>
                                        <p:attrNameLst>
                                          <p:attrName>ppt_h</p:attrName>
                                        </p:attrNameLst>
                                      </p:cBhvr>
                                      <p:tavLst>
                                        <p:tav tm="0">
                                          <p:val>
                                            <p:fltVal val="0"/>
                                          </p:val>
                                        </p:tav>
                                        <p:tav tm="100000">
                                          <p:val>
                                            <p:strVal val="#ppt_h"/>
                                          </p:val>
                                        </p:tav>
                                      </p:tavLst>
                                    </p:anim>
                                    <p:animEffect transition="in" filter="fade">
                                      <p:cBhvr>
                                        <p:cTn id="20" dur="500"/>
                                        <p:tgtEl>
                                          <p:spTgt spid="309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096"/>
                                        </p:tgtEl>
                                        <p:attrNameLst>
                                          <p:attrName>style.visibility</p:attrName>
                                        </p:attrNameLst>
                                      </p:cBhvr>
                                      <p:to>
                                        <p:strVal val="visible"/>
                                      </p:to>
                                    </p:set>
                                    <p:anim calcmode="lin" valueType="num">
                                      <p:cBhvr>
                                        <p:cTn id="23" dur="500" fill="hold"/>
                                        <p:tgtEl>
                                          <p:spTgt spid="3096"/>
                                        </p:tgtEl>
                                        <p:attrNameLst>
                                          <p:attrName>ppt_w</p:attrName>
                                        </p:attrNameLst>
                                      </p:cBhvr>
                                      <p:tavLst>
                                        <p:tav tm="0">
                                          <p:val>
                                            <p:fltVal val="0"/>
                                          </p:val>
                                        </p:tav>
                                        <p:tav tm="100000">
                                          <p:val>
                                            <p:strVal val="#ppt_w"/>
                                          </p:val>
                                        </p:tav>
                                      </p:tavLst>
                                    </p:anim>
                                    <p:anim calcmode="lin" valueType="num">
                                      <p:cBhvr>
                                        <p:cTn id="24" dur="500" fill="hold"/>
                                        <p:tgtEl>
                                          <p:spTgt spid="3096"/>
                                        </p:tgtEl>
                                        <p:attrNameLst>
                                          <p:attrName>ppt_h</p:attrName>
                                        </p:attrNameLst>
                                      </p:cBhvr>
                                      <p:tavLst>
                                        <p:tav tm="0">
                                          <p:val>
                                            <p:fltVal val="0"/>
                                          </p:val>
                                        </p:tav>
                                        <p:tav tm="100000">
                                          <p:val>
                                            <p:strVal val="#ppt_h"/>
                                          </p:val>
                                        </p:tav>
                                      </p:tavLst>
                                    </p:anim>
                                    <p:animEffect transition="in" filter="fade">
                                      <p:cBhvr>
                                        <p:cTn id="25" dur="500"/>
                                        <p:tgtEl>
                                          <p:spTgt spid="3096"/>
                                        </p:tgtEl>
                                      </p:cBhvr>
                                    </p:animEffect>
                                  </p:childTnLst>
                                </p:cTn>
                              </p:par>
                            </p:childTnLst>
                          </p:cTn>
                        </p:par>
                        <p:par>
                          <p:cTn id="26" fill="hold">
                            <p:stCondLst>
                              <p:cond delay="2369"/>
                            </p:stCondLst>
                            <p:childTnLst>
                              <p:par>
                                <p:cTn id="27" presetID="53" presetClass="entr" presetSubtype="16"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par>
                          <p:cTn id="32" fill="hold">
                            <p:stCondLst>
                              <p:cond delay="2869"/>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98" grpId="0"/>
      <p:bldP spid="3096" grpId="0"/>
      <p:bldP spid="10"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mtClean="0">
                <a:solidFill>
                  <a:srgbClr val="C00000"/>
                </a:solidFill>
              </a:rPr>
              <a:t>地理信息云平台</a:t>
            </a:r>
            <a:r>
              <a:rPr lang="zh-CN" altLang="en-US" smtClean="0"/>
              <a:t>是构建城市大脑的基石</a:t>
            </a:r>
            <a:endParaRPr lang="zh-CN" altLang="en-US"/>
          </a:p>
        </p:txBody>
      </p:sp>
      <p:pic>
        <p:nvPicPr>
          <p:cNvPr id="9" name="图片 8"/>
          <p:cNvPicPr>
            <a:picLocks noChangeAspect="1"/>
          </p:cNvPicPr>
          <p:nvPr/>
        </p:nvPicPr>
        <p:blipFill>
          <a:blip r:embed="rId1"/>
          <a:stretch>
            <a:fillRect/>
          </a:stretch>
        </p:blipFill>
        <p:spPr>
          <a:xfrm>
            <a:off x="335213" y="877986"/>
            <a:ext cx="8546996" cy="40654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二三维一体化地图服务云平台</a:t>
            </a:r>
            <a:endParaRPr lang="zh-CN" altLang="en-US"/>
          </a:p>
        </p:txBody>
      </p:sp>
      <p:pic>
        <p:nvPicPr>
          <p:cNvPr id="3" name="图片 2"/>
          <p:cNvPicPr>
            <a:picLocks noChangeAspect="1"/>
          </p:cNvPicPr>
          <p:nvPr/>
        </p:nvPicPr>
        <p:blipFill>
          <a:blip r:embed="rId1"/>
          <a:stretch>
            <a:fillRect/>
          </a:stretch>
        </p:blipFill>
        <p:spPr>
          <a:xfrm>
            <a:off x="1362367" y="1272742"/>
            <a:ext cx="6420536" cy="34983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a:stretch>
            <a:fillRect/>
          </a:stretch>
        </p:blipFill>
        <p:spPr>
          <a:xfrm>
            <a:off x="253407" y="792723"/>
            <a:ext cx="8638456" cy="4115729"/>
          </a:xfrm>
          <a:prstGeom prst="rect">
            <a:avLst/>
          </a:prstGeom>
        </p:spPr>
      </p:pic>
      <p:sp>
        <p:nvSpPr>
          <p:cNvPr id="2" name="标题 1"/>
          <p:cNvSpPr>
            <a:spLocks noGrp="1"/>
          </p:cNvSpPr>
          <p:nvPr>
            <p:ph type="title"/>
          </p:nvPr>
        </p:nvSpPr>
        <p:spPr>
          <a:xfrm>
            <a:off x="470786" y="64235"/>
            <a:ext cx="7887787" cy="993783"/>
          </a:xfrm>
        </p:spPr>
        <p:txBody>
          <a:bodyPr/>
          <a:lstStyle/>
          <a:p>
            <a:r>
              <a:rPr lang="zh-CN" altLang="en-US" smtClean="0"/>
              <a:t>超融合数据模型和海量数据管理工具</a:t>
            </a:r>
            <a:endParaRPr lang="zh-CN" altLang="en-US"/>
          </a:p>
        </p:txBody>
      </p:sp>
      <p:sp>
        <p:nvSpPr>
          <p:cNvPr id="73" name="矩形 72"/>
          <p:cNvSpPr/>
          <p:nvPr/>
        </p:nvSpPr>
        <p:spPr>
          <a:xfrm>
            <a:off x="335213" y="797357"/>
            <a:ext cx="5986146" cy="645795"/>
          </a:xfrm>
          <a:prstGeom prst="rect">
            <a:avLst/>
          </a:prstGeom>
          <a:solidFill>
            <a:srgbClr val="00B0F0"/>
          </a:solidFill>
          <a:ln w="28575">
            <a:solidFill>
              <a:srgbClr val="00B0F0"/>
            </a:solidFill>
          </a:ln>
        </p:spPr>
        <p:txBody>
          <a:bodyPr wrap="square" lIns="81011" tIns="81011" rIns="81011" bIns="81011">
            <a:spAutoFit/>
          </a:bodyPr>
          <a:lstStyle/>
          <a:p>
            <a:pPr algn="just"/>
            <a:r>
              <a:rPr lang="zh-CN" altLang="en-US" sz="1050" b="1" smtClean="0">
                <a:solidFill>
                  <a:schemeClr val="bg1"/>
                </a:solidFill>
              </a:rPr>
              <a:t>将多元数据融合处理为高效统一的超融合数据，支持超大规模二三维场景的快速构建和高速查询，支持丰富的粒子特效、光线追踪特效、辉光特效等超炫可视化效果，实现二三维一体化地理信息专业分析和应用。</a:t>
            </a:r>
            <a:endParaRPr lang="zh-CN" altLang="en-US" sz="1050" b="1">
              <a:solidFill>
                <a:schemeClr val="bg1"/>
              </a:solidFill>
            </a:endParaRPr>
          </a:p>
        </p:txBody>
      </p:sp>
      <p:sp>
        <p:nvSpPr>
          <p:cNvPr id="74" name="圆角矩形 73"/>
          <p:cNvSpPr/>
          <p:nvPr/>
        </p:nvSpPr>
        <p:spPr>
          <a:xfrm>
            <a:off x="330578" y="1566018"/>
            <a:ext cx="2933603" cy="890761"/>
          </a:xfrm>
          <a:prstGeom prst="roundRect">
            <a:avLst>
              <a:gd name="adj" fmla="val 2564"/>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lstStyle/>
          <a:p>
            <a:pPr algn="ctr"/>
            <a:r>
              <a:rPr lang="zh-CN" altLang="en-US" sz="1200" b="1" smtClean="0">
                <a:solidFill>
                  <a:srgbClr val="1E85B8"/>
                </a:solidFill>
              </a:rPr>
              <a:t>通用</a:t>
            </a:r>
            <a:endParaRPr lang="zh-CN" altLang="en-US" sz="1200" b="1">
              <a:solidFill>
                <a:srgbClr val="1E85B8"/>
              </a:solidFill>
            </a:endParaRPr>
          </a:p>
        </p:txBody>
      </p:sp>
      <p:sp>
        <p:nvSpPr>
          <p:cNvPr id="75" name="圆角矩形 74"/>
          <p:cNvSpPr/>
          <p:nvPr/>
        </p:nvSpPr>
        <p:spPr>
          <a:xfrm>
            <a:off x="3392390" y="1566018"/>
            <a:ext cx="2933603" cy="890761"/>
          </a:xfrm>
          <a:prstGeom prst="roundRect">
            <a:avLst>
              <a:gd name="adj" fmla="val 2564"/>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lstStyle/>
          <a:p>
            <a:pPr algn="ctr"/>
            <a:r>
              <a:rPr lang="zh-CN" altLang="en-US" sz="1200" b="1" smtClean="0">
                <a:solidFill>
                  <a:srgbClr val="1E85B8"/>
                </a:solidFill>
              </a:rPr>
              <a:t>高效</a:t>
            </a:r>
            <a:endParaRPr lang="zh-CN" altLang="en-US" sz="1200" b="1">
              <a:solidFill>
                <a:srgbClr val="1E85B8"/>
              </a:solidFill>
            </a:endParaRPr>
          </a:p>
        </p:txBody>
      </p:sp>
      <p:sp>
        <p:nvSpPr>
          <p:cNvPr id="76" name="圆角矩形 75"/>
          <p:cNvSpPr/>
          <p:nvPr/>
        </p:nvSpPr>
        <p:spPr>
          <a:xfrm>
            <a:off x="330578" y="2577020"/>
            <a:ext cx="2933603" cy="890761"/>
          </a:xfrm>
          <a:prstGeom prst="roundRect">
            <a:avLst>
              <a:gd name="adj" fmla="val 2564"/>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lstStyle/>
          <a:p>
            <a:pPr algn="ctr"/>
            <a:r>
              <a:rPr lang="zh-CN" altLang="en-US" sz="1200" b="1" smtClean="0">
                <a:solidFill>
                  <a:srgbClr val="1E85B8"/>
                </a:solidFill>
              </a:rPr>
              <a:t>超炫</a:t>
            </a:r>
            <a:endParaRPr lang="zh-CN" altLang="en-US" sz="1200" b="1">
              <a:solidFill>
                <a:srgbClr val="1E85B8"/>
              </a:solidFill>
            </a:endParaRPr>
          </a:p>
        </p:txBody>
      </p:sp>
      <p:sp>
        <p:nvSpPr>
          <p:cNvPr id="77" name="圆角矩形 76"/>
          <p:cNvSpPr/>
          <p:nvPr/>
        </p:nvSpPr>
        <p:spPr>
          <a:xfrm>
            <a:off x="3392390" y="2577020"/>
            <a:ext cx="2933603" cy="890761"/>
          </a:xfrm>
          <a:prstGeom prst="roundRect">
            <a:avLst>
              <a:gd name="adj" fmla="val 2564"/>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b"/>
          <a:lstStyle/>
          <a:p>
            <a:pPr algn="ctr"/>
            <a:r>
              <a:rPr lang="zh-CN" altLang="en-US" sz="1200" b="1" smtClean="0">
                <a:solidFill>
                  <a:srgbClr val="1E85B8"/>
                </a:solidFill>
              </a:rPr>
              <a:t>规范</a:t>
            </a:r>
            <a:endParaRPr lang="zh-CN" altLang="en-US" sz="1200" b="1">
              <a:solidFill>
                <a:srgbClr val="1E85B8"/>
              </a:solidFill>
            </a:endParaRPr>
          </a:p>
        </p:txBody>
      </p:sp>
      <p:sp>
        <p:nvSpPr>
          <p:cNvPr id="78" name="文本框 77"/>
          <p:cNvSpPr txBox="1"/>
          <p:nvPr/>
        </p:nvSpPr>
        <p:spPr>
          <a:xfrm>
            <a:off x="633375" y="1712958"/>
            <a:ext cx="2590645" cy="506730"/>
          </a:xfrm>
          <a:prstGeom prst="rect">
            <a:avLst/>
          </a:prstGeom>
          <a:noFill/>
        </p:spPr>
        <p:txBody>
          <a:bodyPr wrap="square" rtlCol="0">
            <a:spAutoFit/>
          </a:bodyPr>
          <a:lstStyle/>
          <a:p>
            <a:pPr algn="just"/>
            <a:r>
              <a:rPr lang="zh-CN" altLang="en-US" sz="900"/>
              <a:t>支持</a:t>
            </a:r>
            <a:r>
              <a:rPr lang="en-US" altLang="zh-CN" sz="900"/>
              <a:t>tiff, jpg, png</a:t>
            </a:r>
            <a:r>
              <a:rPr lang="zh-CN" altLang="en-US" sz="900"/>
              <a:t>等</a:t>
            </a:r>
            <a:r>
              <a:rPr lang="zh-CN" altLang="en-US" sz="900" smtClean="0"/>
              <a:t>主流空间影像数据</a:t>
            </a:r>
            <a:r>
              <a:rPr lang="zh-CN" altLang="en-US" sz="900"/>
              <a:t>，</a:t>
            </a:r>
            <a:r>
              <a:rPr lang="en-US" altLang="zh-CN" sz="900"/>
              <a:t>shp, dwg, tab</a:t>
            </a:r>
            <a:r>
              <a:rPr lang="zh-CN" altLang="en-US" sz="900"/>
              <a:t>等主流</a:t>
            </a:r>
            <a:r>
              <a:rPr lang="en-US" altLang="zh-CN" sz="900"/>
              <a:t>GIS</a:t>
            </a:r>
            <a:r>
              <a:rPr lang="zh-CN" altLang="en-US" sz="900"/>
              <a:t>矢量数据，</a:t>
            </a:r>
            <a:r>
              <a:rPr lang="en-US" altLang="zh-CN" sz="900"/>
              <a:t>3ds, osgb, obj</a:t>
            </a:r>
            <a:r>
              <a:rPr lang="zh-CN" altLang="en-US" sz="900"/>
              <a:t>等主流模型数据</a:t>
            </a:r>
            <a:r>
              <a:rPr lang="zh-CN" altLang="en-US" sz="900" smtClean="0"/>
              <a:t>，</a:t>
            </a:r>
            <a:r>
              <a:rPr lang="en-US" altLang="zh-CN" sz="900" smtClean="0"/>
              <a:t>ifc</a:t>
            </a:r>
            <a:r>
              <a:rPr lang="zh-CN" altLang="en-US" sz="900" smtClean="0"/>
              <a:t>标准建筑信息模型数据</a:t>
            </a:r>
            <a:r>
              <a:rPr lang="zh-CN" altLang="en-US" sz="900"/>
              <a:t>的导入和管理。</a:t>
            </a:r>
            <a:endParaRPr lang="zh-CN" altLang="en-US" sz="900"/>
          </a:p>
        </p:txBody>
      </p:sp>
      <p:sp>
        <p:nvSpPr>
          <p:cNvPr id="79" name="文本框 78"/>
          <p:cNvSpPr txBox="1"/>
          <p:nvPr/>
        </p:nvSpPr>
        <p:spPr>
          <a:xfrm>
            <a:off x="3672014" y="1712957"/>
            <a:ext cx="2590645" cy="645160"/>
          </a:xfrm>
          <a:prstGeom prst="rect">
            <a:avLst/>
          </a:prstGeom>
          <a:noFill/>
        </p:spPr>
        <p:txBody>
          <a:bodyPr wrap="square" rtlCol="0">
            <a:spAutoFit/>
          </a:bodyPr>
          <a:lstStyle/>
          <a:p>
            <a:pPr algn="just"/>
            <a:r>
              <a:rPr lang="zh-CN" altLang="en-US" sz="900" smtClean="0"/>
              <a:t>采用超融合数据模型，确保二三维地图服务、实时动态矢量切片、三维场景构建、二三维空间分析、超炫可视化的高速查询和快速渲染，通过四叉树和八叉树</a:t>
            </a:r>
            <a:r>
              <a:rPr lang="zh-CN" altLang="en-US" sz="900"/>
              <a:t>原理</a:t>
            </a:r>
            <a:r>
              <a:rPr lang="zh-CN" altLang="en-US" sz="900" smtClean="0"/>
              <a:t>对数据实现高效存储和调取。</a:t>
            </a:r>
            <a:endParaRPr lang="zh-CN" altLang="en-US" sz="900"/>
          </a:p>
        </p:txBody>
      </p:sp>
      <p:sp>
        <p:nvSpPr>
          <p:cNvPr id="80" name="文本框 79"/>
          <p:cNvSpPr txBox="1"/>
          <p:nvPr/>
        </p:nvSpPr>
        <p:spPr>
          <a:xfrm>
            <a:off x="633375" y="2712773"/>
            <a:ext cx="2590645" cy="645160"/>
          </a:xfrm>
          <a:prstGeom prst="rect">
            <a:avLst/>
          </a:prstGeom>
          <a:noFill/>
        </p:spPr>
        <p:txBody>
          <a:bodyPr wrap="square" rtlCol="0">
            <a:spAutoFit/>
          </a:bodyPr>
          <a:lstStyle/>
          <a:p>
            <a:pPr algn="just"/>
            <a:r>
              <a:rPr lang="zh-CN" altLang="en-US" sz="900"/>
              <a:t>支持丰富的水、火、雾、气、爆炸、游走等粒子特效，点、环境、球面、镜面、太阳等光特效，水波特效，飞线特效等超炫可视化效果；支持丰富美观的图表可视化效果。</a:t>
            </a:r>
            <a:endParaRPr lang="zh-CN" altLang="en-US" sz="900"/>
          </a:p>
        </p:txBody>
      </p:sp>
      <p:sp>
        <p:nvSpPr>
          <p:cNvPr id="81" name="文本框 80"/>
          <p:cNvSpPr txBox="1"/>
          <p:nvPr/>
        </p:nvSpPr>
        <p:spPr>
          <a:xfrm>
            <a:off x="3672014" y="2730633"/>
            <a:ext cx="2590645" cy="645160"/>
          </a:xfrm>
          <a:prstGeom prst="rect">
            <a:avLst/>
          </a:prstGeom>
          <a:noFill/>
        </p:spPr>
        <p:txBody>
          <a:bodyPr wrap="square" rtlCol="0">
            <a:spAutoFit/>
          </a:bodyPr>
          <a:lstStyle/>
          <a:p>
            <a:pPr algn="just"/>
            <a:r>
              <a:rPr lang="zh-CN" altLang="en-US" sz="900" smtClean="0"/>
              <a:t>采用超融合数据模型规范，建立统一的时空基准，支撑海量数据应用和大数据时空分析应用，实现多源海量数据在</a:t>
            </a:r>
            <a:r>
              <a:rPr lang="en-US" altLang="zh-CN" sz="900" smtClean="0"/>
              <a:t>Web</a:t>
            </a:r>
            <a:r>
              <a:rPr lang="zh-CN" altLang="en-US" sz="900" smtClean="0"/>
              <a:t>和移动端的表达一致性、应用灵活性、高性能和规范性。</a:t>
            </a:r>
            <a:endParaRPr lang="zh-CN" altLang="en-US" sz="9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融合通信应急指挥调度系统</a:t>
            </a:r>
            <a:endParaRPr lang="zh-CN" altLang="en-US"/>
          </a:p>
        </p:txBody>
      </p:sp>
      <p:pic>
        <p:nvPicPr>
          <p:cNvPr id="20" name="图片 19"/>
          <p:cNvPicPr>
            <a:picLocks noChangeAspect="1"/>
          </p:cNvPicPr>
          <p:nvPr/>
        </p:nvPicPr>
        <p:blipFill>
          <a:blip r:embed="rId1"/>
          <a:stretch>
            <a:fillRect/>
          </a:stretch>
        </p:blipFill>
        <p:spPr>
          <a:xfrm>
            <a:off x="203103" y="1037796"/>
            <a:ext cx="8739063" cy="37087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383156" y="95985"/>
            <a:ext cx="7887787" cy="993783"/>
          </a:xfrm>
        </p:spPr>
        <p:txBody>
          <a:bodyPr/>
          <a:lstStyle/>
          <a:p>
            <a:r>
              <a:rPr lang="zh-CN" altLang="en-US" smtClean="0"/>
              <a:t>视频结构化系统</a:t>
            </a:r>
            <a:endParaRPr lang="zh-CN" altLang="en-US"/>
          </a:p>
        </p:txBody>
      </p:sp>
      <p:sp>
        <p:nvSpPr>
          <p:cNvPr id="117" name="TextBox 65"/>
          <p:cNvSpPr txBox="1">
            <a:spLocks noChangeArrowheads="1"/>
          </p:cNvSpPr>
          <p:nvPr/>
        </p:nvSpPr>
        <p:spPr bwMode="auto">
          <a:xfrm>
            <a:off x="680864" y="2943858"/>
            <a:ext cx="875610" cy="1886585"/>
          </a:xfrm>
          <a:prstGeom prst="rect">
            <a:avLst/>
          </a:prstGeom>
          <a:noFill/>
          <a:ln w="9525">
            <a:noFill/>
            <a:miter lim="800000"/>
          </a:ln>
        </p:spPr>
        <p:txBody>
          <a:bodyPr wrap="square">
            <a:spAutoFit/>
          </a:bodyPr>
          <a:lstStyle/>
          <a:p>
            <a:pPr>
              <a:lnSpc>
                <a:spcPct val="130000"/>
              </a:lnSpc>
              <a:buFont typeface="Arial" panose="020B0604020202020204" pitchFamily="34" charset="0"/>
              <a:buChar char="•"/>
            </a:pPr>
            <a:r>
              <a:rPr lang="zh-CN" altLang="en-US" sz="900" dirty="0" smtClean="0">
                <a:solidFill>
                  <a:srgbClr val="000000"/>
                </a:solidFill>
                <a:latin typeface="+mn-ea"/>
              </a:rPr>
              <a:t> </a:t>
            </a:r>
            <a:r>
              <a:rPr lang="zh-CN" altLang="en-US" sz="900" dirty="0">
                <a:solidFill>
                  <a:srgbClr val="000000"/>
                </a:solidFill>
                <a:latin typeface="+mn-ea"/>
              </a:rPr>
              <a:t>占道经营</a:t>
            </a:r>
            <a:endParaRPr lang="en-US" altLang="zh-CN" sz="900" dirty="0">
              <a:solidFill>
                <a:srgbClr val="000000"/>
              </a:solidFill>
              <a:latin typeface="+mn-ea"/>
            </a:endParaRPr>
          </a:p>
          <a:p>
            <a:pPr>
              <a:lnSpc>
                <a:spcPct val="130000"/>
              </a:lnSpc>
              <a:buFont typeface="Arial" panose="020B0604020202020204" pitchFamily="34" charset="0"/>
              <a:buChar char="•"/>
            </a:pPr>
            <a:r>
              <a:rPr lang="en-US" altLang="zh-CN" sz="900" dirty="0">
                <a:solidFill>
                  <a:srgbClr val="000000"/>
                </a:solidFill>
                <a:latin typeface="+mn-ea"/>
              </a:rPr>
              <a:t> </a:t>
            </a:r>
            <a:r>
              <a:rPr lang="zh-CN" altLang="en-US" sz="900" dirty="0">
                <a:solidFill>
                  <a:srgbClr val="000000"/>
                </a:solidFill>
                <a:latin typeface="+mn-ea"/>
              </a:rPr>
              <a:t>人群聚集</a:t>
            </a:r>
            <a:endParaRPr lang="en-US" altLang="zh-CN" sz="900" dirty="0">
              <a:solidFill>
                <a:srgbClr val="000000"/>
              </a:solidFill>
              <a:latin typeface="+mn-ea"/>
            </a:endParaRPr>
          </a:p>
          <a:p>
            <a:pPr>
              <a:lnSpc>
                <a:spcPct val="130000"/>
              </a:lnSpc>
              <a:buFont typeface="Arial" panose="020B0604020202020204" pitchFamily="34" charset="0"/>
              <a:buChar char="•"/>
            </a:pPr>
            <a:r>
              <a:rPr lang="en-US" altLang="zh-CN" sz="900" dirty="0">
                <a:solidFill>
                  <a:srgbClr val="000000"/>
                </a:solidFill>
                <a:latin typeface="+mn-ea"/>
              </a:rPr>
              <a:t> </a:t>
            </a:r>
            <a:r>
              <a:rPr lang="zh-CN" altLang="en-US" sz="900" dirty="0">
                <a:solidFill>
                  <a:srgbClr val="000000"/>
                </a:solidFill>
                <a:latin typeface="+mn-ea"/>
              </a:rPr>
              <a:t>违章停车</a:t>
            </a:r>
            <a:endParaRPr lang="en-US" altLang="zh-CN" sz="900" dirty="0">
              <a:solidFill>
                <a:srgbClr val="000000"/>
              </a:solidFill>
              <a:latin typeface="+mn-ea"/>
            </a:endParaRPr>
          </a:p>
          <a:p>
            <a:pPr>
              <a:lnSpc>
                <a:spcPct val="130000"/>
              </a:lnSpc>
              <a:buFont typeface="Arial" panose="020B0604020202020204" pitchFamily="34" charset="0"/>
              <a:buChar char="•"/>
            </a:pPr>
            <a:r>
              <a:rPr lang="en-US" altLang="zh-CN" sz="900" dirty="0">
                <a:solidFill>
                  <a:srgbClr val="000000"/>
                </a:solidFill>
                <a:latin typeface="+mn-ea"/>
              </a:rPr>
              <a:t> </a:t>
            </a:r>
            <a:r>
              <a:rPr lang="zh-CN" altLang="en-US" sz="900" dirty="0">
                <a:solidFill>
                  <a:srgbClr val="000000"/>
                </a:solidFill>
                <a:latin typeface="+mn-ea"/>
              </a:rPr>
              <a:t>明火检测</a:t>
            </a:r>
            <a:endParaRPr lang="en-US" altLang="zh-CN" sz="900" dirty="0">
              <a:solidFill>
                <a:srgbClr val="000000"/>
              </a:solidFill>
              <a:latin typeface="+mn-ea"/>
            </a:endParaRPr>
          </a:p>
          <a:p>
            <a:pPr>
              <a:lnSpc>
                <a:spcPct val="130000"/>
              </a:lnSpc>
              <a:buFont typeface="Arial" panose="020B0604020202020204" pitchFamily="34" charset="0"/>
              <a:buChar char="•"/>
            </a:pPr>
            <a:r>
              <a:rPr lang="en-US" altLang="zh-CN" sz="900" dirty="0">
                <a:solidFill>
                  <a:srgbClr val="000000"/>
                </a:solidFill>
                <a:latin typeface="+mn-ea"/>
              </a:rPr>
              <a:t> </a:t>
            </a:r>
            <a:r>
              <a:rPr lang="zh-CN" altLang="en-US" sz="900" dirty="0">
                <a:solidFill>
                  <a:srgbClr val="000000"/>
                </a:solidFill>
                <a:latin typeface="+mn-ea"/>
              </a:rPr>
              <a:t>车牌识别</a:t>
            </a:r>
            <a:endParaRPr lang="en-US" altLang="zh-CN" sz="900" dirty="0">
              <a:solidFill>
                <a:srgbClr val="000000"/>
              </a:solidFill>
              <a:latin typeface="+mn-ea"/>
            </a:endParaRPr>
          </a:p>
          <a:p>
            <a:pPr>
              <a:lnSpc>
                <a:spcPct val="130000"/>
              </a:lnSpc>
              <a:buFont typeface="Arial" panose="020B0604020202020204" pitchFamily="34" charset="0"/>
              <a:buChar char="•"/>
            </a:pPr>
            <a:r>
              <a:rPr lang="en-US" altLang="zh-CN" sz="900" dirty="0">
                <a:solidFill>
                  <a:srgbClr val="000000"/>
                </a:solidFill>
                <a:latin typeface="+mn-ea"/>
              </a:rPr>
              <a:t> </a:t>
            </a:r>
            <a:r>
              <a:rPr lang="zh-CN" altLang="en-US" sz="900" dirty="0">
                <a:solidFill>
                  <a:srgbClr val="000000"/>
                </a:solidFill>
                <a:latin typeface="+mn-ea"/>
              </a:rPr>
              <a:t>井盖丢失</a:t>
            </a:r>
            <a:endParaRPr lang="en-US" altLang="zh-CN" sz="900" dirty="0">
              <a:solidFill>
                <a:srgbClr val="000000"/>
              </a:solidFill>
              <a:latin typeface="+mn-ea"/>
            </a:endParaRPr>
          </a:p>
          <a:p>
            <a:pPr>
              <a:lnSpc>
                <a:spcPct val="130000"/>
              </a:lnSpc>
              <a:buFont typeface="Arial" panose="020B0604020202020204" pitchFamily="34" charset="0"/>
              <a:buChar char="•"/>
            </a:pPr>
            <a:r>
              <a:rPr lang="en-US" altLang="zh-CN" sz="900" dirty="0" smtClean="0">
                <a:solidFill>
                  <a:srgbClr val="000000"/>
                </a:solidFill>
                <a:latin typeface="+mn-ea"/>
              </a:rPr>
              <a:t> </a:t>
            </a:r>
            <a:r>
              <a:rPr lang="zh-CN" altLang="en-US" sz="900" dirty="0">
                <a:solidFill>
                  <a:srgbClr val="000000"/>
                </a:solidFill>
                <a:latin typeface="+mn-ea"/>
              </a:rPr>
              <a:t>入侵检测</a:t>
            </a:r>
            <a:endParaRPr lang="en-US" altLang="zh-CN" sz="900" dirty="0">
              <a:solidFill>
                <a:srgbClr val="000000"/>
              </a:solidFill>
              <a:latin typeface="+mn-ea"/>
            </a:endParaRPr>
          </a:p>
          <a:p>
            <a:pPr>
              <a:lnSpc>
                <a:spcPct val="130000"/>
              </a:lnSpc>
              <a:buFont typeface="Arial" panose="020B0604020202020204" pitchFamily="34" charset="0"/>
              <a:buChar char="•"/>
            </a:pPr>
            <a:r>
              <a:rPr lang="en-US" altLang="zh-CN" sz="900" dirty="0">
                <a:solidFill>
                  <a:srgbClr val="000000"/>
                </a:solidFill>
                <a:latin typeface="+mn-ea"/>
              </a:rPr>
              <a:t> </a:t>
            </a:r>
            <a:r>
              <a:rPr lang="zh-CN" altLang="en-US" sz="900" dirty="0" smtClean="0">
                <a:solidFill>
                  <a:srgbClr val="000000"/>
                </a:solidFill>
                <a:latin typeface="+mn-ea"/>
              </a:rPr>
              <a:t>积水检测</a:t>
            </a:r>
            <a:endParaRPr lang="en-US" altLang="zh-CN" sz="900" dirty="0">
              <a:solidFill>
                <a:srgbClr val="000000"/>
              </a:solidFill>
              <a:latin typeface="+mn-ea"/>
            </a:endParaRPr>
          </a:p>
          <a:p>
            <a:pPr>
              <a:lnSpc>
                <a:spcPct val="130000"/>
              </a:lnSpc>
              <a:buFont typeface="Arial" panose="020B0604020202020204" pitchFamily="34" charset="0"/>
              <a:buChar char="•"/>
            </a:pPr>
            <a:r>
              <a:rPr lang="en-US" altLang="zh-CN" sz="900" dirty="0">
                <a:solidFill>
                  <a:srgbClr val="000000"/>
                </a:solidFill>
                <a:latin typeface="+mn-ea"/>
              </a:rPr>
              <a:t> </a:t>
            </a:r>
            <a:r>
              <a:rPr lang="zh-CN" altLang="en-US" sz="900" dirty="0">
                <a:solidFill>
                  <a:srgbClr val="000000"/>
                </a:solidFill>
                <a:latin typeface="+mn-ea"/>
              </a:rPr>
              <a:t>遗留物检测</a:t>
            </a:r>
            <a:endParaRPr lang="en-US" altLang="zh-CN" sz="900" dirty="0">
              <a:solidFill>
                <a:srgbClr val="000000"/>
              </a:solidFill>
              <a:latin typeface="+mn-ea"/>
            </a:endParaRPr>
          </a:p>
          <a:p>
            <a:pPr>
              <a:lnSpc>
                <a:spcPct val="130000"/>
              </a:lnSpc>
              <a:buFont typeface="Arial" panose="020B0604020202020204" pitchFamily="34" charset="0"/>
              <a:buChar char="•"/>
            </a:pPr>
            <a:r>
              <a:rPr lang="en-US" altLang="zh-CN" sz="900" dirty="0" smtClean="0">
                <a:solidFill>
                  <a:srgbClr val="000000"/>
                </a:solidFill>
                <a:latin typeface="+mn-ea"/>
              </a:rPr>
              <a:t> …</a:t>
            </a:r>
            <a:endParaRPr lang="zh-CN" altLang="en-US" sz="900" dirty="0">
              <a:solidFill>
                <a:srgbClr val="000000"/>
              </a:solidFill>
              <a:latin typeface="+mn-ea"/>
            </a:endParaRPr>
          </a:p>
        </p:txBody>
      </p:sp>
      <p:pic>
        <p:nvPicPr>
          <p:cNvPr id="118" name="Picture 3"/>
          <p:cNvPicPr>
            <a:picLocks noChangeAspect="1" noChangeArrowheads="1"/>
          </p:cNvPicPr>
          <p:nvPr/>
        </p:nvPicPr>
        <p:blipFill>
          <a:blip r:embed="rId1" cstate="print"/>
          <a:srcRect l="3615" t="6281" r="5466" b="6551"/>
          <a:stretch>
            <a:fillRect/>
          </a:stretch>
        </p:blipFill>
        <p:spPr bwMode="auto">
          <a:xfrm>
            <a:off x="1677487" y="2723296"/>
            <a:ext cx="3777027" cy="2265969"/>
          </a:xfrm>
          <a:prstGeom prst="rect">
            <a:avLst/>
          </a:prstGeom>
          <a:noFill/>
          <a:ln w="9525">
            <a:noFill/>
            <a:miter lim="800000"/>
            <a:headEnd/>
            <a:tailEnd/>
          </a:ln>
          <a:effectLst/>
        </p:spPr>
      </p:pic>
      <p:pic>
        <p:nvPicPr>
          <p:cNvPr id="120" name="图片 119"/>
          <p:cNvPicPr>
            <a:picLocks noChangeAspect="1"/>
          </p:cNvPicPr>
          <p:nvPr/>
        </p:nvPicPr>
        <p:blipFill>
          <a:blip r:embed="rId2"/>
          <a:stretch>
            <a:fillRect/>
          </a:stretch>
        </p:blipFill>
        <p:spPr>
          <a:xfrm>
            <a:off x="3825297" y="907803"/>
            <a:ext cx="5071492" cy="2839852"/>
          </a:xfrm>
          <a:prstGeom prst="rect">
            <a:avLst/>
          </a:prstGeom>
        </p:spPr>
      </p:pic>
      <p:pic>
        <p:nvPicPr>
          <p:cNvPr id="121" name="图片 120"/>
          <p:cNvPicPr>
            <a:picLocks noChangeAspect="1"/>
          </p:cNvPicPr>
          <p:nvPr/>
        </p:nvPicPr>
        <p:blipFill>
          <a:blip r:embed="rId3"/>
          <a:stretch>
            <a:fillRect/>
          </a:stretch>
        </p:blipFill>
        <p:spPr>
          <a:xfrm>
            <a:off x="383022" y="907803"/>
            <a:ext cx="3118807" cy="18154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smtClean="0"/>
              <a:t>动态计算管理</a:t>
            </a:r>
            <a:endParaRPr lang="zh-CN" altLang="en-US"/>
          </a:p>
        </p:txBody>
      </p:sp>
      <p:pic>
        <p:nvPicPr>
          <p:cNvPr id="2" name="图片 1"/>
          <p:cNvPicPr>
            <a:picLocks noChangeAspect="1"/>
          </p:cNvPicPr>
          <p:nvPr/>
        </p:nvPicPr>
        <p:blipFill>
          <a:blip r:embed="rId1"/>
          <a:stretch>
            <a:fillRect/>
          </a:stretch>
        </p:blipFill>
        <p:spPr>
          <a:xfrm>
            <a:off x="3570256" y="929961"/>
            <a:ext cx="5323008" cy="3868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容器云管与运维管理</a:t>
            </a:r>
            <a:endParaRPr lang="zh-CN" altLang="en-US"/>
          </a:p>
        </p:txBody>
      </p:sp>
      <p:grpSp>
        <p:nvGrpSpPr>
          <p:cNvPr id="3" name="组合 32"/>
          <p:cNvGrpSpPr/>
          <p:nvPr/>
        </p:nvGrpSpPr>
        <p:grpSpPr bwMode="auto">
          <a:xfrm>
            <a:off x="1082623" y="2626681"/>
            <a:ext cx="2094103" cy="379862"/>
            <a:chOff x="-1032448" y="0"/>
            <a:chExt cx="3043151" cy="506624"/>
          </a:xfrm>
          <a:solidFill>
            <a:schemeClr val="accent1"/>
          </a:solidFill>
        </p:grpSpPr>
        <p:sp>
          <p:nvSpPr>
            <p:cNvPr id="4" name="圆角矩形 33"/>
            <p:cNvSpPr>
              <a:spLocks noChangeArrowheads="1"/>
            </p:cNvSpPr>
            <p:nvPr/>
          </p:nvSpPr>
          <p:spPr bwMode="auto">
            <a:xfrm>
              <a:off x="-1032448" y="73989"/>
              <a:ext cx="3043151"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endParaRPr lang="zh-CN" altLang="zh-CN" sz="1200">
                <a:solidFill>
                  <a:srgbClr val="FFFFFF"/>
                </a:solidFill>
                <a:latin typeface="宋体" panose="02010600030101010101" pitchFamily="2" charset="-122"/>
                <a:sym typeface="宋体" panose="02010600030101010101" pitchFamily="2" charset="-122"/>
              </a:endParaRPr>
            </a:p>
          </p:txBody>
        </p:sp>
        <p:sp>
          <p:nvSpPr>
            <p:cNvPr id="5" name="等腰三角形 34"/>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endParaRPr lang="zh-CN" altLang="zh-CN" sz="1200">
                <a:solidFill>
                  <a:srgbClr val="FFFFFF"/>
                </a:solidFill>
                <a:latin typeface="宋体" panose="02010600030101010101" pitchFamily="2" charset="-122"/>
                <a:sym typeface="宋体" panose="02010600030101010101" pitchFamily="2" charset="-122"/>
              </a:endParaRPr>
            </a:p>
          </p:txBody>
        </p:sp>
      </p:grpSp>
      <p:sp>
        <p:nvSpPr>
          <p:cNvPr id="6" name="椭圆 35"/>
          <p:cNvSpPr>
            <a:spLocks noChangeArrowheads="1"/>
          </p:cNvSpPr>
          <p:nvPr/>
        </p:nvSpPr>
        <p:spPr bwMode="auto">
          <a:xfrm>
            <a:off x="2015606" y="1640707"/>
            <a:ext cx="795448" cy="795448"/>
          </a:xfrm>
          <a:prstGeom prst="ellipse">
            <a:avLst/>
          </a:prstGeom>
          <a:solidFill>
            <a:schemeClr val="accent1"/>
          </a:solidFill>
          <a:ln>
            <a:noFill/>
          </a:ln>
        </p:spPr>
        <p:txBody>
          <a:bodyPr anchor="ctr"/>
          <a:lstStyle/>
          <a:p>
            <a:pPr algn="ctr"/>
            <a:endParaRPr lang="zh-CN" altLang="zh-CN" sz="1050">
              <a:solidFill>
                <a:srgbClr val="FFFFFF"/>
              </a:solidFill>
              <a:latin typeface="宋体" panose="02010600030101010101" pitchFamily="2" charset="-122"/>
              <a:sym typeface="宋体" panose="02010600030101010101" pitchFamily="2" charset="-122"/>
            </a:endParaRPr>
          </a:p>
        </p:txBody>
      </p:sp>
      <p:grpSp>
        <p:nvGrpSpPr>
          <p:cNvPr id="7" name="组合 36"/>
          <p:cNvGrpSpPr/>
          <p:nvPr/>
        </p:nvGrpSpPr>
        <p:grpSpPr bwMode="auto">
          <a:xfrm flipV="1">
            <a:off x="2979980" y="2682647"/>
            <a:ext cx="1693304" cy="379863"/>
            <a:chOff x="0" y="0"/>
            <a:chExt cx="1935168" cy="506624"/>
          </a:xfrm>
          <a:solidFill>
            <a:schemeClr val="bg1">
              <a:lumMod val="75000"/>
            </a:schemeClr>
          </a:solidFill>
        </p:grpSpPr>
        <p:sp>
          <p:nvSpPr>
            <p:cNvPr id="8" name="圆角矩形 37"/>
            <p:cNvSpPr>
              <a:spLocks noChangeArrowheads="1"/>
            </p:cNvSpPr>
            <p:nvPr/>
          </p:nvSpPr>
          <p:spPr bwMode="auto">
            <a:xfrm>
              <a:off x="0" y="73989"/>
              <a:ext cx="1935168"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endParaRPr lang="zh-CN" altLang="zh-CN" sz="1050">
                <a:solidFill>
                  <a:srgbClr val="FFFFFF"/>
                </a:solidFill>
                <a:latin typeface="宋体" panose="02010600030101010101" pitchFamily="2" charset="-122"/>
                <a:sym typeface="宋体" panose="02010600030101010101" pitchFamily="2" charset="-122"/>
              </a:endParaRPr>
            </a:p>
          </p:txBody>
        </p:sp>
        <p:sp>
          <p:nvSpPr>
            <p:cNvPr id="9" name="等腰三角形 38"/>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endParaRPr lang="zh-CN" altLang="zh-CN" sz="1050">
                <a:solidFill>
                  <a:srgbClr val="FFFFFF"/>
                </a:solidFill>
                <a:latin typeface="宋体" panose="02010600030101010101" pitchFamily="2" charset="-122"/>
                <a:sym typeface="宋体" panose="02010600030101010101" pitchFamily="2" charset="-122"/>
              </a:endParaRPr>
            </a:p>
          </p:txBody>
        </p:sp>
      </p:grpSp>
      <p:sp>
        <p:nvSpPr>
          <p:cNvPr id="10" name="椭圆 39"/>
          <p:cNvSpPr>
            <a:spLocks noChangeArrowheads="1"/>
          </p:cNvSpPr>
          <p:nvPr/>
        </p:nvSpPr>
        <p:spPr bwMode="auto">
          <a:xfrm>
            <a:off x="3473971" y="3192306"/>
            <a:ext cx="795448" cy="795448"/>
          </a:xfrm>
          <a:prstGeom prst="ellipse">
            <a:avLst/>
          </a:prstGeom>
          <a:solidFill>
            <a:schemeClr val="bg1">
              <a:lumMod val="75000"/>
            </a:schemeClr>
          </a:solidFill>
          <a:ln>
            <a:noFill/>
          </a:ln>
        </p:spPr>
        <p:txBody>
          <a:bodyPr anchor="ctr"/>
          <a:lstStyle/>
          <a:p>
            <a:pPr algn="ctr"/>
            <a:endParaRPr lang="zh-CN" altLang="zh-CN" sz="1050">
              <a:solidFill>
                <a:srgbClr val="FFFFFF"/>
              </a:solidFill>
              <a:latin typeface="宋体" panose="02010600030101010101" pitchFamily="2" charset="-122"/>
              <a:sym typeface="宋体" panose="02010600030101010101" pitchFamily="2" charset="-122"/>
            </a:endParaRPr>
          </a:p>
        </p:txBody>
      </p:sp>
      <p:grpSp>
        <p:nvGrpSpPr>
          <p:cNvPr id="11" name="组合 40"/>
          <p:cNvGrpSpPr/>
          <p:nvPr/>
        </p:nvGrpSpPr>
        <p:grpSpPr bwMode="auto">
          <a:xfrm>
            <a:off x="4588737" y="2626681"/>
            <a:ext cx="1452764" cy="379862"/>
            <a:chOff x="0" y="0"/>
            <a:chExt cx="1935168" cy="506624"/>
          </a:xfrm>
          <a:solidFill>
            <a:schemeClr val="accent1"/>
          </a:solidFill>
        </p:grpSpPr>
        <p:sp>
          <p:nvSpPr>
            <p:cNvPr id="12" name="圆角矩形 41"/>
            <p:cNvSpPr>
              <a:spLocks noChangeArrowheads="1"/>
            </p:cNvSpPr>
            <p:nvPr/>
          </p:nvSpPr>
          <p:spPr bwMode="auto">
            <a:xfrm>
              <a:off x="0" y="73989"/>
              <a:ext cx="1935168"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endParaRPr lang="zh-CN" altLang="zh-CN" sz="1200">
                <a:solidFill>
                  <a:srgbClr val="FFFFFF"/>
                </a:solidFill>
                <a:latin typeface="宋体" panose="02010600030101010101" pitchFamily="2" charset="-122"/>
                <a:sym typeface="宋体" panose="02010600030101010101" pitchFamily="2" charset="-122"/>
              </a:endParaRPr>
            </a:p>
          </p:txBody>
        </p:sp>
        <p:sp>
          <p:nvSpPr>
            <p:cNvPr id="13" name="等腰三角形 42"/>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endParaRPr lang="zh-CN" altLang="zh-CN" sz="1200">
                <a:solidFill>
                  <a:srgbClr val="FFFFFF"/>
                </a:solidFill>
                <a:latin typeface="宋体" panose="02010600030101010101" pitchFamily="2" charset="-122"/>
                <a:sym typeface="宋体" panose="02010600030101010101" pitchFamily="2" charset="-122"/>
              </a:endParaRPr>
            </a:p>
          </p:txBody>
        </p:sp>
      </p:grpSp>
      <p:sp>
        <p:nvSpPr>
          <p:cNvPr id="14" name="椭圆 43"/>
          <p:cNvSpPr>
            <a:spLocks noChangeArrowheads="1"/>
          </p:cNvSpPr>
          <p:nvPr/>
        </p:nvSpPr>
        <p:spPr bwMode="auto">
          <a:xfrm>
            <a:off x="4917396" y="1640707"/>
            <a:ext cx="795448" cy="795448"/>
          </a:xfrm>
          <a:prstGeom prst="ellipse">
            <a:avLst/>
          </a:prstGeom>
          <a:solidFill>
            <a:schemeClr val="accent1"/>
          </a:solidFill>
          <a:ln>
            <a:noFill/>
          </a:ln>
        </p:spPr>
        <p:txBody>
          <a:bodyPr anchor="ctr"/>
          <a:lstStyle/>
          <a:p>
            <a:pPr algn="ctr"/>
            <a:endParaRPr lang="zh-CN" altLang="zh-CN" sz="1050">
              <a:solidFill>
                <a:srgbClr val="FFFFFF"/>
              </a:solidFill>
              <a:latin typeface="宋体" panose="02010600030101010101" pitchFamily="2" charset="-122"/>
              <a:sym typeface="宋体" panose="02010600030101010101" pitchFamily="2" charset="-122"/>
            </a:endParaRPr>
          </a:p>
        </p:txBody>
      </p:sp>
      <p:sp>
        <p:nvSpPr>
          <p:cNvPr id="15" name="椭圆 45"/>
          <p:cNvSpPr>
            <a:spLocks noChangeArrowheads="1"/>
          </p:cNvSpPr>
          <p:nvPr/>
        </p:nvSpPr>
        <p:spPr bwMode="auto">
          <a:xfrm>
            <a:off x="6282041" y="3192306"/>
            <a:ext cx="795448" cy="795448"/>
          </a:xfrm>
          <a:prstGeom prst="ellipse">
            <a:avLst/>
          </a:prstGeom>
          <a:solidFill>
            <a:schemeClr val="bg1">
              <a:lumMod val="75000"/>
            </a:schemeClr>
          </a:solidFill>
          <a:ln>
            <a:noFill/>
          </a:ln>
        </p:spPr>
        <p:txBody>
          <a:bodyPr anchor="ctr"/>
          <a:lstStyle/>
          <a:p>
            <a:pPr algn="ctr"/>
            <a:endParaRPr lang="zh-CN" altLang="zh-CN" sz="1050">
              <a:solidFill>
                <a:srgbClr val="FFFFFF"/>
              </a:solidFill>
              <a:latin typeface="宋体" panose="02010600030101010101" pitchFamily="2" charset="-122"/>
              <a:sym typeface="宋体" panose="02010600030101010101" pitchFamily="2" charset="-122"/>
            </a:endParaRPr>
          </a:p>
        </p:txBody>
      </p:sp>
      <p:sp>
        <p:nvSpPr>
          <p:cNvPr id="16" name="TextBox 46"/>
          <p:cNvSpPr>
            <a:spLocks noChangeArrowheads="1"/>
          </p:cNvSpPr>
          <p:nvPr/>
        </p:nvSpPr>
        <p:spPr bwMode="auto">
          <a:xfrm>
            <a:off x="1995603" y="3422729"/>
            <a:ext cx="1047896" cy="41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容器状态管理</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容器参数管理</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容器动态分配</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TextBox 47"/>
          <p:cNvSpPr>
            <a:spLocks noChangeArrowheads="1"/>
          </p:cNvSpPr>
          <p:nvPr/>
        </p:nvSpPr>
        <p:spPr bwMode="auto">
          <a:xfrm>
            <a:off x="1946839" y="3205761"/>
            <a:ext cx="1033141" cy="16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5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容器管理与调度</a:t>
            </a:r>
            <a:endPar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TextBox 50"/>
          <p:cNvSpPr>
            <a:spLocks noChangeArrowheads="1"/>
          </p:cNvSpPr>
          <p:nvPr/>
        </p:nvSpPr>
        <p:spPr bwMode="auto">
          <a:xfrm>
            <a:off x="1510656" y="2761792"/>
            <a:ext cx="13544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容器管理与调度</a:t>
            </a:r>
            <a:endParaRPr lang="zh-CN" alt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51"/>
          <p:cNvSpPr>
            <a:spLocks noChangeArrowheads="1"/>
          </p:cNvSpPr>
          <p:nvPr/>
        </p:nvSpPr>
        <p:spPr bwMode="auto">
          <a:xfrm>
            <a:off x="3135135" y="2761792"/>
            <a:ext cx="135699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云服务管理与调度</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TextBox 52"/>
          <p:cNvSpPr>
            <a:spLocks noChangeArrowheads="1"/>
          </p:cNvSpPr>
          <p:nvPr/>
        </p:nvSpPr>
        <p:spPr bwMode="auto">
          <a:xfrm>
            <a:off x="4617934" y="2761792"/>
            <a:ext cx="127189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云服务运维监控</a:t>
            </a:r>
            <a:endParaRPr lang="zh-CN" alt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1" name="组合 53"/>
          <p:cNvGrpSpPr/>
          <p:nvPr/>
        </p:nvGrpSpPr>
        <p:grpSpPr bwMode="auto">
          <a:xfrm flipV="1">
            <a:off x="5953382" y="2682647"/>
            <a:ext cx="2150995" cy="379863"/>
            <a:chOff x="-1" y="0"/>
            <a:chExt cx="2865253" cy="506625"/>
          </a:xfrm>
          <a:solidFill>
            <a:schemeClr val="bg1">
              <a:lumMod val="75000"/>
            </a:schemeClr>
          </a:solidFill>
        </p:grpSpPr>
        <p:sp>
          <p:nvSpPr>
            <p:cNvPr id="22" name="圆角矩形 54"/>
            <p:cNvSpPr>
              <a:spLocks noChangeArrowheads="1"/>
            </p:cNvSpPr>
            <p:nvPr/>
          </p:nvSpPr>
          <p:spPr bwMode="auto">
            <a:xfrm>
              <a:off x="-1" y="73990"/>
              <a:ext cx="2865253" cy="432635"/>
            </a:xfrm>
            <a:prstGeom prst="roundRect">
              <a:avLst>
                <a:gd name="adj" fmla="val 16667"/>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endParaRPr lang="zh-CN" altLang="zh-CN" sz="1050">
                <a:solidFill>
                  <a:srgbClr val="FFFFFF"/>
                </a:solidFill>
                <a:latin typeface="宋体" panose="02010600030101010101" pitchFamily="2" charset="-122"/>
                <a:sym typeface="宋体" panose="02010600030101010101" pitchFamily="2" charset="-122"/>
              </a:endParaRPr>
            </a:p>
          </p:txBody>
        </p:sp>
        <p:sp>
          <p:nvSpPr>
            <p:cNvPr id="23" name="等腰三角形 55"/>
            <p:cNvSpPr>
              <a:spLocks noChangeArrowheads="1"/>
            </p:cNvSpPr>
            <p:nvPr/>
          </p:nvSpPr>
          <p:spPr bwMode="auto">
            <a:xfrm>
              <a:off x="902659" y="0"/>
              <a:ext cx="129852" cy="95220"/>
            </a:xfrm>
            <a:prstGeom prst="triangle">
              <a:avLst>
                <a:gd name="adj" fmla="val 50000"/>
              </a:avLst>
            </a:prstGeom>
            <a:grpFill/>
            <a:ln>
              <a:noFill/>
            </a:ln>
            <a:extLst>
              <a:ext uri="{91240B29-F687-4F45-9708-019B960494DF}">
                <a14:hiddenLine xmlns:a14="http://schemas.microsoft.com/office/drawing/2010/main" w="25400">
                  <a:solidFill>
                    <a:srgbClr val="BABABA"/>
                  </a:solidFill>
                  <a:bevel/>
                </a14:hiddenLine>
              </a:ext>
            </a:extLst>
          </p:spPr>
          <p:txBody>
            <a:bodyPr anchor="ctr"/>
            <a:lstStyle/>
            <a:p>
              <a:pPr algn="ctr"/>
              <a:endParaRPr lang="zh-CN" altLang="zh-CN" sz="1050">
                <a:solidFill>
                  <a:srgbClr val="FFFFFF"/>
                </a:solidFill>
                <a:latin typeface="宋体" panose="02010600030101010101" pitchFamily="2" charset="-122"/>
                <a:sym typeface="宋体" panose="02010600030101010101" pitchFamily="2" charset="-122"/>
              </a:endParaRPr>
            </a:p>
          </p:txBody>
        </p:sp>
      </p:grpSp>
      <p:sp>
        <p:nvSpPr>
          <p:cNvPr id="24" name="TextBox 56"/>
          <p:cNvSpPr>
            <a:spLocks noChangeArrowheads="1"/>
          </p:cNvSpPr>
          <p:nvPr/>
        </p:nvSpPr>
        <p:spPr bwMode="auto">
          <a:xfrm>
            <a:off x="6182014" y="2761792"/>
            <a:ext cx="12201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资源运维监控</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TextBox 57"/>
          <p:cNvSpPr>
            <a:spLocks noChangeArrowheads="1"/>
          </p:cNvSpPr>
          <p:nvPr/>
        </p:nvSpPr>
        <p:spPr bwMode="auto">
          <a:xfrm>
            <a:off x="3424740" y="1783602"/>
            <a:ext cx="1047896" cy="41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云服务状态</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管理</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云服务权限管理</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云服务申请管理</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58"/>
          <p:cNvSpPr>
            <a:spLocks noChangeArrowheads="1"/>
          </p:cNvSpPr>
          <p:nvPr/>
        </p:nvSpPr>
        <p:spPr bwMode="auto">
          <a:xfrm>
            <a:off x="3374132" y="1563305"/>
            <a:ext cx="1069329" cy="16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5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云服务管理与调度</a:t>
            </a:r>
            <a:endPar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TextBox 59"/>
          <p:cNvSpPr>
            <a:spLocks noChangeArrowheads="1"/>
          </p:cNvSpPr>
          <p:nvPr/>
        </p:nvSpPr>
        <p:spPr bwMode="auto">
          <a:xfrm>
            <a:off x="4895943" y="3461425"/>
            <a:ext cx="1047896"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云服务运行情况监控</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云服务访问次数监控</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云服务自动化巡检</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云服务自动化预警</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1400"/>
              </a:lnSpc>
            </a:pPr>
            <a:endParaRPr lang="en-US" altLang="zh-CN" sz="75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TextBox 62"/>
          <p:cNvSpPr>
            <a:spLocks noChangeArrowheads="1"/>
          </p:cNvSpPr>
          <p:nvPr/>
        </p:nvSpPr>
        <p:spPr bwMode="auto">
          <a:xfrm>
            <a:off x="4866192" y="3241129"/>
            <a:ext cx="1023632" cy="16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5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云服务运维监控</a:t>
            </a:r>
            <a:endPar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TextBox 63"/>
          <p:cNvSpPr>
            <a:spLocks noChangeArrowheads="1"/>
          </p:cNvSpPr>
          <p:nvPr/>
        </p:nvSpPr>
        <p:spPr bwMode="auto">
          <a:xfrm>
            <a:off x="6106996" y="1783602"/>
            <a:ext cx="1187179"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平台资源使用情况监控</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平台自身运维管理</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物理设施监控管理</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虚拟</a:t>
            </a:r>
            <a:r>
              <a:rPr lang="zh-CN" altLang="en-US"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化设施监控管理</a:t>
            </a:r>
            <a:endParaRPr lang="en-US" altLang="zh-CN" sz="9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TextBox 66"/>
          <p:cNvSpPr>
            <a:spLocks noChangeArrowheads="1"/>
          </p:cNvSpPr>
          <p:nvPr/>
        </p:nvSpPr>
        <p:spPr bwMode="auto">
          <a:xfrm>
            <a:off x="6182015" y="1563305"/>
            <a:ext cx="896666" cy="16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105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资源运维监控</a:t>
            </a:r>
            <a:endPar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TextBox 67"/>
          <p:cNvSpPr>
            <a:spLocks noChangeArrowheads="1"/>
          </p:cNvSpPr>
          <p:nvPr/>
        </p:nvSpPr>
        <p:spPr bwMode="auto">
          <a:xfrm>
            <a:off x="2091471" y="1864513"/>
            <a:ext cx="658972"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弹性扩容动态分配</a:t>
            </a:r>
            <a:endParaRPr lang="zh-CN" alt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TextBox 68"/>
          <p:cNvSpPr>
            <a:spLocks noChangeArrowheads="1"/>
          </p:cNvSpPr>
          <p:nvPr/>
        </p:nvSpPr>
        <p:spPr bwMode="auto">
          <a:xfrm>
            <a:off x="5001449" y="1865029"/>
            <a:ext cx="626151"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监控预警自动化</a:t>
            </a:r>
            <a:endParaRPr lang="zh-CN" alt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TextBox 70"/>
          <p:cNvSpPr>
            <a:spLocks noChangeArrowheads="1"/>
          </p:cNvSpPr>
          <p:nvPr/>
        </p:nvSpPr>
        <p:spPr bwMode="auto">
          <a:xfrm>
            <a:off x="3525589" y="3400584"/>
            <a:ext cx="720428"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配置管理可视化</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TextBox 72"/>
          <p:cNvSpPr>
            <a:spLocks noChangeArrowheads="1"/>
          </p:cNvSpPr>
          <p:nvPr/>
        </p:nvSpPr>
        <p:spPr bwMode="auto">
          <a:xfrm>
            <a:off x="6358252" y="3400584"/>
            <a:ext cx="665856"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基础资源监控</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smtClean="0"/>
              <a:t>容器管理系统</a:t>
            </a:r>
            <a:endParaRPr lang="zh-CN" altLang="en-US"/>
          </a:p>
        </p:txBody>
      </p:sp>
      <p:pic>
        <p:nvPicPr>
          <p:cNvPr id="144" name="图片 143"/>
          <p:cNvPicPr>
            <a:picLocks noChangeAspect="1"/>
          </p:cNvPicPr>
          <p:nvPr/>
        </p:nvPicPr>
        <p:blipFill>
          <a:blip r:embed="rId1"/>
          <a:stretch>
            <a:fillRect/>
          </a:stretch>
        </p:blipFill>
        <p:spPr>
          <a:xfrm>
            <a:off x="1920276" y="1343884"/>
            <a:ext cx="5304716" cy="30502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运维监控系统</a:t>
            </a:r>
            <a:endParaRPr lang="zh-CN" altLang="en-US"/>
          </a:p>
        </p:txBody>
      </p:sp>
      <p:pic>
        <p:nvPicPr>
          <p:cNvPr id="62" name="图片 61"/>
          <p:cNvPicPr>
            <a:picLocks noChangeAspect="1"/>
          </p:cNvPicPr>
          <p:nvPr/>
        </p:nvPicPr>
        <p:blipFill>
          <a:blip r:embed="rId1"/>
          <a:stretch>
            <a:fillRect/>
          </a:stretch>
        </p:blipFill>
        <p:spPr>
          <a:xfrm>
            <a:off x="1101704" y="1415946"/>
            <a:ext cx="6941862" cy="27392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2"/>
          <p:cNvSpPr/>
          <p:nvPr/>
        </p:nvSpPr>
        <p:spPr>
          <a:xfrm>
            <a:off x="984250" y="2569845"/>
            <a:ext cx="3457575" cy="368935"/>
          </a:xfrm>
          <a:prstGeom prst="rect">
            <a:avLst/>
          </a:prstGeom>
          <a:noFill/>
          <a:ln>
            <a:noFill/>
          </a:ln>
        </p:spPr>
        <p:txBody>
          <a:bodyPr vert="horz" wrap="square" lIns="0" tIns="0" rIns="0" bIns="0" numCol="1" anchor="t" anchorCtr="0" compatLnSpc="1">
            <a:spAutoFit/>
          </a:bodyPr>
          <a:lstStyle/>
          <a:p>
            <a:pPr marL="0" marR="0" lvl="0" indent="0" algn="ctr" defTabSz="342900" rtl="0" eaLnBrk="1" fontAlgn="auto" latinLnBrk="0" hangingPunct="1">
              <a:lnSpc>
                <a:spcPct val="100000"/>
              </a:lnSpc>
              <a:spcBef>
                <a:spcPts val="0"/>
              </a:spcBef>
              <a:spcAft>
                <a:spcPts val="0"/>
              </a:spcAft>
              <a:buClrTx/>
              <a:buSzTx/>
              <a:buFontTx/>
              <a:buNone/>
              <a:defRPr/>
            </a:pPr>
            <a:r>
              <a:rPr kumimoji="0" lang="zh-CN" sz="2400" b="1" i="0" u="none" strike="noStrike" kern="1200" cap="none" spc="225"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城市大脑数据治理体系</a:t>
            </a:r>
            <a:endParaRPr kumimoji="0" lang="zh-CN" sz="2400" b="1" i="0" u="none" strike="noStrike" kern="1200" cap="none" spc="225"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cxnSp>
        <p:nvCxnSpPr>
          <p:cNvPr id="3097" name="直接连接符 58"/>
          <p:cNvCxnSpPr>
            <a:cxnSpLocks noChangeShapeType="1"/>
          </p:cNvCxnSpPr>
          <p:nvPr/>
        </p:nvCxnSpPr>
        <p:spPr bwMode="auto">
          <a:xfrm>
            <a:off x="317419" y="1144402"/>
            <a:ext cx="1913281" cy="0"/>
          </a:xfrm>
          <a:prstGeom prst="line">
            <a:avLst/>
          </a:prstGeom>
          <a:noFill/>
          <a:ln w="6350">
            <a:solidFill>
              <a:srgbClr val="7F7F7F"/>
            </a:solidFill>
            <a:round/>
          </a:ln>
          <a:extLst>
            <a:ext uri="{909E8E84-426E-40DD-AFC4-6F175D3DCCD1}">
              <a14:hiddenFill xmlns:a14="http://schemas.microsoft.com/office/drawing/2010/main">
                <a:noFill/>
              </a14:hiddenFill>
            </a:ext>
          </a:extLst>
        </p:spPr>
      </p:cxnSp>
      <p:sp>
        <p:nvSpPr>
          <p:cNvPr id="3096" name="文本框 57"/>
          <p:cNvSpPr txBox="1">
            <a:spLocks noChangeArrowheads="1"/>
          </p:cNvSpPr>
          <p:nvPr/>
        </p:nvSpPr>
        <p:spPr bwMode="auto">
          <a:xfrm>
            <a:off x="359632" y="477624"/>
            <a:ext cx="10745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目录</a:t>
            </a:r>
            <a:endPar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sp>
        <p:nvSpPr>
          <p:cNvPr id="3098" name="文本框 56"/>
          <p:cNvSpPr txBox="1">
            <a:spLocks noChangeArrowheads="1"/>
          </p:cNvSpPr>
          <p:nvPr/>
        </p:nvSpPr>
        <p:spPr bwMode="auto">
          <a:xfrm>
            <a:off x="755649" y="852495"/>
            <a:ext cx="10745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Contents</a:t>
            </a:r>
            <a:endParaRPr kumimoji="0" lang="zh-CN" altLang="en-US"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grpSp>
        <p:nvGrpSpPr>
          <p:cNvPr id="85" name="组合 84"/>
          <p:cNvGrpSpPr/>
          <p:nvPr/>
        </p:nvGrpSpPr>
        <p:grpSpPr>
          <a:xfrm>
            <a:off x="121285" y="2586355"/>
            <a:ext cx="772160" cy="337329"/>
            <a:chOff x="513248" y="1022421"/>
            <a:chExt cx="996727" cy="253926"/>
          </a:xfrm>
        </p:grpSpPr>
        <p:sp>
          <p:nvSpPr>
            <p:cNvPr id="86" name="矩形 29"/>
            <p:cNvSpPr>
              <a:spLocks noChangeArrowheads="1"/>
            </p:cNvSpPr>
            <p:nvPr/>
          </p:nvSpPr>
          <p:spPr bwMode="auto">
            <a:xfrm>
              <a:off x="513248" y="1022421"/>
              <a:ext cx="996727" cy="253926"/>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nchor="ctr"/>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7" name="文本框 30"/>
            <p:cNvSpPr txBox="1">
              <a:spLocks noChangeArrowheads="1"/>
            </p:cNvSpPr>
            <p:nvPr/>
          </p:nvSpPr>
          <p:spPr bwMode="auto">
            <a:xfrm>
              <a:off x="645216" y="1052057"/>
              <a:ext cx="864759" cy="19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第四章</a:t>
              </a:r>
              <a:endPar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0" name="矩形 9"/>
          <p:cNvSpPr/>
          <p:nvPr/>
        </p:nvSpPr>
        <p:spPr>
          <a:xfrm>
            <a:off x="4511675" y="-22860"/>
            <a:ext cx="4634230" cy="5166995"/>
          </a:xfrm>
          <a:prstGeom prst="rect">
            <a:avLst/>
          </a:prstGeom>
          <a:blipFill>
            <a:blip r:embed="rId1" cstate="print">
              <a:alphaModFix amt="64000"/>
            </a:blip>
            <a:stretch>
              <a:fillRect/>
            </a:stretch>
          </a:blipFill>
          <a:ln>
            <a:noFill/>
          </a:ln>
          <a:effectLst>
            <a:outerShdw blurRad="203200" dist="165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endParaRPr lang="zh-CN" altLang="en-US">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300" autoRev="1" fill="hold">
                                          <p:stCondLst>
                                            <p:cond delay="0"/>
                                          </p:stCondLst>
                                        </p:cTn>
                                        <p:tgtEl>
                                          <p:spTgt spid="13"/>
                                        </p:tgtEl>
                                        <p:attrNameLst>
                                          <p:attrName>ppt_w</p:attrName>
                                        </p:attrNameLst>
                                      </p:cBhvr>
                                    </p:anim>
                                    <p:anim by="(#ppt_w*0.50)" calcmode="lin" valueType="num">
                                      <p:cBhvr>
                                        <p:cTn id="8" dur="300" decel="50000" autoRev="1" fill="hold">
                                          <p:stCondLst>
                                            <p:cond delay="0"/>
                                          </p:stCondLst>
                                        </p:cTn>
                                        <p:tgtEl>
                                          <p:spTgt spid="13"/>
                                        </p:tgtEl>
                                        <p:attrNameLst>
                                          <p:attrName>ppt_x</p:attrName>
                                        </p:attrNameLst>
                                      </p:cBhvr>
                                    </p:anim>
                                    <p:anim from="(-#ppt_h/2)" to="(#ppt_y)" calcmode="lin" valueType="num">
                                      <p:cBhvr>
                                        <p:cTn id="9" dur="600" fill="hold">
                                          <p:stCondLst>
                                            <p:cond delay="0"/>
                                          </p:stCondLst>
                                        </p:cTn>
                                        <p:tgtEl>
                                          <p:spTgt spid="13"/>
                                        </p:tgtEl>
                                        <p:attrNameLst>
                                          <p:attrName>ppt_y</p:attrName>
                                        </p:attrNameLst>
                                      </p:cBhvr>
                                    </p:anim>
                                    <p:animRot by="21600000">
                                      <p:cBhvr>
                                        <p:cTn id="10" dur="600" fill="hold">
                                          <p:stCondLst>
                                            <p:cond delay="0"/>
                                          </p:stCondLst>
                                        </p:cTn>
                                        <p:tgtEl>
                                          <p:spTgt spid="13"/>
                                        </p:tgtEl>
                                        <p:attrNameLst>
                                          <p:attrName>r</p:attrName>
                                        </p:attrNameLst>
                                      </p:cBhvr>
                                    </p:animRot>
                                  </p:childTnLst>
                                </p:cTn>
                              </p:par>
                            </p:childTnLst>
                          </p:cTn>
                        </p:par>
                        <p:par>
                          <p:cTn id="11" fill="hold">
                            <p:stCondLst>
                              <p:cond delay="1140"/>
                            </p:stCondLst>
                            <p:childTnLst>
                              <p:par>
                                <p:cTn id="12" presetID="22" presetClass="entr" presetSubtype="8" fill="hold" nodeType="afterEffect">
                                  <p:stCondLst>
                                    <p:cond delay="0"/>
                                  </p:stCondLst>
                                  <p:childTnLst>
                                    <p:set>
                                      <p:cBhvr>
                                        <p:cTn id="13" dur="1" fill="hold">
                                          <p:stCondLst>
                                            <p:cond delay="0"/>
                                          </p:stCondLst>
                                        </p:cTn>
                                        <p:tgtEl>
                                          <p:spTgt spid="3097"/>
                                        </p:tgtEl>
                                        <p:attrNameLst>
                                          <p:attrName>style.visibility</p:attrName>
                                        </p:attrNameLst>
                                      </p:cBhvr>
                                      <p:to>
                                        <p:strVal val="visible"/>
                                      </p:to>
                                    </p:set>
                                    <p:animEffect transition="in" filter="wipe(left)">
                                      <p:cBhvr>
                                        <p:cTn id="14" dur="500"/>
                                        <p:tgtEl>
                                          <p:spTgt spid="309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96"/>
                                        </p:tgtEl>
                                        <p:attrNameLst>
                                          <p:attrName>style.visibility</p:attrName>
                                        </p:attrNameLst>
                                      </p:cBhvr>
                                      <p:to>
                                        <p:strVal val="visible"/>
                                      </p:to>
                                    </p:set>
                                    <p:anim calcmode="lin" valueType="num">
                                      <p:cBhvr>
                                        <p:cTn id="17" dur="500" fill="hold"/>
                                        <p:tgtEl>
                                          <p:spTgt spid="3096"/>
                                        </p:tgtEl>
                                        <p:attrNameLst>
                                          <p:attrName>ppt_w</p:attrName>
                                        </p:attrNameLst>
                                      </p:cBhvr>
                                      <p:tavLst>
                                        <p:tav tm="0">
                                          <p:val>
                                            <p:fltVal val="0"/>
                                          </p:val>
                                        </p:tav>
                                        <p:tav tm="100000">
                                          <p:val>
                                            <p:strVal val="#ppt_w"/>
                                          </p:val>
                                        </p:tav>
                                      </p:tavLst>
                                    </p:anim>
                                    <p:anim calcmode="lin" valueType="num">
                                      <p:cBhvr>
                                        <p:cTn id="18" dur="500" fill="hold"/>
                                        <p:tgtEl>
                                          <p:spTgt spid="3096"/>
                                        </p:tgtEl>
                                        <p:attrNameLst>
                                          <p:attrName>ppt_h</p:attrName>
                                        </p:attrNameLst>
                                      </p:cBhvr>
                                      <p:tavLst>
                                        <p:tav tm="0">
                                          <p:val>
                                            <p:fltVal val="0"/>
                                          </p:val>
                                        </p:tav>
                                        <p:tav tm="100000">
                                          <p:val>
                                            <p:strVal val="#ppt_h"/>
                                          </p:val>
                                        </p:tav>
                                      </p:tavLst>
                                    </p:anim>
                                    <p:animEffect transition="in" filter="fade">
                                      <p:cBhvr>
                                        <p:cTn id="19" dur="500"/>
                                        <p:tgtEl>
                                          <p:spTgt spid="3096"/>
                                        </p:tgtEl>
                                      </p:cBhvr>
                                    </p:animEffect>
                                  </p:childTnLst>
                                </p:cTn>
                              </p:par>
                            </p:childTnLst>
                          </p:cTn>
                        </p:par>
                        <p:par>
                          <p:cTn id="20" fill="hold">
                            <p:stCondLst>
                              <p:cond delay="164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3098"/>
                                        </p:tgtEl>
                                        <p:attrNameLst>
                                          <p:attrName>style.visibility</p:attrName>
                                        </p:attrNameLst>
                                      </p:cBhvr>
                                      <p:to>
                                        <p:strVal val="visible"/>
                                      </p:to>
                                    </p:set>
                                    <p:anim calcmode="lin" valueType="num">
                                      <p:cBhvr>
                                        <p:cTn id="23" dur="500" fill="hold"/>
                                        <p:tgtEl>
                                          <p:spTgt spid="3098"/>
                                        </p:tgtEl>
                                        <p:attrNameLst>
                                          <p:attrName>ppt_w</p:attrName>
                                        </p:attrNameLst>
                                      </p:cBhvr>
                                      <p:tavLst>
                                        <p:tav tm="0">
                                          <p:val>
                                            <p:fltVal val="0"/>
                                          </p:val>
                                        </p:tav>
                                        <p:tav tm="100000">
                                          <p:val>
                                            <p:strVal val="#ppt_w"/>
                                          </p:val>
                                        </p:tav>
                                      </p:tavLst>
                                    </p:anim>
                                    <p:anim calcmode="lin" valueType="num">
                                      <p:cBhvr>
                                        <p:cTn id="24" dur="500" fill="hold"/>
                                        <p:tgtEl>
                                          <p:spTgt spid="3098"/>
                                        </p:tgtEl>
                                        <p:attrNameLst>
                                          <p:attrName>ppt_h</p:attrName>
                                        </p:attrNameLst>
                                      </p:cBhvr>
                                      <p:tavLst>
                                        <p:tav tm="0">
                                          <p:val>
                                            <p:fltVal val="0"/>
                                          </p:val>
                                        </p:tav>
                                        <p:tav tm="100000">
                                          <p:val>
                                            <p:strVal val="#ppt_h"/>
                                          </p:val>
                                        </p:tav>
                                      </p:tavLst>
                                    </p:anim>
                                    <p:animEffect transition="in" filter="fade">
                                      <p:cBhvr>
                                        <p:cTn id="25" dur="500"/>
                                        <p:tgtEl>
                                          <p:spTgt spid="3098"/>
                                        </p:tgtEl>
                                      </p:cBhvr>
                                    </p:animEffect>
                                  </p:childTnLst>
                                </p:cTn>
                              </p:par>
                            </p:childTnLst>
                          </p:cTn>
                        </p:par>
                        <p:par>
                          <p:cTn id="26" fill="hold">
                            <p:stCondLst>
                              <p:cond delay="2490"/>
                            </p:stCondLst>
                            <p:childTnLst>
                              <p:par>
                                <p:cTn id="27" presetID="53" presetClass="entr" presetSubtype="16"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cBhvr>
                                        <p:cTn id="29" dur="500" fill="hold"/>
                                        <p:tgtEl>
                                          <p:spTgt spid="85"/>
                                        </p:tgtEl>
                                        <p:attrNameLst>
                                          <p:attrName>ppt_w</p:attrName>
                                        </p:attrNameLst>
                                      </p:cBhvr>
                                      <p:tavLst>
                                        <p:tav tm="0">
                                          <p:val>
                                            <p:fltVal val="0"/>
                                          </p:val>
                                        </p:tav>
                                        <p:tav tm="100000">
                                          <p:val>
                                            <p:strVal val="#ppt_w"/>
                                          </p:val>
                                        </p:tav>
                                      </p:tavLst>
                                    </p:anim>
                                    <p:anim calcmode="lin" valueType="num">
                                      <p:cBhvr>
                                        <p:cTn id="30" dur="500" fill="hold"/>
                                        <p:tgtEl>
                                          <p:spTgt spid="85"/>
                                        </p:tgtEl>
                                        <p:attrNameLst>
                                          <p:attrName>ppt_h</p:attrName>
                                        </p:attrNameLst>
                                      </p:cBhvr>
                                      <p:tavLst>
                                        <p:tav tm="0">
                                          <p:val>
                                            <p:fltVal val="0"/>
                                          </p:val>
                                        </p:tav>
                                        <p:tav tm="100000">
                                          <p:val>
                                            <p:strVal val="#ppt_h"/>
                                          </p:val>
                                        </p:tav>
                                      </p:tavLst>
                                    </p:anim>
                                    <p:animEffect transition="in" filter="fade">
                                      <p:cBhvr>
                                        <p:cTn id="31" dur="500"/>
                                        <p:tgtEl>
                                          <p:spTgt spid="85"/>
                                        </p:tgtEl>
                                      </p:cBhvr>
                                    </p:animEffect>
                                  </p:childTnLst>
                                </p:cTn>
                              </p:par>
                            </p:childTnLst>
                          </p:cTn>
                        </p:par>
                        <p:par>
                          <p:cTn id="32" fill="hold">
                            <p:stCondLst>
                              <p:cond delay="299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96" grpId="0"/>
      <p:bldP spid="3098" grpId="0"/>
      <p:bldP spid="1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79602" y="187471"/>
            <a:ext cx="8053388" cy="276999"/>
          </a:xfrm>
          <a:prstGeom prst="rect">
            <a:avLst/>
          </a:prstGeom>
        </p:spPr>
        <p:txBody>
          <a:bodyPr vert="horz" wrap="square" lIns="0" tIns="0" rIns="0" bIns="0" rtlCol="0">
            <a:spAutoFit/>
          </a:bodyPr>
          <a:lstStyle/>
          <a:p>
            <a:pPr marL="12700" defTabSz="650240"/>
            <a:r>
              <a:rPr sz="2000" b="1" dirty="0">
                <a:solidFill>
                  <a:schemeClr val="tx2"/>
                </a:solidFill>
                <a:latin typeface="微软雅黑" panose="020B0503020204020204" pitchFamily="34" charset="-122"/>
                <a:ea typeface="微软雅黑" panose="020B0503020204020204" pitchFamily="34" charset="-122"/>
              </a:rPr>
              <a:t>数字孪生城市前提——全域布局的智能设施</a:t>
            </a:r>
            <a:endParaRPr sz="2000" b="1" dirty="0">
              <a:solidFill>
                <a:schemeClr val="tx2"/>
              </a:solidFill>
              <a:latin typeface="微软雅黑" panose="020B0503020204020204" pitchFamily="34" charset="-122"/>
              <a:ea typeface="微软雅黑" panose="020B0503020204020204" pitchFamily="34" charset="-122"/>
            </a:endParaRPr>
          </a:p>
        </p:txBody>
      </p:sp>
      <p:sp>
        <p:nvSpPr>
          <p:cNvPr id="3" name="object 3"/>
          <p:cNvSpPr/>
          <p:nvPr/>
        </p:nvSpPr>
        <p:spPr>
          <a:xfrm>
            <a:off x="290373" y="183259"/>
            <a:ext cx="139565" cy="230069"/>
          </a:xfrm>
          <a:custGeom>
            <a:avLst/>
            <a:gdLst/>
            <a:ahLst/>
            <a:cxnLst/>
            <a:rect l="l" t="t" r="r" b="b"/>
            <a:pathLst>
              <a:path w="186054" h="306705">
                <a:moveTo>
                  <a:pt x="0" y="306323"/>
                </a:moveTo>
                <a:lnTo>
                  <a:pt x="185928" y="306323"/>
                </a:lnTo>
                <a:lnTo>
                  <a:pt x="185928" y="0"/>
                </a:lnTo>
                <a:lnTo>
                  <a:pt x="0" y="0"/>
                </a:lnTo>
                <a:lnTo>
                  <a:pt x="0" y="306323"/>
                </a:lnTo>
                <a:close/>
              </a:path>
            </a:pathLst>
          </a:custGeom>
          <a:solidFill>
            <a:srgbClr val="4390EA"/>
          </a:solidFill>
        </p:spPr>
        <p:txBody>
          <a:bodyPr wrap="square" lIns="0" tIns="0" rIns="0" bIns="0" rtlCol="0"/>
          <a:lstStyle/>
          <a:p>
            <a:pPr defTabSz="685800"/>
            <a:endParaRPr sz="1350">
              <a:solidFill>
                <a:prstClr val="black"/>
              </a:solidFill>
              <a:latin typeface="Calibri" panose="020F0502020204030204"/>
            </a:endParaRPr>
          </a:p>
        </p:txBody>
      </p:sp>
      <p:sp>
        <p:nvSpPr>
          <p:cNvPr id="4" name="object 4"/>
          <p:cNvSpPr txBox="1"/>
          <p:nvPr/>
        </p:nvSpPr>
        <p:spPr>
          <a:xfrm>
            <a:off x="349895" y="883895"/>
            <a:ext cx="8281520" cy="798360"/>
          </a:xfrm>
          <a:prstGeom prst="rect">
            <a:avLst/>
          </a:prstGeom>
        </p:spPr>
        <p:txBody>
          <a:bodyPr vert="horz" wrap="square" lIns="0" tIns="0" rIns="0" bIns="0" rtlCol="0">
            <a:spAutoFit/>
          </a:bodyPr>
          <a:lstStyle/>
          <a:p>
            <a:pPr marL="9525" marR="3810" indent="342900" algn="just" defTabSz="685800">
              <a:lnSpc>
                <a:spcPct val="150000"/>
              </a:lnSpc>
            </a:pPr>
            <a:r>
              <a:rPr sz="1200" spc="-4" dirty="0">
                <a:latin typeface="微软雅黑" panose="020B0503020204020204" pitchFamily="34" charset="-122"/>
                <a:cs typeface="微软雅黑" panose="020B0503020204020204" pitchFamily="34" charset="-122"/>
              </a:rPr>
              <a:t>当前城市在感知业务领域，处于各</a:t>
            </a:r>
            <a:r>
              <a:rPr sz="1200" dirty="0">
                <a:latin typeface="微软雅黑" panose="020B0503020204020204" pitchFamily="34" charset="-122"/>
                <a:cs typeface="微软雅黑" panose="020B0503020204020204" pitchFamily="34" charset="-122"/>
              </a:rPr>
              <a:t>自</a:t>
            </a:r>
            <a:r>
              <a:rPr sz="1200" spc="-4" dirty="0">
                <a:latin typeface="微软雅黑" panose="020B0503020204020204" pitchFamily="34" charset="-122"/>
                <a:cs typeface="微软雅黑" panose="020B0503020204020204" pitchFamily="34" charset="-122"/>
              </a:rPr>
              <a:t>为政</a:t>
            </a:r>
            <a:r>
              <a:rPr sz="1200" dirty="0">
                <a:latin typeface="微软雅黑" panose="020B0503020204020204" pitchFamily="34" charset="-122"/>
                <a:cs typeface="微软雅黑" panose="020B0503020204020204" pitchFamily="34" charset="-122"/>
              </a:rPr>
              <a:t>、</a:t>
            </a:r>
            <a:r>
              <a:rPr sz="1200" spc="-4" dirty="0">
                <a:latin typeface="微软雅黑" panose="020B0503020204020204" pitchFamily="34" charset="-122"/>
                <a:cs typeface="微软雅黑" panose="020B0503020204020204" pitchFamily="34" charset="-122"/>
              </a:rPr>
              <a:t>条块</a:t>
            </a:r>
            <a:r>
              <a:rPr sz="1200" dirty="0">
                <a:latin typeface="微软雅黑" panose="020B0503020204020204" pitchFamily="34" charset="-122"/>
                <a:cs typeface="微软雅黑" panose="020B0503020204020204" pitchFamily="34" charset="-122"/>
              </a:rPr>
              <a:t>分</a:t>
            </a:r>
            <a:r>
              <a:rPr sz="1200" spc="-4" dirty="0">
                <a:latin typeface="微软雅黑" panose="020B0503020204020204" pitchFamily="34" charset="-122"/>
                <a:cs typeface="微软雅黑" panose="020B0503020204020204" pitchFamily="34" charset="-122"/>
              </a:rPr>
              <a:t>割、</a:t>
            </a:r>
            <a:r>
              <a:rPr sz="1200" dirty="0">
                <a:latin typeface="微软雅黑" panose="020B0503020204020204" pitchFamily="34" charset="-122"/>
                <a:cs typeface="微软雅黑" panose="020B0503020204020204" pitchFamily="34" charset="-122"/>
              </a:rPr>
              <a:t>烟</a:t>
            </a:r>
            <a:r>
              <a:rPr sz="1200" spc="-4" dirty="0">
                <a:latin typeface="微软雅黑" panose="020B0503020204020204" pitchFamily="34" charset="-122"/>
                <a:cs typeface="微软雅黑" panose="020B0503020204020204" pitchFamily="34" charset="-122"/>
              </a:rPr>
              <a:t>囱林</a:t>
            </a:r>
            <a:r>
              <a:rPr sz="1200" dirty="0">
                <a:latin typeface="微软雅黑" panose="020B0503020204020204" pitchFamily="34" charset="-122"/>
                <a:cs typeface="微软雅黑" panose="020B0503020204020204" pitchFamily="34" charset="-122"/>
              </a:rPr>
              <a:t>立</a:t>
            </a:r>
            <a:r>
              <a:rPr sz="1200" spc="-4" dirty="0">
                <a:latin typeface="微软雅黑" panose="020B0503020204020204" pitchFamily="34" charset="-122"/>
                <a:cs typeface="微软雅黑" panose="020B0503020204020204" pitchFamily="34" charset="-122"/>
              </a:rPr>
              <a:t>、信</a:t>
            </a:r>
            <a:r>
              <a:rPr sz="1200" dirty="0">
                <a:latin typeface="微软雅黑" panose="020B0503020204020204" pitchFamily="34" charset="-122"/>
                <a:cs typeface="微软雅黑" panose="020B0503020204020204" pitchFamily="34" charset="-122"/>
              </a:rPr>
              <a:t>息</a:t>
            </a:r>
            <a:r>
              <a:rPr sz="1200" spc="-4" dirty="0">
                <a:latin typeface="微软雅黑" panose="020B0503020204020204" pitchFamily="34" charset="-122"/>
                <a:cs typeface="微软雅黑" panose="020B0503020204020204" pitchFamily="34" charset="-122"/>
              </a:rPr>
              <a:t>孤岛</a:t>
            </a:r>
            <a:r>
              <a:rPr sz="1200" dirty="0">
                <a:latin typeface="微软雅黑" panose="020B0503020204020204" pitchFamily="34" charset="-122"/>
                <a:cs typeface="微软雅黑" panose="020B0503020204020204" pitchFamily="34" charset="-122"/>
              </a:rPr>
              <a:t>的</a:t>
            </a:r>
            <a:r>
              <a:rPr sz="1200" spc="-4" dirty="0">
                <a:latin typeface="微软雅黑" panose="020B0503020204020204" pitchFamily="34" charset="-122"/>
                <a:cs typeface="微软雅黑" panose="020B0503020204020204" pitchFamily="34" charset="-122"/>
              </a:rPr>
              <a:t>状态</a:t>
            </a:r>
            <a:r>
              <a:rPr sz="1200" dirty="0">
                <a:latin typeface="微软雅黑" panose="020B0503020204020204" pitchFamily="34" charset="-122"/>
                <a:cs typeface="微软雅黑" panose="020B0503020204020204" pitchFamily="34" charset="-122"/>
              </a:rPr>
              <a:t>，</a:t>
            </a:r>
            <a:r>
              <a:rPr sz="1200" spc="-4" dirty="0">
                <a:latin typeface="微软雅黑" panose="020B0503020204020204" pitchFamily="34" charset="-122"/>
                <a:cs typeface="微软雅黑" panose="020B0503020204020204" pitchFamily="34" charset="-122"/>
              </a:rPr>
              <a:t>数字</a:t>
            </a:r>
            <a:r>
              <a:rPr sz="1200" dirty="0">
                <a:latin typeface="微软雅黑" panose="020B0503020204020204" pitchFamily="34" charset="-122"/>
                <a:cs typeface="微软雅黑" panose="020B0503020204020204" pitchFamily="34" charset="-122"/>
              </a:rPr>
              <a:t>孪</a:t>
            </a:r>
            <a:r>
              <a:rPr sz="1200" spc="-4" dirty="0">
                <a:latin typeface="微软雅黑" panose="020B0503020204020204" pitchFamily="34" charset="-122"/>
                <a:cs typeface="微软雅黑" panose="020B0503020204020204" pitchFamily="34" charset="-122"/>
              </a:rPr>
              <a:t>生城</a:t>
            </a:r>
            <a:r>
              <a:rPr sz="1200" dirty="0">
                <a:latin typeface="微软雅黑" panose="020B0503020204020204" pitchFamily="34" charset="-122"/>
                <a:cs typeface="微软雅黑" panose="020B0503020204020204" pitchFamily="34" charset="-122"/>
              </a:rPr>
              <a:t>市</a:t>
            </a:r>
            <a:r>
              <a:rPr sz="1200" spc="-4" dirty="0">
                <a:latin typeface="微软雅黑" panose="020B0503020204020204" pitchFamily="34" charset="-122"/>
                <a:cs typeface="微软雅黑" panose="020B0503020204020204" pitchFamily="34" charset="-122"/>
              </a:rPr>
              <a:t>将针</a:t>
            </a:r>
            <a:r>
              <a:rPr sz="1200" dirty="0">
                <a:latin typeface="微软雅黑" panose="020B0503020204020204" pitchFamily="34" charset="-122"/>
                <a:cs typeface="微软雅黑" panose="020B0503020204020204" pitchFamily="34" charset="-122"/>
              </a:rPr>
              <a:t>对</a:t>
            </a:r>
            <a:r>
              <a:rPr sz="1200" spc="-4" dirty="0">
                <a:latin typeface="微软雅黑" panose="020B0503020204020204" pitchFamily="34" charset="-122"/>
                <a:cs typeface="微软雅黑" panose="020B0503020204020204" pitchFamily="34" charset="-122"/>
              </a:rPr>
              <a:t>不同</a:t>
            </a:r>
            <a:r>
              <a:rPr sz="1200" dirty="0">
                <a:latin typeface="微软雅黑" panose="020B0503020204020204" pitchFamily="34" charset="-122"/>
                <a:cs typeface="微软雅黑" panose="020B0503020204020204" pitchFamily="34" charset="-122"/>
              </a:rPr>
              <a:t>的</a:t>
            </a:r>
            <a:r>
              <a:rPr sz="1200" spc="-4" dirty="0">
                <a:latin typeface="微软雅黑" panose="020B0503020204020204" pitchFamily="34" charset="-122"/>
                <a:cs typeface="微软雅黑" panose="020B0503020204020204" pitchFamily="34" charset="-122"/>
              </a:rPr>
              <a:t>应用场 景，统筹感知体系建设，统一采集</a:t>
            </a:r>
            <a:r>
              <a:rPr sz="1200" dirty="0">
                <a:latin typeface="微软雅黑" panose="020B0503020204020204" pitchFamily="34" charset="-122"/>
                <a:cs typeface="微软雅黑" panose="020B0503020204020204" pitchFamily="34" charset="-122"/>
              </a:rPr>
              <a:t>汇</a:t>
            </a:r>
            <a:r>
              <a:rPr sz="1200" spc="-4" dirty="0">
                <a:latin typeface="微软雅黑" panose="020B0503020204020204" pitchFamily="34" charset="-122"/>
                <a:cs typeface="微软雅黑" panose="020B0503020204020204" pitchFamily="34" charset="-122"/>
              </a:rPr>
              <a:t>聚，</a:t>
            </a:r>
            <a:r>
              <a:rPr sz="1200" dirty="0">
                <a:latin typeface="微软雅黑" panose="020B0503020204020204" pitchFamily="34" charset="-122"/>
                <a:cs typeface="微软雅黑" panose="020B0503020204020204" pitchFamily="34" charset="-122"/>
              </a:rPr>
              <a:t>实</a:t>
            </a:r>
            <a:r>
              <a:rPr sz="1200" spc="-4" dirty="0">
                <a:latin typeface="微软雅黑" panose="020B0503020204020204" pitchFamily="34" charset="-122"/>
                <a:cs typeface="微软雅黑" panose="020B0503020204020204" pitchFamily="34" charset="-122"/>
              </a:rPr>
              <a:t>现城</a:t>
            </a:r>
            <a:r>
              <a:rPr sz="1200" dirty="0">
                <a:latin typeface="微软雅黑" panose="020B0503020204020204" pitchFamily="34" charset="-122"/>
                <a:cs typeface="微软雅黑" panose="020B0503020204020204" pitchFamily="34" charset="-122"/>
              </a:rPr>
              <a:t>市</a:t>
            </a:r>
            <a:r>
              <a:rPr sz="1200" spc="-4" dirty="0">
                <a:latin typeface="微软雅黑" panose="020B0503020204020204" pitchFamily="34" charset="-122"/>
                <a:cs typeface="微软雅黑" panose="020B0503020204020204" pitchFamily="34" charset="-122"/>
              </a:rPr>
              <a:t>动态</a:t>
            </a:r>
            <a:r>
              <a:rPr sz="1200" dirty="0">
                <a:latin typeface="微软雅黑" panose="020B0503020204020204" pitchFamily="34" charset="-122"/>
                <a:cs typeface="微软雅黑" panose="020B0503020204020204" pitchFamily="34" charset="-122"/>
              </a:rPr>
              <a:t>数</a:t>
            </a:r>
            <a:r>
              <a:rPr sz="1200" spc="-4" dirty="0">
                <a:latin typeface="微软雅黑" panose="020B0503020204020204" pitchFamily="34" charset="-122"/>
                <a:cs typeface="微软雅黑" panose="020B0503020204020204" pitchFamily="34" charset="-122"/>
              </a:rPr>
              <a:t>据整</a:t>
            </a:r>
            <a:r>
              <a:rPr sz="1200" dirty="0">
                <a:latin typeface="微软雅黑" panose="020B0503020204020204" pitchFamily="34" charset="-122"/>
                <a:cs typeface="微软雅黑" panose="020B0503020204020204" pitchFamily="34" charset="-122"/>
              </a:rPr>
              <a:t>合</a:t>
            </a:r>
            <a:r>
              <a:rPr sz="1200" spc="-4" dirty="0">
                <a:latin typeface="微软雅黑" panose="020B0503020204020204" pitchFamily="34" charset="-122"/>
                <a:cs typeface="微软雅黑" panose="020B0503020204020204" pitchFamily="34" charset="-122"/>
              </a:rPr>
              <a:t>与共</a:t>
            </a:r>
            <a:r>
              <a:rPr sz="1200" dirty="0">
                <a:latin typeface="微软雅黑" panose="020B0503020204020204" pitchFamily="34" charset="-122"/>
                <a:cs typeface="微软雅黑" panose="020B0503020204020204" pitchFamily="34" charset="-122"/>
              </a:rPr>
              <a:t>享</a:t>
            </a:r>
            <a:r>
              <a:rPr sz="1200" spc="-4" dirty="0">
                <a:latin typeface="微软雅黑" panose="020B0503020204020204" pitchFamily="34" charset="-122"/>
                <a:cs typeface="微软雅黑" panose="020B0503020204020204" pitchFamily="34" charset="-122"/>
              </a:rPr>
              <a:t>，形</a:t>
            </a:r>
            <a:r>
              <a:rPr sz="1200" dirty="0">
                <a:latin typeface="微软雅黑" panose="020B0503020204020204" pitchFamily="34" charset="-122"/>
                <a:cs typeface="微软雅黑" panose="020B0503020204020204" pitchFamily="34" charset="-122"/>
              </a:rPr>
              <a:t>成</a:t>
            </a:r>
            <a:r>
              <a:rPr sz="1200" spc="-4" dirty="0">
                <a:latin typeface="微软雅黑" panose="020B0503020204020204" pitchFamily="34" charset="-122"/>
                <a:cs typeface="微软雅黑" panose="020B0503020204020204" pitchFamily="34" charset="-122"/>
              </a:rPr>
              <a:t>全域</a:t>
            </a:r>
            <a:r>
              <a:rPr sz="1200" dirty="0">
                <a:latin typeface="微软雅黑" panose="020B0503020204020204" pitchFamily="34" charset="-122"/>
                <a:cs typeface="微软雅黑" panose="020B0503020204020204" pitchFamily="34" charset="-122"/>
              </a:rPr>
              <a:t>覆</a:t>
            </a:r>
            <a:r>
              <a:rPr sz="1200" spc="-4" dirty="0">
                <a:latin typeface="微软雅黑" panose="020B0503020204020204" pitchFamily="34" charset="-122"/>
                <a:cs typeface="微软雅黑" panose="020B0503020204020204" pitchFamily="34" charset="-122"/>
              </a:rPr>
              <a:t>盖、</a:t>
            </a:r>
            <a:r>
              <a:rPr sz="1200" dirty="0">
                <a:latin typeface="微软雅黑" panose="020B0503020204020204" pitchFamily="34" charset="-122"/>
                <a:cs typeface="微软雅黑" panose="020B0503020204020204" pitchFamily="34" charset="-122"/>
              </a:rPr>
              <a:t>动</a:t>
            </a:r>
            <a:r>
              <a:rPr sz="1200" spc="-4" dirty="0">
                <a:latin typeface="微软雅黑" panose="020B0503020204020204" pitchFamily="34" charset="-122"/>
                <a:cs typeface="微软雅黑" panose="020B0503020204020204" pitchFamily="34" charset="-122"/>
              </a:rPr>
              <a:t>静结</a:t>
            </a:r>
            <a:r>
              <a:rPr sz="1200" dirty="0">
                <a:latin typeface="微软雅黑" panose="020B0503020204020204" pitchFamily="34" charset="-122"/>
                <a:cs typeface="微软雅黑" panose="020B0503020204020204" pitchFamily="34" charset="-122"/>
              </a:rPr>
              <a:t>合</a:t>
            </a:r>
            <a:r>
              <a:rPr sz="1200" spc="-4" dirty="0">
                <a:latin typeface="微软雅黑" panose="020B0503020204020204" pitchFamily="34" charset="-122"/>
                <a:cs typeface="微软雅黑" panose="020B0503020204020204" pitchFamily="34" charset="-122"/>
              </a:rPr>
              <a:t>、三</a:t>
            </a:r>
            <a:r>
              <a:rPr sz="1200" dirty="0">
                <a:latin typeface="微软雅黑" panose="020B0503020204020204" pitchFamily="34" charset="-122"/>
                <a:cs typeface="微软雅黑" panose="020B0503020204020204" pitchFamily="34" charset="-122"/>
              </a:rPr>
              <a:t>维</a:t>
            </a:r>
            <a:r>
              <a:rPr sz="1200" spc="-4" dirty="0">
                <a:latin typeface="微软雅黑" panose="020B0503020204020204" pitchFamily="34" charset="-122"/>
                <a:cs typeface="微软雅黑" panose="020B0503020204020204" pitchFamily="34" charset="-122"/>
              </a:rPr>
              <a:t>立体</a:t>
            </a:r>
            <a:r>
              <a:rPr sz="1200" dirty="0">
                <a:latin typeface="微软雅黑" panose="020B0503020204020204" pitchFamily="34" charset="-122"/>
                <a:cs typeface="微软雅黑" panose="020B0503020204020204" pitchFamily="34" charset="-122"/>
              </a:rPr>
              <a:t>的</a:t>
            </a:r>
            <a:r>
              <a:rPr sz="1200" spc="-4" dirty="0">
                <a:latin typeface="微软雅黑" panose="020B0503020204020204" pitchFamily="34" charset="-122"/>
                <a:cs typeface="微软雅黑" panose="020B0503020204020204" pitchFamily="34" charset="-122"/>
              </a:rPr>
              <a:t>规范</a:t>
            </a:r>
            <a:r>
              <a:rPr sz="1200" dirty="0">
                <a:latin typeface="微软雅黑" panose="020B0503020204020204" pitchFamily="34" charset="-122"/>
                <a:cs typeface="微软雅黑" panose="020B0503020204020204" pitchFamily="34" charset="-122"/>
              </a:rPr>
              <a:t>化</a:t>
            </a:r>
            <a:r>
              <a:rPr sz="1200" spc="-4" dirty="0">
                <a:latin typeface="微软雅黑" panose="020B0503020204020204" pitchFamily="34" charset="-122"/>
                <a:cs typeface="微软雅黑" panose="020B0503020204020204" pitchFamily="34" charset="-122"/>
              </a:rPr>
              <a:t>、智 </a:t>
            </a:r>
            <a:r>
              <a:rPr sz="1200" spc="-8" dirty="0">
                <a:latin typeface="微软雅黑" panose="020B0503020204020204" pitchFamily="34" charset="-122"/>
                <a:cs typeface="微软雅黑" panose="020B0503020204020204" pitchFamily="34" charset="-122"/>
              </a:rPr>
              <a:t>能化、全联接的感知布局，实现物</a:t>
            </a:r>
            <a:r>
              <a:rPr sz="1200" dirty="0">
                <a:latin typeface="微软雅黑" panose="020B0503020204020204" pitchFamily="34" charset="-122"/>
                <a:cs typeface="微软雅黑" panose="020B0503020204020204" pitchFamily="34" charset="-122"/>
              </a:rPr>
              <a:t>理</a:t>
            </a:r>
            <a:r>
              <a:rPr sz="1200" spc="-8" dirty="0">
                <a:latin typeface="微软雅黑" panose="020B0503020204020204" pitchFamily="34" charset="-122"/>
                <a:cs typeface="微软雅黑" panose="020B0503020204020204" pitchFamily="34" charset="-122"/>
              </a:rPr>
              <a:t>城市</a:t>
            </a:r>
            <a:r>
              <a:rPr sz="1200" dirty="0">
                <a:latin typeface="微软雅黑" panose="020B0503020204020204" pitchFamily="34" charset="-122"/>
                <a:cs typeface="微软雅黑" panose="020B0503020204020204" pitchFamily="34" charset="-122"/>
              </a:rPr>
              <a:t>在</a:t>
            </a:r>
            <a:r>
              <a:rPr sz="1200" spc="-8" dirty="0">
                <a:latin typeface="微软雅黑" panose="020B0503020204020204" pitchFamily="34" charset="-122"/>
                <a:cs typeface="微软雅黑" panose="020B0503020204020204" pitchFamily="34" charset="-122"/>
              </a:rPr>
              <a:t>数字</a:t>
            </a:r>
            <a:r>
              <a:rPr sz="1200" dirty="0">
                <a:latin typeface="微软雅黑" panose="020B0503020204020204" pitchFamily="34" charset="-122"/>
                <a:cs typeface="微软雅黑" panose="020B0503020204020204" pitchFamily="34" charset="-122"/>
              </a:rPr>
              <a:t>城</a:t>
            </a:r>
            <a:r>
              <a:rPr sz="1200" spc="-8" dirty="0">
                <a:latin typeface="微软雅黑" panose="020B0503020204020204" pitchFamily="34" charset="-122"/>
                <a:cs typeface="微软雅黑" panose="020B0503020204020204" pitchFamily="34" charset="-122"/>
              </a:rPr>
              <a:t>市的</a:t>
            </a:r>
            <a:r>
              <a:rPr sz="1200" dirty="0">
                <a:latin typeface="微软雅黑" panose="020B0503020204020204" pitchFamily="34" charset="-122"/>
                <a:cs typeface="微软雅黑" panose="020B0503020204020204" pitchFamily="34" charset="-122"/>
              </a:rPr>
              <a:t>精</a:t>
            </a:r>
            <a:r>
              <a:rPr sz="1200" spc="-8" dirty="0">
                <a:latin typeface="微软雅黑" panose="020B0503020204020204" pitchFamily="34" charset="-122"/>
                <a:cs typeface="微软雅黑" panose="020B0503020204020204" pitchFamily="34" charset="-122"/>
              </a:rPr>
              <a:t>准映</a:t>
            </a:r>
            <a:r>
              <a:rPr sz="1200" dirty="0">
                <a:latin typeface="微软雅黑" panose="020B0503020204020204" pitchFamily="34" charset="-122"/>
                <a:cs typeface="微软雅黑" panose="020B0503020204020204" pitchFamily="34" charset="-122"/>
              </a:rPr>
              <a:t>射</a:t>
            </a:r>
            <a:r>
              <a:rPr sz="1200" spc="-4" dirty="0">
                <a:latin typeface="微软雅黑" panose="020B0503020204020204" pitchFamily="34" charset="-122"/>
                <a:cs typeface="微软雅黑" panose="020B0503020204020204" pitchFamily="34" charset="-122"/>
              </a:rPr>
              <a:t>。</a:t>
            </a:r>
            <a:endParaRPr sz="1200">
              <a:latin typeface="微软雅黑" panose="020B0503020204020204" pitchFamily="34" charset="-122"/>
              <a:cs typeface="微软雅黑" panose="020B0503020204020204" pitchFamily="34" charset="-122"/>
            </a:endParaRPr>
          </a:p>
        </p:txBody>
      </p:sp>
      <p:sp>
        <p:nvSpPr>
          <p:cNvPr id="5" name="object 5"/>
          <p:cNvSpPr/>
          <p:nvPr/>
        </p:nvSpPr>
        <p:spPr>
          <a:xfrm>
            <a:off x="2381283" y="1898056"/>
            <a:ext cx="0" cy="2691280"/>
          </a:xfrm>
          <a:custGeom>
            <a:avLst/>
            <a:gdLst/>
            <a:ahLst/>
            <a:cxnLst/>
            <a:rect l="l" t="t" r="r" b="b"/>
            <a:pathLst>
              <a:path h="3587750">
                <a:moveTo>
                  <a:pt x="0" y="0"/>
                </a:moveTo>
                <a:lnTo>
                  <a:pt x="0" y="3587750"/>
                </a:lnTo>
              </a:path>
            </a:pathLst>
          </a:custGeom>
          <a:ln w="12192">
            <a:solidFill>
              <a:srgbClr val="8FAADC"/>
            </a:solidFill>
            <a:prstDash val="dash"/>
          </a:ln>
        </p:spPr>
        <p:txBody>
          <a:bodyPr wrap="square" lIns="0" tIns="0" rIns="0" bIns="0" rtlCol="0"/>
          <a:lstStyle/>
          <a:p>
            <a:pPr defTabSz="685800"/>
            <a:endParaRPr sz="1350">
              <a:latin typeface="Calibri" panose="020F0502020204030204"/>
            </a:endParaRPr>
          </a:p>
        </p:txBody>
      </p:sp>
      <p:sp>
        <p:nvSpPr>
          <p:cNvPr id="6" name="object 6"/>
          <p:cNvSpPr/>
          <p:nvPr/>
        </p:nvSpPr>
        <p:spPr>
          <a:xfrm>
            <a:off x="429842" y="2492520"/>
            <a:ext cx="1503306" cy="1502353"/>
          </a:xfrm>
          <a:custGeom>
            <a:avLst/>
            <a:gdLst/>
            <a:ahLst/>
            <a:cxnLst/>
            <a:rect l="l" t="t" r="r" b="b"/>
            <a:pathLst>
              <a:path w="2004060" h="2002789">
                <a:moveTo>
                  <a:pt x="0" y="1001267"/>
                </a:moveTo>
                <a:lnTo>
                  <a:pt x="3321" y="919152"/>
                </a:lnTo>
                <a:lnTo>
                  <a:pt x="13114" y="838863"/>
                </a:lnTo>
                <a:lnTo>
                  <a:pt x="29121" y="760660"/>
                </a:lnTo>
                <a:lnTo>
                  <a:pt x="51084" y="684800"/>
                </a:lnTo>
                <a:lnTo>
                  <a:pt x="78744" y="611540"/>
                </a:lnTo>
                <a:lnTo>
                  <a:pt x="111845" y="541139"/>
                </a:lnTo>
                <a:lnTo>
                  <a:pt x="150127" y="473854"/>
                </a:lnTo>
                <a:lnTo>
                  <a:pt x="193334" y="409943"/>
                </a:lnTo>
                <a:lnTo>
                  <a:pt x="241207" y="349664"/>
                </a:lnTo>
                <a:lnTo>
                  <a:pt x="293489" y="293274"/>
                </a:lnTo>
                <a:lnTo>
                  <a:pt x="349920" y="241032"/>
                </a:lnTo>
                <a:lnTo>
                  <a:pt x="410245" y="193194"/>
                </a:lnTo>
                <a:lnTo>
                  <a:pt x="474204" y="150019"/>
                </a:lnTo>
                <a:lnTo>
                  <a:pt x="541541" y="111764"/>
                </a:lnTo>
                <a:lnTo>
                  <a:pt x="611996" y="78688"/>
                </a:lnTo>
                <a:lnTo>
                  <a:pt x="685312" y="51047"/>
                </a:lnTo>
                <a:lnTo>
                  <a:pt x="761231" y="29101"/>
                </a:lnTo>
                <a:lnTo>
                  <a:pt x="839496" y="13105"/>
                </a:lnTo>
                <a:lnTo>
                  <a:pt x="919848" y="3319"/>
                </a:lnTo>
                <a:lnTo>
                  <a:pt x="1002030" y="0"/>
                </a:lnTo>
                <a:lnTo>
                  <a:pt x="1084220" y="3319"/>
                </a:lnTo>
                <a:lnTo>
                  <a:pt x="1164579" y="13105"/>
                </a:lnTo>
                <a:lnTo>
                  <a:pt x="1242848" y="29101"/>
                </a:lnTo>
                <a:lnTo>
                  <a:pt x="1318772" y="51047"/>
                </a:lnTo>
                <a:lnTo>
                  <a:pt x="1392090" y="78688"/>
                </a:lnTo>
                <a:lnTo>
                  <a:pt x="1462546" y="111764"/>
                </a:lnTo>
                <a:lnTo>
                  <a:pt x="1529883" y="150019"/>
                </a:lnTo>
                <a:lnTo>
                  <a:pt x="1593841" y="193194"/>
                </a:lnTo>
                <a:lnTo>
                  <a:pt x="1654164" y="241032"/>
                </a:lnTo>
                <a:lnTo>
                  <a:pt x="1710594" y="293274"/>
                </a:lnTo>
                <a:lnTo>
                  <a:pt x="1762873" y="349664"/>
                </a:lnTo>
                <a:lnTo>
                  <a:pt x="1810743" y="409943"/>
                </a:lnTo>
                <a:lnTo>
                  <a:pt x="1853947" y="473854"/>
                </a:lnTo>
                <a:lnTo>
                  <a:pt x="1892226" y="541139"/>
                </a:lnTo>
                <a:lnTo>
                  <a:pt x="1925323" y="611540"/>
                </a:lnTo>
                <a:lnTo>
                  <a:pt x="1952981" y="684800"/>
                </a:lnTo>
                <a:lnTo>
                  <a:pt x="1974941" y="760660"/>
                </a:lnTo>
                <a:lnTo>
                  <a:pt x="1990946" y="838863"/>
                </a:lnTo>
                <a:lnTo>
                  <a:pt x="2000738" y="919152"/>
                </a:lnTo>
                <a:lnTo>
                  <a:pt x="2004059" y="1001267"/>
                </a:lnTo>
                <a:lnTo>
                  <a:pt x="2000738" y="1083383"/>
                </a:lnTo>
                <a:lnTo>
                  <a:pt x="1990946" y="1163672"/>
                </a:lnTo>
                <a:lnTo>
                  <a:pt x="1974941" y="1241875"/>
                </a:lnTo>
                <a:lnTo>
                  <a:pt x="1952981" y="1317735"/>
                </a:lnTo>
                <a:lnTo>
                  <a:pt x="1925323" y="1390995"/>
                </a:lnTo>
                <a:lnTo>
                  <a:pt x="1892226" y="1461396"/>
                </a:lnTo>
                <a:lnTo>
                  <a:pt x="1853947" y="1528681"/>
                </a:lnTo>
                <a:lnTo>
                  <a:pt x="1810743" y="1592592"/>
                </a:lnTo>
                <a:lnTo>
                  <a:pt x="1762873" y="1652871"/>
                </a:lnTo>
                <a:lnTo>
                  <a:pt x="1710594" y="1709261"/>
                </a:lnTo>
                <a:lnTo>
                  <a:pt x="1654164" y="1761503"/>
                </a:lnTo>
                <a:lnTo>
                  <a:pt x="1593841" y="1809341"/>
                </a:lnTo>
                <a:lnTo>
                  <a:pt x="1529883" y="1852516"/>
                </a:lnTo>
                <a:lnTo>
                  <a:pt x="1462546" y="1890771"/>
                </a:lnTo>
                <a:lnTo>
                  <a:pt x="1392090" y="1923847"/>
                </a:lnTo>
                <a:lnTo>
                  <a:pt x="1318772" y="1951488"/>
                </a:lnTo>
                <a:lnTo>
                  <a:pt x="1242848" y="1973434"/>
                </a:lnTo>
                <a:lnTo>
                  <a:pt x="1164579" y="1989430"/>
                </a:lnTo>
                <a:lnTo>
                  <a:pt x="1084220" y="1999216"/>
                </a:lnTo>
                <a:lnTo>
                  <a:pt x="1002030" y="2002535"/>
                </a:lnTo>
                <a:lnTo>
                  <a:pt x="919848" y="1999216"/>
                </a:lnTo>
                <a:lnTo>
                  <a:pt x="839496" y="1989430"/>
                </a:lnTo>
                <a:lnTo>
                  <a:pt x="761231" y="1973434"/>
                </a:lnTo>
                <a:lnTo>
                  <a:pt x="685312" y="1951488"/>
                </a:lnTo>
                <a:lnTo>
                  <a:pt x="611996" y="1923847"/>
                </a:lnTo>
                <a:lnTo>
                  <a:pt x="541541" y="1890771"/>
                </a:lnTo>
                <a:lnTo>
                  <a:pt x="474204" y="1852516"/>
                </a:lnTo>
                <a:lnTo>
                  <a:pt x="410245" y="1809341"/>
                </a:lnTo>
                <a:lnTo>
                  <a:pt x="349920" y="1761503"/>
                </a:lnTo>
                <a:lnTo>
                  <a:pt x="293489" y="1709261"/>
                </a:lnTo>
                <a:lnTo>
                  <a:pt x="241207" y="1652871"/>
                </a:lnTo>
                <a:lnTo>
                  <a:pt x="193334" y="1592592"/>
                </a:lnTo>
                <a:lnTo>
                  <a:pt x="150127" y="1528681"/>
                </a:lnTo>
                <a:lnTo>
                  <a:pt x="111845" y="1461396"/>
                </a:lnTo>
                <a:lnTo>
                  <a:pt x="78744" y="1390995"/>
                </a:lnTo>
                <a:lnTo>
                  <a:pt x="51084" y="1317735"/>
                </a:lnTo>
                <a:lnTo>
                  <a:pt x="29121" y="1241875"/>
                </a:lnTo>
                <a:lnTo>
                  <a:pt x="13114" y="1163672"/>
                </a:lnTo>
                <a:lnTo>
                  <a:pt x="3321" y="1083383"/>
                </a:lnTo>
                <a:lnTo>
                  <a:pt x="0" y="1001267"/>
                </a:lnTo>
                <a:close/>
              </a:path>
            </a:pathLst>
          </a:custGeom>
          <a:ln w="12192">
            <a:solidFill>
              <a:srgbClr val="4390EA"/>
            </a:solidFill>
            <a:prstDash val="dash"/>
          </a:ln>
        </p:spPr>
        <p:txBody>
          <a:bodyPr wrap="square" lIns="0" tIns="0" rIns="0" bIns="0" rtlCol="0"/>
          <a:lstStyle/>
          <a:p>
            <a:pPr defTabSz="685800"/>
            <a:endParaRPr sz="1350">
              <a:latin typeface="Calibri" panose="020F0502020204030204"/>
            </a:endParaRPr>
          </a:p>
        </p:txBody>
      </p:sp>
      <p:sp>
        <p:nvSpPr>
          <p:cNvPr id="7" name="object 7"/>
          <p:cNvSpPr/>
          <p:nvPr/>
        </p:nvSpPr>
        <p:spPr>
          <a:xfrm>
            <a:off x="579602" y="2642279"/>
            <a:ext cx="1202740" cy="1202740"/>
          </a:xfrm>
          <a:custGeom>
            <a:avLst/>
            <a:gdLst/>
            <a:ahLst/>
            <a:cxnLst/>
            <a:rect l="l" t="t" r="r" b="b"/>
            <a:pathLst>
              <a:path w="1603375" h="1603375">
                <a:moveTo>
                  <a:pt x="801623" y="0"/>
                </a:moveTo>
                <a:lnTo>
                  <a:pt x="735878" y="2657"/>
                </a:lnTo>
                <a:lnTo>
                  <a:pt x="671597" y="10491"/>
                </a:lnTo>
                <a:lnTo>
                  <a:pt x="608985" y="23297"/>
                </a:lnTo>
                <a:lnTo>
                  <a:pt x="548249" y="40867"/>
                </a:lnTo>
                <a:lnTo>
                  <a:pt x="489596" y="62995"/>
                </a:lnTo>
                <a:lnTo>
                  <a:pt x="433232" y="89476"/>
                </a:lnTo>
                <a:lnTo>
                  <a:pt x="379363" y="120102"/>
                </a:lnTo>
                <a:lnTo>
                  <a:pt x="328196" y="154667"/>
                </a:lnTo>
                <a:lnTo>
                  <a:pt x="279936" y="192966"/>
                </a:lnTo>
                <a:lnTo>
                  <a:pt x="234791" y="234791"/>
                </a:lnTo>
                <a:lnTo>
                  <a:pt x="192966" y="279936"/>
                </a:lnTo>
                <a:lnTo>
                  <a:pt x="154667" y="328196"/>
                </a:lnTo>
                <a:lnTo>
                  <a:pt x="120102" y="379363"/>
                </a:lnTo>
                <a:lnTo>
                  <a:pt x="89476" y="433232"/>
                </a:lnTo>
                <a:lnTo>
                  <a:pt x="62995" y="489596"/>
                </a:lnTo>
                <a:lnTo>
                  <a:pt x="40867" y="548249"/>
                </a:lnTo>
                <a:lnTo>
                  <a:pt x="23297" y="608985"/>
                </a:lnTo>
                <a:lnTo>
                  <a:pt x="10491" y="671597"/>
                </a:lnTo>
                <a:lnTo>
                  <a:pt x="2657" y="735878"/>
                </a:lnTo>
                <a:lnTo>
                  <a:pt x="0" y="801624"/>
                </a:lnTo>
                <a:lnTo>
                  <a:pt x="2657" y="867369"/>
                </a:lnTo>
                <a:lnTo>
                  <a:pt x="10491" y="931650"/>
                </a:lnTo>
                <a:lnTo>
                  <a:pt x="23297" y="994262"/>
                </a:lnTo>
                <a:lnTo>
                  <a:pt x="40867" y="1054998"/>
                </a:lnTo>
                <a:lnTo>
                  <a:pt x="62995" y="1113651"/>
                </a:lnTo>
                <a:lnTo>
                  <a:pt x="89476" y="1170015"/>
                </a:lnTo>
                <a:lnTo>
                  <a:pt x="120102" y="1223884"/>
                </a:lnTo>
                <a:lnTo>
                  <a:pt x="154667" y="1275051"/>
                </a:lnTo>
                <a:lnTo>
                  <a:pt x="192966" y="1323311"/>
                </a:lnTo>
                <a:lnTo>
                  <a:pt x="234791" y="1368456"/>
                </a:lnTo>
                <a:lnTo>
                  <a:pt x="279936" y="1410281"/>
                </a:lnTo>
                <a:lnTo>
                  <a:pt x="328196" y="1448580"/>
                </a:lnTo>
                <a:lnTo>
                  <a:pt x="379363" y="1483145"/>
                </a:lnTo>
                <a:lnTo>
                  <a:pt x="433232" y="1513771"/>
                </a:lnTo>
                <a:lnTo>
                  <a:pt x="489596" y="1540252"/>
                </a:lnTo>
                <a:lnTo>
                  <a:pt x="548249" y="1562380"/>
                </a:lnTo>
                <a:lnTo>
                  <a:pt x="608985" y="1579950"/>
                </a:lnTo>
                <a:lnTo>
                  <a:pt x="671597" y="1592756"/>
                </a:lnTo>
                <a:lnTo>
                  <a:pt x="735878" y="1600590"/>
                </a:lnTo>
                <a:lnTo>
                  <a:pt x="801623" y="1603248"/>
                </a:lnTo>
                <a:lnTo>
                  <a:pt x="867369" y="1600590"/>
                </a:lnTo>
                <a:lnTo>
                  <a:pt x="931650" y="1592756"/>
                </a:lnTo>
                <a:lnTo>
                  <a:pt x="994262" y="1579950"/>
                </a:lnTo>
                <a:lnTo>
                  <a:pt x="1054998" y="1562380"/>
                </a:lnTo>
                <a:lnTo>
                  <a:pt x="1113651" y="1540252"/>
                </a:lnTo>
                <a:lnTo>
                  <a:pt x="1170015" y="1513771"/>
                </a:lnTo>
                <a:lnTo>
                  <a:pt x="1223884" y="1483145"/>
                </a:lnTo>
                <a:lnTo>
                  <a:pt x="1275051" y="1448580"/>
                </a:lnTo>
                <a:lnTo>
                  <a:pt x="1323311" y="1410281"/>
                </a:lnTo>
                <a:lnTo>
                  <a:pt x="1368456" y="1368456"/>
                </a:lnTo>
                <a:lnTo>
                  <a:pt x="1410281" y="1323311"/>
                </a:lnTo>
                <a:lnTo>
                  <a:pt x="1448580" y="1275051"/>
                </a:lnTo>
                <a:lnTo>
                  <a:pt x="1483145" y="1223884"/>
                </a:lnTo>
                <a:lnTo>
                  <a:pt x="1513771" y="1170015"/>
                </a:lnTo>
                <a:lnTo>
                  <a:pt x="1540252" y="1113651"/>
                </a:lnTo>
                <a:lnTo>
                  <a:pt x="1562380" y="1054998"/>
                </a:lnTo>
                <a:lnTo>
                  <a:pt x="1579950" y="994262"/>
                </a:lnTo>
                <a:lnTo>
                  <a:pt x="1592756" y="931650"/>
                </a:lnTo>
                <a:lnTo>
                  <a:pt x="1600590" y="867369"/>
                </a:lnTo>
                <a:lnTo>
                  <a:pt x="1603248" y="801624"/>
                </a:lnTo>
                <a:lnTo>
                  <a:pt x="1600590" y="735878"/>
                </a:lnTo>
                <a:lnTo>
                  <a:pt x="1592756" y="671597"/>
                </a:lnTo>
                <a:lnTo>
                  <a:pt x="1579950" y="608985"/>
                </a:lnTo>
                <a:lnTo>
                  <a:pt x="1562380" y="548249"/>
                </a:lnTo>
                <a:lnTo>
                  <a:pt x="1540252" y="489596"/>
                </a:lnTo>
                <a:lnTo>
                  <a:pt x="1513771" y="433232"/>
                </a:lnTo>
                <a:lnTo>
                  <a:pt x="1483145" y="379363"/>
                </a:lnTo>
                <a:lnTo>
                  <a:pt x="1448580" y="328196"/>
                </a:lnTo>
                <a:lnTo>
                  <a:pt x="1410281" y="279936"/>
                </a:lnTo>
                <a:lnTo>
                  <a:pt x="1368456" y="234791"/>
                </a:lnTo>
                <a:lnTo>
                  <a:pt x="1323311" y="192966"/>
                </a:lnTo>
                <a:lnTo>
                  <a:pt x="1275051" y="154667"/>
                </a:lnTo>
                <a:lnTo>
                  <a:pt x="1223884" y="120102"/>
                </a:lnTo>
                <a:lnTo>
                  <a:pt x="1170015" y="89476"/>
                </a:lnTo>
                <a:lnTo>
                  <a:pt x="1113651" y="62995"/>
                </a:lnTo>
                <a:lnTo>
                  <a:pt x="1054998" y="40867"/>
                </a:lnTo>
                <a:lnTo>
                  <a:pt x="994262" y="23297"/>
                </a:lnTo>
                <a:lnTo>
                  <a:pt x="931650" y="10491"/>
                </a:lnTo>
                <a:lnTo>
                  <a:pt x="867369" y="2657"/>
                </a:lnTo>
                <a:lnTo>
                  <a:pt x="801623" y="0"/>
                </a:lnTo>
                <a:close/>
              </a:path>
            </a:pathLst>
          </a:custGeom>
          <a:solidFill>
            <a:srgbClr val="4390EA"/>
          </a:solidFill>
        </p:spPr>
        <p:txBody>
          <a:bodyPr wrap="square" lIns="0" tIns="0" rIns="0" bIns="0" rtlCol="0"/>
          <a:lstStyle/>
          <a:p>
            <a:pPr defTabSz="685800"/>
            <a:endParaRPr sz="1350">
              <a:latin typeface="Calibri" panose="020F0502020204030204"/>
            </a:endParaRPr>
          </a:p>
        </p:txBody>
      </p:sp>
      <p:sp>
        <p:nvSpPr>
          <p:cNvPr id="8" name="object 8"/>
          <p:cNvSpPr txBox="1"/>
          <p:nvPr/>
        </p:nvSpPr>
        <p:spPr>
          <a:xfrm>
            <a:off x="790255" y="3150277"/>
            <a:ext cx="783091" cy="230832"/>
          </a:xfrm>
          <a:prstGeom prst="rect">
            <a:avLst/>
          </a:prstGeom>
        </p:spPr>
        <p:txBody>
          <a:bodyPr vert="horz" wrap="square" lIns="0" tIns="0" rIns="0" bIns="0" rtlCol="0">
            <a:spAutoFit/>
          </a:bodyPr>
          <a:lstStyle/>
          <a:p>
            <a:pPr marL="9525" defTabSz="685800"/>
            <a:r>
              <a:rPr sz="1500" b="1" dirty="0">
                <a:latin typeface="微软雅黑" panose="020B0503020204020204" pitchFamily="34" charset="-122"/>
                <a:cs typeface="微软雅黑" panose="020B0503020204020204" pitchFamily="34" charset="-122"/>
              </a:rPr>
              <a:t>全域布局</a:t>
            </a:r>
            <a:endParaRPr sz="1500">
              <a:latin typeface="微软雅黑" panose="020B0503020204020204" pitchFamily="34" charset="-122"/>
              <a:cs typeface="微软雅黑" panose="020B0503020204020204" pitchFamily="34" charset="-122"/>
            </a:endParaRPr>
          </a:p>
        </p:txBody>
      </p:sp>
      <p:sp>
        <p:nvSpPr>
          <p:cNvPr id="9" name="object 9"/>
          <p:cNvSpPr/>
          <p:nvPr/>
        </p:nvSpPr>
        <p:spPr>
          <a:xfrm>
            <a:off x="2208659" y="2155276"/>
            <a:ext cx="339625" cy="339625"/>
          </a:xfrm>
          <a:custGeom>
            <a:avLst/>
            <a:gdLst/>
            <a:ahLst/>
            <a:cxnLst/>
            <a:rect l="l" t="t" r="r" b="b"/>
            <a:pathLst>
              <a:path w="452754" h="452754">
                <a:moveTo>
                  <a:pt x="226313" y="0"/>
                </a:moveTo>
                <a:lnTo>
                  <a:pt x="171935" y="6578"/>
                </a:lnTo>
                <a:lnTo>
                  <a:pt x="122319" y="25264"/>
                </a:lnTo>
                <a:lnTo>
                  <a:pt x="79040" y="54485"/>
                </a:lnTo>
                <a:lnTo>
                  <a:pt x="43671" y="92665"/>
                </a:lnTo>
                <a:lnTo>
                  <a:pt x="17787" y="138231"/>
                </a:lnTo>
                <a:lnTo>
                  <a:pt x="2962" y="189609"/>
                </a:lnTo>
                <a:lnTo>
                  <a:pt x="0" y="226313"/>
                </a:lnTo>
                <a:lnTo>
                  <a:pt x="750" y="244872"/>
                </a:lnTo>
                <a:lnTo>
                  <a:pt x="11539" y="297838"/>
                </a:lnTo>
                <a:lnTo>
                  <a:pt x="33912" y="345516"/>
                </a:lnTo>
                <a:lnTo>
                  <a:pt x="66293" y="386334"/>
                </a:lnTo>
                <a:lnTo>
                  <a:pt x="107111" y="418715"/>
                </a:lnTo>
                <a:lnTo>
                  <a:pt x="154789" y="441088"/>
                </a:lnTo>
                <a:lnTo>
                  <a:pt x="207755" y="451877"/>
                </a:lnTo>
                <a:lnTo>
                  <a:pt x="226313" y="452627"/>
                </a:lnTo>
                <a:lnTo>
                  <a:pt x="244872" y="451877"/>
                </a:lnTo>
                <a:lnTo>
                  <a:pt x="297838" y="441088"/>
                </a:lnTo>
                <a:lnTo>
                  <a:pt x="345516" y="418715"/>
                </a:lnTo>
                <a:lnTo>
                  <a:pt x="386333" y="386334"/>
                </a:lnTo>
                <a:lnTo>
                  <a:pt x="418715" y="345516"/>
                </a:lnTo>
                <a:lnTo>
                  <a:pt x="441088" y="297838"/>
                </a:lnTo>
                <a:lnTo>
                  <a:pt x="451877" y="244872"/>
                </a:lnTo>
                <a:lnTo>
                  <a:pt x="452628" y="226313"/>
                </a:lnTo>
                <a:lnTo>
                  <a:pt x="451877" y="207755"/>
                </a:lnTo>
                <a:lnTo>
                  <a:pt x="441088" y="154789"/>
                </a:lnTo>
                <a:lnTo>
                  <a:pt x="418715" y="107111"/>
                </a:lnTo>
                <a:lnTo>
                  <a:pt x="386333" y="66294"/>
                </a:lnTo>
                <a:lnTo>
                  <a:pt x="345516" y="33912"/>
                </a:lnTo>
                <a:lnTo>
                  <a:pt x="297838" y="11539"/>
                </a:lnTo>
                <a:lnTo>
                  <a:pt x="244872" y="750"/>
                </a:lnTo>
                <a:lnTo>
                  <a:pt x="226313" y="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10" name="object 10"/>
          <p:cNvSpPr/>
          <p:nvPr/>
        </p:nvSpPr>
        <p:spPr>
          <a:xfrm>
            <a:off x="2208659" y="2155276"/>
            <a:ext cx="339625" cy="339625"/>
          </a:xfrm>
          <a:custGeom>
            <a:avLst/>
            <a:gdLst/>
            <a:ahLst/>
            <a:cxnLst/>
            <a:rect l="l" t="t" r="r" b="b"/>
            <a:pathLst>
              <a:path w="452754" h="452754">
                <a:moveTo>
                  <a:pt x="0" y="226313"/>
                </a:moveTo>
                <a:lnTo>
                  <a:pt x="6578" y="171935"/>
                </a:lnTo>
                <a:lnTo>
                  <a:pt x="25264" y="122319"/>
                </a:lnTo>
                <a:lnTo>
                  <a:pt x="54485" y="79040"/>
                </a:lnTo>
                <a:lnTo>
                  <a:pt x="92665" y="43671"/>
                </a:lnTo>
                <a:lnTo>
                  <a:pt x="138231" y="17787"/>
                </a:lnTo>
                <a:lnTo>
                  <a:pt x="189609" y="2962"/>
                </a:lnTo>
                <a:lnTo>
                  <a:pt x="226313" y="0"/>
                </a:lnTo>
                <a:lnTo>
                  <a:pt x="244872" y="750"/>
                </a:lnTo>
                <a:lnTo>
                  <a:pt x="297838" y="11539"/>
                </a:lnTo>
                <a:lnTo>
                  <a:pt x="345516" y="33912"/>
                </a:lnTo>
                <a:lnTo>
                  <a:pt x="386333" y="66294"/>
                </a:lnTo>
                <a:lnTo>
                  <a:pt x="418715" y="107111"/>
                </a:lnTo>
                <a:lnTo>
                  <a:pt x="441088" y="154789"/>
                </a:lnTo>
                <a:lnTo>
                  <a:pt x="451877" y="207755"/>
                </a:lnTo>
                <a:lnTo>
                  <a:pt x="452628" y="226313"/>
                </a:lnTo>
                <a:lnTo>
                  <a:pt x="451877" y="244872"/>
                </a:lnTo>
                <a:lnTo>
                  <a:pt x="441088" y="297838"/>
                </a:lnTo>
                <a:lnTo>
                  <a:pt x="418715" y="345516"/>
                </a:lnTo>
                <a:lnTo>
                  <a:pt x="386333" y="386334"/>
                </a:lnTo>
                <a:lnTo>
                  <a:pt x="345516" y="418715"/>
                </a:lnTo>
                <a:lnTo>
                  <a:pt x="297838" y="441088"/>
                </a:lnTo>
                <a:lnTo>
                  <a:pt x="244872" y="451877"/>
                </a:lnTo>
                <a:lnTo>
                  <a:pt x="226313" y="452627"/>
                </a:lnTo>
                <a:lnTo>
                  <a:pt x="207755" y="451877"/>
                </a:lnTo>
                <a:lnTo>
                  <a:pt x="154789" y="441088"/>
                </a:lnTo>
                <a:lnTo>
                  <a:pt x="107111" y="418715"/>
                </a:lnTo>
                <a:lnTo>
                  <a:pt x="66293" y="386334"/>
                </a:lnTo>
                <a:lnTo>
                  <a:pt x="33912" y="345516"/>
                </a:lnTo>
                <a:lnTo>
                  <a:pt x="11539" y="297838"/>
                </a:lnTo>
                <a:lnTo>
                  <a:pt x="750" y="244872"/>
                </a:lnTo>
                <a:lnTo>
                  <a:pt x="0" y="226313"/>
                </a:lnTo>
                <a:close/>
              </a:path>
            </a:pathLst>
          </a:custGeom>
          <a:ln w="12191">
            <a:solidFill>
              <a:srgbClr val="F4B083"/>
            </a:solidFill>
            <a:prstDash val="dash"/>
          </a:ln>
        </p:spPr>
        <p:txBody>
          <a:bodyPr wrap="square" lIns="0" tIns="0" rIns="0" bIns="0" rtlCol="0"/>
          <a:lstStyle/>
          <a:p>
            <a:pPr defTabSz="685800"/>
            <a:endParaRPr sz="1350">
              <a:latin typeface="Calibri" panose="020F0502020204030204"/>
            </a:endParaRPr>
          </a:p>
        </p:txBody>
      </p:sp>
      <p:sp>
        <p:nvSpPr>
          <p:cNvPr id="11" name="object 11"/>
          <p:cNvSpPr/>
          <p:nvPr/>
        </p:nvSpPr>
        <p:spPr>
          <a:xfrm>
            <a:off x="2273852" y="2219511"/>
            <a:ext cx="210539" cy="210063"/>
          </a:xfrm>
          <a:custGeom>
            <a:avLst/>
            <a:gdLst/>
            <a:ahLst/>
            <a:cxnLst/>
            <a:rect l="l" t="t" r="r" b="b"/>
            <a:pathLst>
              <a:path w="280670" h="280035">
                <a:moveTo>
                  <a:pt x="131115" y="0"/>
                </a:moveTo>
                <a:lnTo>
                  <a:pt x="89348" y="9196"/>
                </a:lnTo>
                <a:lnTo>
                  <a:pt x="53306" y="29830"/>
                </a:lnTo>
                <a:lnTo>
                  <a:pt x="25031" y="59857"/>
                </a:lnTo>
                <a:lnTo>
                  <a:pt x="6568" y="97235"/>
                </a:lnTo>
                <a:lnTo>
                  <a:pt x="64" y="137903"/>
                </a:lnTo>
                <a:lnTo>
                  <a:pt x="0" y="143306"/>
                </a:lnTo>
                <a:lnTo>
                  <a:pt x="1036" y="157351"/>
                </a:lnTo>
                <a:lnTo>
                  <a:pt x="12113" y="196700"/>
                </a:lnTo>
                <a:lnTo>
                  <a:pt x="34042" y="230444"/>
                </a:lnTo>
                <a:lnTo>
                  <a:pt x="65410" y="256751"/>
                </a:lnTo>
                <a:lnTo>
                  <a:pt x="104802" y="273791"/>
                </a:lnTo>
                <a:lnTo>
                  <a:pt x="150804" y="279731"/>
                </a:lnTo>
                <a:lnTo>
                  <a:pt x="165085" y="277921"/>
                </a:lnTo>
                <a:lnTo>
                  <a:pt x="204720" y="264376"/>
                </a:lnTo>
                <a:lnTo>
                  <a:pt x="238009" y="240129"/>
                </a:lnTo>
                <a:lnTo>
                  <a:pt x="262888" y="207162"/>
                </a:lnTo>
                <a:lnTo>
                  <a:pt x="277421" y="167322"/>
                </a:lnTo>
                <a:lnTo>
                  <a:pt x="280361" y="137903"/>
                </a:lnTo>
                <a:lnTo>
                  <a:pt x="279450" y="123738"/>
                </a:lnTo>
                <a:lnTo>
                  <a:pt x="268648" y="84026"/>
                </a:lnTo>
                <a:lnTo>
                  <a:pt x="246913" y="49935"/>
                </a:lnTo>
                <a:lnTo>
                  <a:pt x="215745" y="23327"/>
                </a:lnTo>
                <a:lnTo>
                  <a:pt x="176645" y="6061"/>
                </a:lnTo>
                <a:lnTo>
                  <a:pt x="131115" y="0"/>
                </a:lnTo>
                <a:close/>
              </a:path>
            </a:pathLst>
          </a:custGeom>
          <a:solidFill>
            <a:srgbClr val="EC7C30"/>
          </a:solidFill>
        </p:spPr>
        <p:txBody>
          <a:bodyPr wrap="square" lIns="0" tIns="0" rIns="0" bIns="0" rtlCol="0"/>
          <a:lstStyle/>
          <a:p>
            <a:pPr defTabSz="685800"/>
            <a:endParaRPr sz="1350">
              <a:latin typeface="Calibri" panose="020F0502020204030204"/>
            </a:endParaRPr>
          </a:p>
        </p:txBody>
      </p:sp>
      <p:sp>
        <p:nvSpPr>
          <p:cNvPr id="12" name="object 12"/>
          <p:cNvSpPr/>
          <p:nvPr/>
        </p:nvSpPr>
        <p:spPr>
          <a:xfrm>
            <a:off x="2208659" y="3080124"/>
            <a:ext cx="339625" cy="339625"/>
          </a:xfrm>
          <a:custGeom>
            <a:avLst/>
            <a:gdLst/>
            <a:ahLst/>
            <a:cxnLst/>
            <a:rect l="l" t="t" r="r" b="b"/>
            <a:pathLst>
              <a:path w="452754" h="452754">
                <a:moveTo>
                  <a:pt x="226313" y="0"/>
                </a:moveTo>
                <a:lnTo>
                  <a:pt x="171935" y="6578"/>
                </a:lnTo>
                <a:lnTo>
                  <a:pt x="122319" y="25264"/>
                </a:lnTo>
                <a:lnTo>
                  <a:pt x="79040" y="54485"/>
                </a:lnTo>
                <a:lnTo>
                  <a:pt x="43671" y="92665"/>
                </a:lnTo>
                <a:lnTo>
                  <a:pt x="17787" y="138231"/>
                </a:lnTo>
                <a:lnTo>
                  <a:pt x="2962" y="189609"/>
                </a:lnTo>
                <a:lnTo>
                  <a:pt x="0" y="226314"/>
                </a:lnTo>
                <a:lnTo>
                  <a:pt x="750" y="244872"/>
                </a:lnTo>
                <a:lnTo>
                  <a:pt x="11539" y="297838"/>
                </a:lnTo>
                <a:lnTo>
                  <a:pt x="33912" y="345516"/>
                </a:lnTo>
                <a:lnTo>
                  <a:pt x="66293" y="386334"/>
                </a:lnTo>
                <a:lnTo>
                  <a:pt x="107111" y="418715"/>
                </a:lnTo>
                <a:lnTo>
                  <a:pt x="154789" y="441088"/>
                </a:lnTo>
                <a:lnTo>
                  <a:pt x="207755" y="451877"/>
                </a:lnTo>
                <a:lnTo>
                  <a:pt x="226313" y="452628"/>
                </a:lnTo>
                <a:lnTo>
                  <a:pt x="244872" y="451877"/>
                </a:lnTo>
                <a:lnTo>
                  <a:pt x="297838" y="441088"/>
                </a:lnTo>
                <a:lnTo>
                  <a:pt x="345516" y="418715"/>
                </a:lnTo>
                <a:lnTo>
                  <a:pt x="386333" y="386334"/>
                </a:lnTo>
                <a:lnTo>
                  <a:pt x="418715" y="345516"/>
                </a:lnTo>
                <a:lnTo>
                  <a:pt x="441088" y="297838"/>
                </a:lnTo>
                <a:lnTo>
                  <a:pt x="451877" y="244872"/>
                </a:lnTo>
                <a:lnTo>
                  <a:pt x="452628" y="226314"/>
                </a:lnTo>
                <a:lnTo>
                  <a:pt x="451877" y="207755"/>
                </a:lnTo>
                <a:lnTo>
                  <a:pt x="441088" y="154789"/>
                </a:lnTo>
                <a:lnTo>
                  <a:pt x="418715" y="107111"/>
                </a:lnTo>
                <a:lnTo>
                  <a:pt x="386333" y="66294"/>
                </a:lnTo>
                <a:lnTo>
                  <a:pt x="345516" y="33912"/>
                </a:lnTo>
                <a:lnTo>
                  <a:pt x="297838" y="11539"/>
                </a:lnTo>
                <a:lnTo>
                  <a:pt x="244872" y="750"/>
                </a:lnTo>
                <a:lnTo>
                  <a:pt x="226313" y="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13" name="object 13"/>
          <p:cNvSpPr/>
          <p:nvPr/>
        </p:nvSpPr>
        <p:spPr>
          <a:xfrm>
            <a:off x="2208659" y="3080124"/>
            <a:ext cx="339625" cy="339625"/>
          </a:xfrm>
          <a:custGeom>
            <a:avLst/>
            <a:gdLst/>
            <a:ahLst/>
            <a:cxnLst/>
            <a:rect l="l" t="t" r="r" b="b"/>
            <a:pathLst>
              <a:path w="452754" h="452754">
                <a:moveTo>
                  <a:pt x="0" y="226314"/>
                </a:moveTo>
                <a:lnTo>
                  <a:pt x="6578" y="171935"/>
                </a:lnTo>
                <a:lnTo>
                  <a:pt x="25264" y="122319"/>
                </a:lnTo>
                <a:lnTo>
                  <a:pt x="54485" y="79040"/>
                </a:lnTo>
                <a:lnTo>
                  <a:pt x="92665" y="43671"/>
                </a:lnTo>
                <a:lnTo>
                  <a:pt x="138231" y="17787"/>
                </a:lnTo>
                <a:lnTo>
                  <a:pt x="189609" y="2962"/>
                </a:lnTo>
                <a:lnTo>
                  <a:pt x="226313" y="0"/>
                </a:lnTo>
                <a:lnTo>
                  <a:pt x="244872" y="750"/>
                </a:lnTo>
                <a:lnTo>
                  <a:pt x="297838" y="11539"/>
                </a:lnTo>
                <a:lnTo>
                  <a:pt x="345516" y="33912"/>
                </a:lnTo>
                <a:lnTo>
                  <a:pt x="386333" y="66294"/>
                </a:lnTo>
                <a:lnTo>
                  <a:pt x="418715" y="107111"/>
                </a:lnTo>
                <a:lnTo>
                  <a:pt x="441088" y="154789"/>
                </a:lnTo>
                <a:lnTo>
                  <a:pt x="451877" y="207755"/>
                </a:lnTo>
                <a:lnTo>
                  <a:pt x="452628" y="226314"/>
                </a:lnTo>
                <a:lnTo>
                  <a:pt x="451877" y="244872"/>
                </a:lnTo>
                <a:lnTo>
                  <a:pt x="441088" y="297838"/>
                </a:lnTo>
                <a:lnTo>
                  <a:pt x="418715" y="345516"/>
                </a:lnTo>
                <a:lnTo>
                  <a:pt x="386333" y="386334"/>
                </a:lnTo>
                <a:lnTo>
                  <a:pt x="345516" y="418715"/>
                </a:lnTo>
                <a:lnTo>
                  <a:pt x="297838" y="441088"/>
                </a:lnTo>
                <a:lnTo>
                  <a:pt x="244872" y="451877"/>
                </a:lnTo>
                <a:lnTo>
                  <a:pt x="226313" y="452628"/>
                </a:lnTo>
                <a:lnTo>
                  <a:pt x="207755" y="451877"/>
                </a:lnTo>
                <a:lnTo>
                  <a:pt x="154789" y="441088"/>
                </a:lnTo>
                <a:lnTo>
                  <a:pt x="107111" y="418715"/>
                </a:lnTo>
                <a:lnTo>
                  <a:pt x="66293" y="386334"/>
                </a:lnTo>
                <a:lnTo>
                  <a:pt x="33912" y="345516"/>
                </a:lnTo>
                <a:lnTo>
                  <a:pt x="11539" y="297838"/>
                </a:lnTo>
                <a:lnTo>
                  <a:pt x="750" y="244872"/>
                </a:lnTo>
                <a:lnTo>
                  <a:pt x="0" y="226314"/>
                </a:lnTo>
                <a:close/>
              </a:path>
            </a:pathLst>
          </a:custGeom>
          <a:ln w="12191">
            <a:solidFill>
              <a:srgbClr val="C8C8C8"/>
            </a:solidFill>
            <a:prstDash val="dash"/>
          </a:ln>
        </p:spPr>
        <p:txBody>
          <a:bodyPr wrap="square" lIns="0" tIns="0" rIns="0" bIns="0" rtlCol="0"/>
          <a:lstStyle/>
          <a:p>
            <a:pPr defTabSz="685800"/>
            <a:endParaRPr sz="1350">
              <a:latin typeface="Calibri" panose="020F0502020204030204"/>
            </a:endParaRPr>
          </a:p>
        </p:txBody>
      </p:sp>
      <p:sp>
        <p:nvSpPr>
          <p:cNvPr id="14" name="object 14"/>
          <p:cNvSpPr/>
          <p:nvPr/>
        </p:nvSpPr>
        <p:spPr>
          <a:xfrm>
            <a:off x="2273852" y="3145502"/>
            <a:ext cx="210539" cy="210063"/>
          </a:xfrm>
          <a:custGeom>
            <a:avLst/>
            <a:gdLst/>
            <a:ahLst/>
            <a:cxnLst/>
            <a:rect l="l" t="t" r="r" b="b"/>
            <a:pathLst>
              <a:path w="280670" h="280035">
                <a:moveTo>
                  <a:pt x="131115" y="0"/>
                </a:moveTo>
                <a:lnTo>
                  <a:pt x="89348" y="9196"/>
                </a:lnTo>
                <a:lnTo>
                  <a:pt x="53306" y="29830"/>
                </a:lnTo>
                <a:lnTo>
                  <a:pt x="25031" y="59857"/>
                </a:lnTo>
                <a:lnTo>
                  <a:pt x="6568" y="97235"/>
                </a:lnTo>
                <a:lnTo>
                  <a:pt x="64" y="137903"/>
                </a:lnTo>
                <a:lnTo>
                  <a:pt x="0" y="143306"/>
                </a:lnTo>
                <a:lnTo>
                  <a:pt x="1036" y="157351"/>
                </a:lnTo>
                <a:lnTo>
                  <a:pt x="12113" y="196700"/>
                </a:lnTo>
                <a:lnTo>
                  <a:pt x="34042" y="230444"/>
                </a:lnTo>
                <a:lnTo>
                  <a:pt x="65410" y="256751"/>
                </a:lnTo>
                <a:lnTo>
                  <a:pt x="104802" y="273791"/>
                </a:lnTo>
                <a:lnTo>
                  <a:pt x="150804" y="279731"/>
                </a:lnTo>
                <a:lnTo>
                  <a:pt x="165085" y="277921"/>
                </a:lnTo>
                <a:lnTo>
                  <a:pt x="204720" y="264376"/>
                </a:lnTo>
                <a:lnTo>
                  <a:pt x="238009" y="240129"/>
                </a:lnTo>
                <a:lnTo>
                  <a:pt x="262888" y="207162"/>
                </a:lnTo>
                <a:lnTo>
                  <a:pt x="277421" y="167322"/>
                </a:lnTo>
                <a:lnTo>
                  <a:pt x="280361" y="137903"/>
                </a:lnTo>
                <a:lnTo>
                  <a:pt x="279450" y="123738"/>
                </a:lnTo>
                <a:lnTo>
                  <a:pt x="268648" y="84026"/>
                </a:lnTo>
                <a:lnTo>
                  <a:pt x="246913" y="49935"/>
                </a:lnTo>
                <a:lnTo>
                  <a:pt x="215745" y="23327"/>
                </a:lnTo>
                <a:lnTo>
                  <a:pt x="176645" y="6061"/>
                </a:lnTo>
                <a:lnTo>
                  <a:pt x="131115" y="0"/>
                </a:lnTo>
                <a:close/>
              </a:path>
            </a:pathLst>
          </a:custGeom>
          <a:solidFill>
            <a:srgbClr val="A4A4A4"/>
          </a:solidFill>
        </p:spPr>
        <p:txBody>
          <a:bodyPr wrap="square" lIns="0" tIns="0" rIns="0" bIns="0" rtlCol="0"/>
          <a:lstStyle/>
          <a:p>
            <a:pPr defTabSz="685800"/>
            <a:endParaRPr sz="1350">
              <a:latin typeface="Calibri" panose="020F0502020204030204"/>
            </a:endParaRPr>
          </a:p>
        </p:txBody>
      </p:sp>
      <p:sp>
        <p:nvSpPr>
          <p:cNvPr id="15" name="object 15"/>
          <p:cNvSpPr/>
          <p:nvPr/>
        </p:nvSpPr>
        <p:spPr>
          <a:xfrm>
            <a:off x="2208659" y="3998113"/>
            <a:ext cx="339625" cy="339625"/>
          </a:xfrm>
          <a:custGeom>
            <a:avLst/>
            <a:gdLst/>
            <a:ahLst/>
            <a:cxnLst/>
            <a:rect l="l" t="t" r="r" b="b"/>
            <a:pathLst>
              <a:path w="452754" h="452754">
                <a:moveTo>
                  <a:pt x="226313" y="0"/>
                </a:moveTo>
                <a:lnTo>
                  <a:pt x="171935" y="6578"/>
                </a:lnTo>
                <a:lnTo>
                  <a:pt x="122319" y="25264"/>
                </a:lnTo>
                <a:lnTo>
                  <a:pt x="79040" y="54485"/>
                </a:lnTo>
                <a:lnTo>
                  <a:pt x="43671" y="92665"/>
                </a:lnTo>
                <a:lnTo>
                  <a:pt x="17787" y="138231"/>
                </a:lnTo>
                <a:lnTo>
                  <a:pt x="2962" y="189609"/>
                </a:lnTo>
                <a:lnTo>
                  <a:pt x="0" y="226314"/>
                </a:lnTo>
                <a:lnTo>
                  <a:pt x="750" y="244875"/>
                </a:lnTo>
                <a:lnTo>
                  <a:pt x="11539" y="297848"/>
                </a:lnTo>
                <a:lnTo>
                  <a:pt x="33912" y="345528"/>
                </a:lnTo>
                <a:lnTo>
                  <a:pt x="66293" y="386343"/>
                </a:lnTo>
                <a:lnTo>
                  <a:pt x="107111" y="418721"/>
                </a:lnTo>
                <a:lnTo>
                  <a:pt x="154789" y="441090"/>
                </a:lnTo>
                <a:lnTo>
                  <a:pt x="207755" y="451877"/>
                </a:lnTo>
                <a:lnTo>
                  <a:pt x="226313" y="452628"/>
                </a:lnTo>
                <a:lnTo>
                  <a:pt x="244872" y="451877"/>
                </a:lnTo>
                <a:lnTo>
                  <a:pt x="297838" y="441090"/>
                </a:lnTo>
                <a:lnTo>
                  <a:pt x="345516" y="418721"/>
                </a:lnTo>
                <a:lnTo>
                  <a:pt x="386333" y="386343"/>
                </a:lnTo>
                <a:lnTo>
                  <a:pt x="418715" y="345528"/>
                </a:lnTo>
                <a:lnTo>
                  <a:pt x="441088" y="297848"/>
                </a:lnTo>
                <a:lnTo>
                  <a:pt x="451877" y="244875"/>
                </a:lnTo>
                <a:lnTo>
                  <a:pt x="452628" y="226314"/>
                </a:lnTo>
                <a:lnTo>
                  <a:pt x="451877" y="207755"/>
                </a:lnTo>
                <a:lnTo>
                  <a:pt x="441088" y="154789"/>
                </a:lnTo>
                <a:lnTo>
                  <a:pt x="418715" y="107111"/>
                </a:lnTo>
                <a:lnTo>
                  <a:pt x="386333" y="66294"/>
                </a:lnTo>
                <a:lnTo>
                  <a:pt x="345516" y="33912"/>
                </a:lnTo>
                <a:lnTo>
                  <a:pt x="297838" y="11539"/>
                </a:lnTo>
                <a:lnTo>
                  <a:pt x="244872" y="750"/>
                </a:lnTo>
                <a:lnTo>
                  <a:pt x="226313" y="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16" name="object 16"/>
          <p:cNvSpPr/>
          <p:nvPr/>
        </p:nvSpPr>
        <p:spPr>
          <a:xfrm>
            <a:off x="2208659" y="3998113"/>
            <a:ext cx="339625" cy="339625"/>
          </a:xfrm>
          <a:custGeom>
            <a:avLst/>
            <a:gdLst/>
            <a:ahLst/>
            <a:cxnLst/>
            <a:rect l="l" t="t" r="r" b="b"/>
            <a:pathLst>
              <a:path w="452754" h="452754">
                <a:moveTo>
                  <a:pt x="0" y="226314"/>
                </a:moveTo>
                <a:lnTo>
                  <a:pt x="6578" y="171935"/>
                </a:lnTo>
                <a:lnTo>
                  <a:pt x="25264" y="122319"/>
                </a:lnTo>
                <a:lnTo>
                  <a:pt x="54485" y="79040"/>
                </a:lnTo>
                <a:lnTo>
                  <a:pt x="92665" y="43671"/>
                </a:lnTo>
                <a:lnTo>
                  <a:pt x="138231" y="17787"/>
                </a:lnTo>
                <a:lnTo>
                  <a:pt x="189609" y="2962"/>
                </a:lnTo>
                <a:lnTo>
                  <a:pt x="226313" y="0"/>
                </a:lnTo>
                <a:lnTo>
                  <a:pt x="244872" y="750"/>
                </a:lnTo>
                <a:lnTo>
                  <a:pt x="297838" y="11539"/>
                </a:lnTo>
                <a:lnTo>
                  <a:pt x="345516" y="33912"/>
                </a:lnTo>
                <a:lnTo>
                  <a:pt x="386333" y="66294"/>
                </a:lnTo>
                <a:lnTo>
                  <a:pt x="418715" y="107111"/>
                </a:lnTo>
                <a:lnTo>
                  <a:pt x="441088" y="154789"/>
                </a:lnTo>
                <a:lnTo>
                  <a:pt x="451877" y="207755"/>
                </a:lnTo>
                <a:lnTo>
                  <a:pt x="452628" y="226314"/>
                </a:lnTo>
                <a:lnTo>
                  <a:pt x="451877" y="244875"/>
                </a:lnTo>
                <a:lnTo>
                  <a:pt x="441088" y="297848"/>
                </a:lnTo>
                <a:lnTo>
                  <a:pt x="418715" y="345528"/>
                </a:lnTo>
                <a:lnTo>
                  <a:pt x="386333" y="386343"/>
                </a:lnTo>
                <a:lnTo>
                  <a:pt x="345516" y="418721"/>
                </a:lnTo>
                <a:lnTo>
                  <a:pt x="297838" y="441090"/>
                </a:lnTo>
                <a:lnTo>
                  <a:pt x="244872" y="451877"/>
                </a:lnTo>
                <a:lnTo>
                  <a:pt x="226313" y="452628"/>
                </a:lnTo>
                <a:lnTo>
                  <a:pt x="207755" y="451877"/>
                </a:lnTo>
                <a:lnTo>
                  <a:pt x="154789" y="441090"/>
                </a:lnTo>
                <a:lnTo>
                  <a:pt x="107111" y="418721"/>
                </a:lnTo>
                <a:lnTo>
                  <a:pt x="66293" y="386343"/>
                </a:lnTo>
                <a:lnTo>
                  <a:pt x="33912" y="345528"/>
                </a:lnTo>
                <a:lnTo>
                  <a:pt x="11539" y="297848"/>
                </a:lnTo>
                <a:lnTo>
                  <a:pt x="750" y="244875"/>
                </a:lnTo>
                <a:lnTo>
                  <a:pt x="0" y="226314"/>
                </a:lnTo>
                <a:close/>
              </a:path>
            </a:pathLst>
          </a:custGeom>
          <a:ln w="12192">
            <a:solidFill>
              <a:srgbClr val="FFD966"/>
            </a:solidFill>
            <a:prstDash val="dash"/>
          </a:ln>
        </p:spPr>
        <p:txBody>
          <a:bodyPr wrap="square" lIns="0" tIns="0" rIns="0" bIns="0" rtlCol="0"/>
          <a:lstStyle/>
          <a:p>
            <a:pPr defTabSz="685800"/>
            <a:endParaRPr sz="1350">
              <a:latin typeface="Calibri" panose="020F0502020204030204"/>
            </a:endParaRPr>
          </a:p>
        </p:txBody>
      </p:sp>
      <p:sp>
        <p:nvSpPr>
          <p:cNvPr id="17" name="object 17"/>
          <p:cNvSpPr/>
          <p:nvPr/>
        </p:nvSpPr>
        <p:spPr>
          <a:xfrm>
            <a:off x="2273893" y="4062378"/>
            <a:ext cx="210539" cy="211015"/>
          </a:xfrm>
          <a:custGeom>
            <a:avLst/>
            <a:gdLst/>
            <a:ahLst/>
            <a:cxnLst/>
            <a:rect l="l" t="t" r="r" b="b"/>
            <a:pathLst>
              <a:path w="280670" h="281304">
                <a:moveTo>
                  <a:pt x="130464" y="0"/>
                </a:moveTo>
                <a:lnTo>
                  <a:pt x="88867" y="9379"/>
                </a:lnTo>
                <a:lnTo>
                  <a:pt x="52986" y="30175"/>
                </a:lnTo>
                <a:lnTo>
                  <a:pt x="24848" y="60347"/>
                </a:lnTo>
                <a:lnTo>
                  <a:pt x="6478" y="97849"/>
                </a:lnTo>
                <a:lnTo>
                  <a:pt x="65" y="137512"/>
                </a:lnTo>
                <a:lnTo>
                  <a:pt x="0" y="145880"/>
                </a:lnTo>
                <a:lnTo>
                  <a:pt x="1199" y="159833"/>
                </a:lnTo>
                <a:lnTo>
                  <a:pt x="12629" y="198898"/>
                </a:lnTo>
                <a:lnTo>
                  <a:pt x="34771" y="232362"/>
                </a:lnTo>
                <a:lnTo>
                  <a:pt x="66299" y="258421"/>
                </a:lnTo>
                <a:lnTo>
                  <a:pt x="105888" y="275267"/>
                </a:lnTo>
                <a:lnTo>
                  <a:pt x="152209" y="281094"/>
                </a:lnTo>
                <a:lnTo>
                  <a:pt x="166351" y="279144"/>
                </a:lnTo>
                <a:lnTo>
                  <a:pt x="205570" y="265255"/>
                </a:lnTo>
                <a:lnTo>
                  <a:pt x="238457" y="240746"/>
                </a:lnTo>
                <a:lnTo>
                  <a:pt x="263051" y="207463"/>
                </a:lnTo>
                <a:lnTo>
                  <a:pt x="277391" y="167254"/>
                </a:lnTo>
                <a:lnTo>
                  <a:pt x="280287" y="137512"/>
                </a:lnTo>
                <a:lnTo>
                  <a:pt x="279275" y="123373"/>
                </a:lnTo>
                <a:lnTo>
                  <a:pt x="268265" y="83746"/>
                </a:lnTo>
                <a:lnTo>
                  <a:pt x="246421" y="49746"/>
                </a:lnTo>
                <a:lnTo>
                  <a:pt x="215202" y="23221"/>
                </a:lnTo>
                <a:lnTo>
                  <a:pt x="176064" y="6022"/>
                </a:lnTo>
                <a:lnTo>
                  <a:pt x="130464" y="0"/>
                </a:lnTo>
                <a:close/>
              </a:path>
            </a:pathLst>
          </a:custGeom>
          <a:solidFill>
            <a:srgbClr val="FFC000"/>
          </a:solidFill>
        </p:spPr>
        <p:txBody>
          <a:bodyPr wrap="square" lIns="0" tIns="0" rIns="0" bIns="0" rtlCol="0"/>
          <a:lstStyle/>
          <a:p>
            <a:pPr defTabSz="685800"/>
            <a:endParaRPr sz="1350">
              <a:latin typeface="Calibri" panose="020F0502020204030204"/>
            </a:endParaRPr>
          </a:p>
        </p:txBody>
      </p:sp>
      <p:sp>
        <p:nvSpPr>
          <p:cNvPr id="18" name="object 18"/>
          <p:cNvSpPr txBox="1"/>
          <p:nvPr/>
        </p:nvSpPr>
        <p:spPr>
          <a:xfrm>
            <a:off x="2647456" y="2080303"/>
            <a:ext cx="5917005" cy="817531"/>
          </a:xfrm>
          <a:prstGeom prst="rect">
            <a:avLst/>
          </a:prstGeom>
        </p:spPr>
        <p:txBody>
          <a:bodyPr vert="horz" wrap="square" lIns="0" tIns="0" rIns="0" bIns="0" rtlCol="0">
            <a:spAutoFit/>
          </a:bodyPr>
          <a:lstStyle/>
          <a:p>
            <a:pPr marL="13970" algn="just" defTabSz="685800"/>
            <a:r>
              <a:rPr sz="1350" b="1" spc="-4" dirty="0">
                <a:latin typeface="微软雅黑" panose="020B0503020204020204" pitchFamily="34" charset="-122"/>
                <a:cs typeface="微软雅黑" panose="020B0503020204020204" pitchFamily="34" charset="-122"/>
              </a:rPr>
              <a:t>智能设施空间布局</a:t>
            </a:r>
            <a:endParaRPr sz="1350">
              <a:latin typeface="微软雅黑" panose="020B0503020204020204" pitchFamily="34" charset="-122"/>
              <a:cs typeface="微软雅黑" panose="020B0503020204020204" pitchFamily="34" charset="-122"/>
            </a:endParaRPr>
          </a:p>
          <a:p>
            <a:pPr marL="9525" marR="3810" algn="just" defTabSz="685800">
              <a:lnSpc>
                <a:spcPct val="150000"/>
              </a:lnSpc>
              <a:spcBef>
                <a:spcPts val="340"/>
              </a:spcBef>
            </a:pPr>
            <a:r>
              <a:rPr sz="825" dirty="0">
                <a:latin typeface="微软雅黑" panose="020B0503020204020204" pitchFamily="34" charset="-122"/>
                <a:cs typeface="微软雅黑" panose="020B0503020204020204" pitchFamily="34" charset="-122"/>
              </a:rPr>
              <a:t>通过规模部署信息杆柱</a:t>
            </a:r>
            <a:r>
              <a:rPr sz="825" spc="-11" dirty="0">
                <a:latin typeface="微软雅黑" panose="020B0503020204020204" pitchFamily="34" charset="-122"/>
                <a:cs typeface="微软雅黑" panose="020B0503020204020204" pitchFamily="34" charset="-122"/>
              </a:rPr>
              <a:t>、</a:t>
            </a:r>
            <a:r>
              <a:rPr sz="825" dirty="0">
                <a:latin typeface="微软雅黑" panose="020B0503020204020204" pitchFamily="34" charset="-122"/>
                <a:cs typeface="微软雅黑" panose="020B0503020204020204" pitchFamily="34" charset="-122"/>
              </a:rPr>
              <a:t>智能</a:t>
            </a:r>
            <a:r>
              <a:rPr sz="825" spc="-11" dirty="0">
                <a:latin typeface="微软雅黑" panose="020B0503020204020204" pitchFamily="34" charset="-122"/>
                <a:cs typeface="微软雅黑" panose="020B0503020204020204" pitchFamily="34" charset="-122"/>
              </a:rPr>
              <a:t>网</a:t>
            </a:r>
            <a:r>
              <a:rPr sz="825" dirty="0">
                <a:latin typeface="微软雅黑" panose="020B0503020204020204" pitchFamily="34" charset="-122"/>
                <a:cs typeface="微软雅黑" panose="020B0503020204020204" pitchFamily="34" charset="-122"/>
              </a:rPr>
              <a:t>关和</a:t>
            </a:r>
            <a:r>
              <a:rPr sz="825" spc="-11" dirty="0">
                <a:latin typeface="微软雅黑" panose="020B0503020204020204" pitchFamily="34" charset="-122"/>
                <a:cs typeface="微软雅黑" panose="020B0503020204020204" pitchFamily="34" charset="-122"/>
              </a:rPr>
              <a:t>边</a:t>
            </a:r>
            <a:r>
              <a:rPr sz="825" dirty="0">
                <a:latin typeface="微软雅黑" panose="020B0503020204020204" pitchFamily="34" charset="-122"/>
                <a:cs typeface="微软雅黑" panose="020B0503020204020204" pitchFamily="34" charset="-122"/>
              </a:rPr>
              <a:t>缘计</a:t>
            </a:r>
            <a:r>
              <a:rPr sz="825" spc="-11" dirty="0">
                <a:latin typeface="微软雅黑" panose="020B0503020204020204" pitchFamily="34" charset="-122"/>
                <a:cs typeface="微软雅黑" panose="020B0503020204020204" pitchFamily="34" charset="-122"/>
              </a:rPr>
              <a:t>算</a:t>
            </a:r>
            <a:r>
              <a:rPr sz="825" dirty="0">
                <a:latin typeface="微软雅黑" panose="020B0503020204020204" pitchFamily="34" charset="-122"/>
                <a:cs typeface="微软雅黑" panose="020B0503020204020204" pitchFamily="34" charset="-122"/>
              </a:rPr>
              <a:t>节点</a:t>
            </a:r>
            <a:r>
              <a:rPr sz="825" spc="-11" dirty="0">
                <a:latin typeface="微软雅黑" panose="020B0503020204020204" pitchFamily="34" charset="-122"/>
                <a:cs typeface="微软雅黑" panose="020B0503020204020204" pitchFamily="34" charset="-122"/>
              </a:rPr>
              <a:t>，</a:t>
            </a:r>
            <a:r>
              <a:rPr sz="825" dirty="0">
                <a:latin typeface="微软雅黑" panose="020B0503020204020204" pitchFamily="34" charset="-122"/>
                <a:cs typeface="微软雅黑" panose="020B0503020204020204" pitchFamily="34" charset="-122"/>
              </a:rPr>
              <a:t>采集</a:t>
            </a:r>
            <a:r>
              <a:rPr sz="825" spc="-11" dirty="0">
                <a:latin typeface="微软雅黑" panose="020B0503020204020204" pitchFamily="34" charset="-122"/>
                <a:cs typeface="微软雅黑" panose="020B0503020204020204" pitchFamily="34" charset="-122"/>
              </a:rPr>
              <a:t>数</a:t>
            </a:r>
            <a:r>
              <a:rPr sz="825" dirty="0">
                <a:latin typeface="微软雅黑" panose="020B0503020204020204" pitchFamily="34" charset="-122"/>
                <a:cs typeface="微软雅黑" panose="020B0503020204020204" pitchFamily="34" charset="-122"/>
              </a:rPr>
              <a:t>据信</a:t>
            </a:r>
            <a:r>
              <a:rPr sz="825" spc="-11" dirty="0">
                <a:latin typeface="微软雅黑" panose="020B0503020204020204" pitchFamily="34" charset="-122"/>
                <a:cs typeface="微软雅黑" panose="020B0503020204020204" pitchFamily="34" charset="-122"/>
              </a:rPr>
              <a:t>息</a:t>
            </a:r>
            <a:r>
              <a:rPr sz="825" dirty="0">
                <a:latin typeface="微软雅黑" panose="020B0503020204020204" pitchFamily="34" charset="-122"/>
                <a:cs typeface="微软雅黑" panose="020B0503020204020204" pitchFamily="34" charset="-122"/>
              </a:rPr>
              <a:t>，支</a:t>
            </a:r>
            <a:r>
              <a:rPr sz="825" spc="-11" dirty="0">
                <a:latin typeface="微软雅黑" panose="020B0503020204020204" pitchFamily="34" charset="-122"/>
                <a:cs typeface="微软雅黑" panose="020B0503020204020204" pitchFamily="34" charset="-122"/>
              </a:rPr>
              <a:t>持</a:t>
            </a:r>
            <a:r>
              <a:rPr sz="825" dirty="0">
                <a:latin typeface="微软雅黑" panose="020B0503020204020204" pitchFamily="34" charset="-122"/>
                <a:cs typeface="微软雅黑" panose="020B0503020204020204" pitchFamily="34" charset="-122"/>
              </a:rPr>
              <a:t>各种</a:t>
            </a:r>
            <a:r>
              <a:rPr sz="825" spc="-11" dirty="0">
                <a:latin typeface="微软雅黑" panose="020B0503020204020204" pitchFamily="34" charset="-122"/>
                <a:cs typeface="微软雅黑" panose="020B0503020204020204" pitchFamily="34" charset="-122"/>
              </a:rPr>
              <a:t>近</a:t>
            </a:r>
            <a:r>
              <a:rPr sz="825" dirty="0">
                <a:latin typeface="微软雅黑" panose="020B0503020204020204" pitchFamily="34" charset="-122"/>
                <a:cs typeface="微软雅黑" panose="020B0503020204020204" pitchFamily="34" charset="-122"/>
              </a:rPr>
              <a:t>距离</a:t>
            </a:r>
            <a:r>
              <a:rPr sz="825" spc="-11" dirty="0">
                <a:latin typeface="微软雅黑" panose="020B0503020204020204" pitchFamily="34" charset="-122"/>
                <a:cs typeface="微软雅黑" panose="020B0503020204020204" pitchFamily="34" charset="-122"/>
              </a:rPr>
              <a:t>及</a:t>
            </a:r>
            <a:r>
              <a:rPr sz="825" dirty="0">
                <a:latin typeface="微软雅黑" panose="020B0503020204020204" pitchFamily="34" charset="-122"/>
                <a:cs typeface="微软雅黑" panose="020B0503020204020204" pitchFamily="34" charset="-122"/>
              </a:rPr>
              <a:t>远距</a:t>
            </a:r>
            <a:r>
              <a:rPr sz="825" spc="-11" dirty="0">
                <a:latin typeface="微软雅黑" panose="020B0503020204020204" pitchFamily="34" charset="-122"/>
                <a:cs typeface="微软雅黑" panose="020B0503020204020204" pitchFamily="34" charset="-122"/>
              </a:rPr>
              <a:t>离</a:t>
            </a:r>
            <a:r>
              <a:rPr sz="825" dirty="0">
                <a:latin typeface="微软雅黑" panose="020B0503020204020204" pitchFamily="34" charset="-122"/>
                <a:cs typeface="微软雅黑" panose="020B0503020204020204" pitchFamily="34" charset="-122"/>
              </a:rPr>
              <a:t>通信</a:t>
            </a:r>
            <a:r>
              <a:rPr sz="825" spc="-11" dirty="0">
                <a:latin typeface="微软雅黑" panose="020B0503020204020204" pitchFamily="34" charset="-122"/>
                <a:cs typeface="微软雅黑" panose="020B0503020204020204" pitchFamily="34" charset="-122"/>
              </a:rPr>
              <a:t>协</a:t>
            </a:r>
            <a:r>
              <a:rPr sz="825" dirty="0">
                <a:latin typeface="微软雅黑" panose="020B0503020204020204" pitchFamily="34" charset="-122"/>
                <a:cs typeface="微软雅黑" panose="020B0503020204020204" pitchFamily="34" charset="-122"/>
              </a:rPr>
              <a:t>议标</a:t>
            </a:r>
            <a:r>
              <a:rPr sz="825" spc="-11" dirty="0">
                <a:latin typeface="微软雅黑" panose="020B0503020204020204" pitchFamily="34" charset="-122"/>
                <a:cs typeface="微软雅黑" panose="020B0503020204020204" pitchFamily="34" charset="-122"/>
              </a:rPr>
              <a:t>准</a:t>
            </a:r>
            <a:r>
              <a:rPr sz="825" dirty="0">
                <a:latin typeface="微软雅黑" panose="020B0503020204020204" pitchFamily="34" charset="-122"/>
                <a:cs typeface="微软雅黑" panose="020B0503020204020204" pitchFamily="34" charset="-122"/>
              </a:rPr>
              <a:t>，统</a:t>
            </a:r>
            <a:r>
              <a:rPr sz="825" spc="-11" dirty="0">
                <a:latin typeface="微软雅黑" panose="020B0503020204020204" pitchFamily="34" charset="-122"/>
                <a:cs typeface="微软雅黑" panose="020B0503020204020204" pitchFamily="34" charset="-122"/>
              </a:rPr>
              <a:t>一</a:t>
            </a:r>
            <a:r>
              <a:rPr sz="825" dirty="0">
                <a:latin typeface="微软雅黑" panose="020B0503020204020204" pitchFamily="34" charset="-122"/>
                <a:cs typeface="微软雅黑" panose="020B0503020204020204" pitchFamily="34" charset="-122"/>
              </a:rPr>
              <a:t>汇聚</a:t>
            </a:r>
            <a:r>
              <a:rPr sz="825" spc="-11" dirty="0">
                <a:latin typeface="微软雅黑" panose="020B0503020204020204" pitchFamily="34" charset="-122"/>
                <a:cs typeface="微软雅黑" panose="020B0503020204020204" pitchFamily="34" charset="-122"/>
              </a:rPr>
              <a:t>处</a:t>
            </a:r>
            <a:r>
              <a:rPr sz="825" dirty="0">
                <a:latin typeface="微软雅黑" panose="020B0503020204020204" pitchFamily="34" charset="-122"/>
                <a:cs typeface="微软雅黑" panose="020B0503020204020204" pitchFamily="34" charset="-122"/>
              </a:rPr>
              <a:t>理后上 传统一物联网平台和城</a:t>
            </a:r>
            <a:r>
              <a:rPr sz="825" spc="-11" dirty="0">
                <a:latin typeface="微软雅黑" panose="020B0503020204020204" pitchFamily="34" charset="-122"/>
                <a:cs typeface="微软雅黑" panose="020B0503020204020204" pitchFamily="34" charset="-122"/>
              </a:rPr>
              <a:t>市</a:t>
            </a:r>
            <a:r>
              <a:rPr sz="825" dirty="0">
                <a:latin typeface="微软雅黑" panose="020B0503020204020204" pitchFamily="34" charset="-122"/>
                <a:cs typeface="微软雅黑" panose="020B0503020204020204" pitchFamily="34" charset="-122"/>
              </a:rPr>
              <a:t>大脑</a:t>
            </a:r>
            <a:r>
              <a:rPr sz="825" spc="-11" dirty="0">
                <a:latin typeface="微软雅黑" panose="020B0503020204020204" pitchFamily="34" charset="-122"/>
                <a:cs typeface="微软雅黑" panose="020B0503020204020204" pitchFamily="34" charset="-122"/>
              </a:rPr>
              <a:t>进</a:t>
            </a:r>
            <a:r>
              <a:rPr sz="825" dirty="0">
                <a:latin typeface="微软雅黑" panose="020B0503020204020204" pitchFamily="34" charset="-122"/>
                <a:cs typeface="微软雅黑" panose="020B0503020204020204" pitchFamily="34" charset="-122"/>
              </a:rPr>
              <a:t>行管</a:t>
            </a:r>
            <a:r>
              <a:rPr sz="825" spc="-11" dirty="0">
                <a:latin typeface="微软雅黑" panose="020B0503020204020204" pitchFamily="34" charset="-122"/>
                <a:cs typeface="微软雅黑" panose="020B0503020204020204" pitchFamily="34" charset="-122"/>
              </a:rPr>
              <a:t>理</a:t>
            </a:r>
            <a:r>
              <a:rPr sz="825" dirty="0">
                <a:latin typeface="微软雅黑" panose="020B0503020204020204" pitchFamily="34" charset="-122"/>
                <a:cs typeface="微软雅黑" panose="020B0503020204020204" pitchFamily="34" charset="-122"/>
              </a:rPr>
              <a:t>。空</a:t>
            </a:r>
            <a:r>
              <a:rPr sz="825" spc="-11" dirty="0">
                <a:latin typeface="微软雅黑" panose="020B0503020204020204" pitchFamily="34" charset="-122"/>
                <a:cs typeface="微软雅黑" panose="020B0503020204020204" pitchFamily="34" charset="-122"/>
              </a:rPr>
              <a:t>间</a:t>
            </a:r>
            <a:r>
              <a:rPr sz="825" dirty="0">
                <a:latin typeface="微软雅黑" panose="020B0503020204020204" pitchFamily="34" charset="-122"/>
                <a:cs typeface="微软雅黑" panose="020B0503020204020204" pitchFamily="34" charset="-122"/>
              </a:rPr>
              <a:t>维度</a:t>
            </a:r>
            <a:r>
              <a:rPr sz="825" spc="-11" dirty="0">
                <a:latin typeface="微软雅黑" panose="020B0503020204020204" pitchFamily="34" charset="-122"/>
                <a:cs typeface="微软雅黑" panose="020B0503020204020204" pitchFamily="34" charset="-122"/>
              </a:rPr>
              <a:t>上</a:t>
            </a:r>
            <a:r>
              <a:rPr sz="825" dirty="0">
                <a:latin typeface="微软雅黑" panose="020B0503020204020204" pitchFamily="34" charset="-122"/>
                <a:cs typeface="微软雅黑" panose="020B0503020204020204" pitchFamily="34" charset="-122"/>
              </a:rPr>
              <a:t>，可</a:t>
            </a:r>
            <a:r>
              <a:rPr sz="825" spc="-11" dirty="0">
                <a:latin typeface="微软雅黑" panose="020B0503020204020204" pitchFamily="34" charset="-122"/>
                <a:cs typeface="微软雅黑" panose="020B0503020204020204" pitchFamily="34" charset="-122"/>
              </a:rPr>
              <a:t>将</a:t>
            </a:r>
            <a:r>
              <a:rPr sz="825" dirty="0">
                <a:latin typeface="微软雅黑" panose="020B0503020204020204" pitchFamily="34" charset="-122"/>
                <a:cs typeface="微软雅黑" panose="020B0503020204020204" pitchFamily="34" charset="-122"/>
              </a:rPr>
              <a:t>感知</a:t>
            </a:r>
            <a:r>
              <a:rPr sz="825" spc="-11" dirty="0">
                <a:latin typeface="微软雅黑" panose="020B0503020204020204" pitchFamily="34" charset="-122"/>
                <a:cs typeface="微软雅黑" panose="020B0503020204020204" pitchFamily="34" charset="-122"/>
              </a:rPr>
              <a:t>载</a:t>
            </a:r>
            <a:r>
              <a:rPr sz="825" dirty="0">
                <a:latin typeface="微软雅黑" panose="020B0503020204020204" pitchFamily="34" charset="-122"/>
                <a:cs typeface="微软雅黑" panose="020B0503020204020204" pitchFamily="34" charset="-122"/>
              </a:rPr>
              <a:t>体和</a:t>
            </a:r>
            <a:r>
              <a:rPr sz="825" spc="-11" dirty="0">
                <a:latin typeface="微软雅黑" panose="020B0503020204020204" pitchFamily="34" charset="-122"/>
                <a:cs typeface="微软雅黑" panose="020B0503020204020204" pitchFamily="34" charset="-122"/>
              </a:rPr>
              <a:t>设</a:t>
            </a:r>
            <a:r>
              <a:rPr sz="825" dirty="0">
                <a:latin typeface="微软雅黑" panose="020B0503020204020204" pitchFamily="34" charset="-122"/>
                <a:cs typeface="微软雅黑" panose="020B0503020204020204" pitchFamily="34" charset="-122"/>
              </a:rPr>
              <a:t>施体</a:t>
            </a:r>
            <a:r>
              <a:rPr sz="825" spc="-11" dirty="0">
                <a:latin typeface="微软雅黑" panose="020B0503020204020204" pitchFamily="34" charset="-122"/>
                <a:cs typeface="微软雅黑" panose="020B0503020204020204" pitchFamily="34" charset="-122"/>
              </a:rPr>
              <a:t>系</a:t>
            </a:r>
            <a:r>
              <a:rPr sz="825" dirty="0">
                <a:latin typeface="微软雅黑" panose="020B0503020204020204" pitchFamily="34" charset="-122"/>
                <a:cs typeface="微软雅黑" panose="020B0503020204020204" pitchFamily="34" charset="-122"/>
              </a:rPr>
              <a:t>分为</a:t>
            </a:r>
            <a:r>
              <a:rPr sz="825" spc="-11" dirty="0">
                <a:latin typeface="微软雅黑" panose="020B0503020204020204" pitchFamily="34" charset="-122"/>
                <a:cs typeface="微软雅黑" panose="020B0503020204020204" pitchFamily="34" charset="-122"/>
              </a:rPr>
              <a:t>地</a:t>
            </a:r>
            <a:r>
              <a:rPr sz="825" dirty="0">
                <a:latin typeface="微软雅黑" panose="020B0503020204020204" pitchFamily="34" charset="-122"/>
                <a:cs typeface="微软雅黑" panose="020B0503020204020204" pitchFamily="34" charset="-122"/>
              </a:rPr>
              <a:t>上、</a:t>
            </a:r>
            <a:r>
              <a:rPr sz="825" spc="-11" dirty="0">
                <a:latin typeface="微软雅黑" panose="020B0503020204020204" pitchFamily="34" charset="-122"/>
                <a:cs typeface="微软雅黑" panose="020B0503020204020204" pitchFamily="34" charset="-122"/>
              </a:rPr>
              <a:t>地</a:t>
            </a:r>
            <a:r>
              <a:rPr sz="825" dirty="0">
                <a:latin typeface="微软雅黑" panose="020B0503020204020204" pitchFamily="34" charset="-122"/>
                <a:cs typeface="微软雅黑" panose="020B0503020204020204" pitchFamily="34" charset="-122"/>
              </a:rPr>
              <a:t>下、</a:t>
            </a:r>
            <a:r>
              <a:rPr sz="825" spc="-11" dirty="0">
                <a:latin typeface="微软雅黑" panose="020B0503020204020204" pitchFamily="34" charset="-122"/>
                <a:cs typeface="微软雅黑" panose="020B0503020204020204" pitchFamily="34" charset="-122"/>
              </a:rPr>
              <a:t>空</a:t>
            </a:r>
            <a:r>
              <a:rPr sz="825" dirty="0">
                <a:latin typeface="微软雅黑" panose="020B0503020204020204" pitchFamily="34" charset="-122"/>
                <a:cs typeface="微软雅黑" panose="020B0503020204020204" pitchFamily="34" charset="-122"/>
              </a:rPr>
              <a:t>中、</a:t>
            </a:r>
            <a:r>
              <a:rPr sz="825" spc="-11" dirty="0">
                <a:latin typeface="微软雅黑" panose="020B0503020204020204" pitchFamily="34" charset="-122"/>
                <a:cs typeface="微软雅黑" panose="020B0503020204020204" pitchFamily="34" charset="-122"/>
              </a:rPr>
              <a:t>水</a:t>
            </a:r>
            <a:r>
              <a:rPr sz="825" dirty="0">
                <a:latin typeface="微软雅黑" panose="020B0503020204020204" pitchFamily="34" charset="-122"/>
                <a:cs typeface="微软雅黑" panose="020B0503020204020204" pitchFamily="34" charset="-122"/>
              </a:rPr>
              <a:t>域感</a:t>
            </a:r>
            <a:r>
              <a:rPr sz="825" spc="-11" dirty="0">
                <a:latin typeface="微软雅黑" panose="020B0503020204020204" pitchFamily="34" charset="-122"/>
                <a:cs typeface="微软雅黑" panose="020B0503020204020204" pitchFamily="34" charset="-122"/>
              </a:rPr>
              <a:t>知</a:t>
            </a:r>
            <a:r>
              <a:rPr sz="825" dirty="0">
                <a:latin typeface="微软雅黑" panose="020B0503020204020204" pitchFamily="34" charset="-122"/>
                <a:cs typeface="微软雅黑" panose="020B0503020204020204" pitchFamily="34" charset="-122"/>
              </a:rPr>
              <a:t>体系</a:t>
            </a:r>
            <a:r>
              <a:rPr sz="825" spc="-11" dirty="0">
                <a:latin typeface="微软雅黑" panose="020B0503020204020204" pitchFamily="34" charset="-122"/>
                <a:cs typeface="微软雅黑" panose="020B0503020204020204" pitchFamily="34" charset="-122"/>
              </a:rPr>
              <a:t>进</a:t>
            </a:r>
            <a:r>
              <a:rPr sz="825" dirty="0">
                <a:latin typeface="微软雅黑" panose="020B0503020204020204" pitchFamily="34" charset="-122"/>
                <a:cs typeface="微软雅黑" panose="020B0503020204020204" pitchFamily="34" charset="-122"/>
              </a:rPr>
              <a:t>行布</a:t>
            </a:r>
            <a:r>
              <a:rPr sz="825" spc="-4" dirty="0">
                <a:latin typeface="微软雅黑" panose="020B0503020204020204" pitchFamily="34" charset="-122"/>
                <a:cs typeface="微软雅黑" panose="020B0503020204020204" pitchFamily="34" charset="-122"/>
              </a:rPr>
              <a:t>局</a:t>
            </a:r>
            <a:r>
              <a:rPr sz="825" dirty="0">
                <a:latin typeface="微软雅黑" panose="020B0503020204020204" pitchFamily="34" charset="-122"/>
                <a:cs typeface="微软雅黑" panose="020B0503020204020204" pitchFamily="34" charset="-122"/>
              </a:rPr>
              <a:t>. 针对不同感知载体和设</a:t>
            </a:r>
            <a:r>
              <a:rPr sz="825" spc="-11" dirty="0">
                <a:latin typeface="微软雅黑" panose="020B0503020204020204" pitchFamily="34" charset="-122"/>
                <a:cs typeface="微软雅黑" panose="020B0503020204020204" pitchFamily="34" charset="-122"/>
              </a:rPr>
              <a:t>施</a:t>
            </a:r>
            <a:r>
              <a:rPr sz="825" dirty="0">
                <a:latin typeface="微软雅黑" panose="020B0503020204020204" pitchFamily="34" charset="-122"/>
                <a:cs typeface="微软雅黑" panose="020B0503020204020204" pitchFamily="34" charset="-122"/>
              </a:rPr>
              <a:t>特点</a:t>
            </a:r>
            <a:r>
              <a:rPr sz="825" spc="-11" dirty="0">
                <a:latin typeface="微软雅黑" panose="020B0503020204020204" pitchFamily="34" charset="-122"/>
                <a:cs typeface="微软雅黑" panose="020B0503020204020204" pitchFamily="34" charset="-122"/>
              </a:rPr>
              <a:t>，</a:t>
            </a:r>
            <a:r>
              <a:rPr sz="825" dirty="0">
                <a:latin typeface="微软雅黑" panose="020B0503020204020204" pitchFamily="34" charset="-122"/>
                <a:cs typeface="微软雅黑" panose="020B0503020204020204" pitchFamily="34" charset="-122"/>
              </a:rPr>
              <a:t>传输</a:t>
            </a:r>
            <a:r>
              <a:rPr sz="825" spc="-11" dirty="0">
                <a:latin typeface="微软雅黑" panose="020B0503020204020204" pitchFamily="34" charset="-122"/>
                <a:cs typeface="微软雅黑" panose="020B0503020204020204" pitchFamily="34" charset="-122"/>
              </a:rPr>
              <a:t>方</a:t>
            </a:r>
            <a:r>
              <a:rPr sz="825" dirty="0">
                <a:latin typeface="微软雅黑" panose="020B0503020204020204" pitchFamily="34" charset="-122"/>
                <a:cs typeface="微软雅黑" panose="020B0503020204020204" pitchFamily="34" charset="-122"/>
              </a:rPr>
              <a:t>式上</a:t>
            </a:r>
            <a:r>
              <a:rPr sz="825" spc="-11" dirty="0">
                <a:latin typeface="微软雅黑" panose="020B0503020204020204" pitchFamily="34" charset="-122"/>
                <a:cs typeface="微软雅黑" panose="020B0503020204020204" pitchFamily="34" charset="-122"/>
              </a:rPr>
              <a:t>，</a:t>
            </a:r>
            <a:r>
              <a:rPr sz="825" dirty="0">
                <a:latin typeface="微软雅黑" panose="020B0503020204020204" pitchFamily="34" charset="-122"/>
                <a:cs typeface="微软雅黑" panose="020B0503020204020204" pitchFamily="34" charset="-122"/>
              </a:rPr>
              <a:t>可采</a:t>
            </a:r>
            <a:r>
              <a:rPr sz="825" spc="-11" dirty="0">
                <a:latin typeface="微软雅黑" panose="020B0503020204020204" pitchFamily="34" charset="-122"/>
                <a:cs typeface="微软雅黑" panose="020B0503020204020204" pitchFamily="34" charset="-122"/>
              </a:rPr>
              <a:t>用</a:t>
            </a:r>
            <a:r>
              <a:rPr sz="825" dirty="0">
                <a:latin typeface="微软雅黑" panose="020B0503020204020204" pitchFamily="34" charset="-122"/>
                <a:cs typeface="微软雅黑" panose="020B0503020204020204" pitchFamily="34" charset="-122"/>
              </a:rPr>
              <a:t>无线</a:t>
            </a:r>
            <a:r>
              <a:rPr sz="825" spc="-11" dirty="0">
                <a:latin typeface="微软雅黑" panose="020B0503020204020204" pitchFamily="34" charset="-122"/>
                <a:cs typeface="微软雅黑" panose="020B0503020204020204" pitchFamily="34" charset="-122"/>
              </a:rPr>
              <a:t>为</a:t>
            </a:r>
            <a:r>
              <a:rPr sz="825" dirty="0">
                <a:latin typeface="微软雅黑" panose="020B0503020204020204" pitchFamily="34" charset="-122"/>
                <a:cs typeface="微软雅黑" panose="020B0503020204020204" pitchFamily="34" charset="-122"/>
              </a:rPr>
              <a:t>主或</a:t>
            </a:r>
            <a:r>
              <a:rPr sz="825" spc="-11" dirty="0">
                <a:latin typeface="微软雅黑" panose="020B0503020204020204" pitchFamily="34" charset="-122"/>
                <a:cs typeface="微软雅黑" panose="020B0503020204020204" pitchFamily="34" charset="-122"/>
              </a:rPr>
              <a:t>有</a:t>
            </a:r>
            <a:r>
              <a:rPr sz="825" dirty="0">
                <a:latin typeface="微软雅黑" panose="020B0503020204020204" pitchFamily="34" charset="-122"/>
                <a:cs typeface="微软雅黑" panose="020B0503020204020204" pitchFamily="34" charset="-122"/>
              </a:rPr>
              <a:t>线为</a:t>
            </a:r>
            <a:r>
              <a:rPr sz="825" spc="-11" dirty="0">
                <a:latin typeface="微软雅黑" panose="020B0503020204020204" pitchFamily="34" charset="-122"/>
                <a:cs typeface="微软雅黑" panose="020B0503020204020204" pitchFamily="34" charset="-122"/>
              </a:rPr>
              <a:t>主</a:t>
            </a:r>
            <a:r>
              <a:rPr sz="825" dirty="0">
                <a:latin typeface="微软雅黑" panose="020B0503020204020204" pitchFamily="34" charset="-122"/>
                <a:cs typeface="微软雅黑" panose="020B0503020204020204" pitchFamily="34" charset="-122"/>
              </a:rPr>
              <a:t>两种</a:t>
            </a:r>
            <a:r>
              <a:rPr sz="825" spc="-11" dirty="0">
                <a:latin typeface="微软雅黑" panose="020B0503020204020204" pitchFamily="34" charset="-122"/>
                <a:cs typeface="微软雅黑" panose="020B0503020204020204" pitchFamily="34" charset="-122"/>
              </a:rPr>
              <a:t>方</a:t>
            </a:r>
            <a:r>
              <a:rPr sz="825" dirty="0">
                <a:latin typeface="微软雅黑" panose="020B0503020204020204" pitchFamily="34" charset="-122"/>
                <a:cs typeface="微软雅黑" panose="020B0503020204020204" pitchFamily="34" charset="-122"/>
              </a:rPr>
              <a:t>式进</a:t>
            </a:r>
            <a:r>
              <a:rPr sz="825" spc="-11" dirty="0">
                <a:latin typeface="微软雅黑" panose="020B0503020204020204" pitchFamily="34" charset="-122"/>
                <a:cs typeface="微软雅黑" panose="020B0503020204020204" pitchFamily="34" charset="-122"/>
              </a:rPr>
              <a:t>行</a:t>
            </a:r>
            <a:r>
              <a:rPr sz="825" dirty="0">
                <a:latin typeface="微软雅黑" panose="020B0503020204020204" pitchFamily="34" charset="-122"/>
                <a:cs typeface="微软雅黑" panose="020B0503020204020204" pitchFamily="34" charset="-122"/>
              </a:rPr>
              <a:t>布局。</a:t>
            </a:r>
            <a:endParaRPr sz="825">
              <a:latin typeface="微软雅黑" panose="020B0503020204020204" pitchFamily="34" charset="-122"/>
              <a:cs typeface="微软雅黑" panose="020B0503020204020204" pitchFamily="34" charset="-122"/>
            </a:endParaRPr>
          </a:p>
        </p:txBody>
      </p:sp>
      <p:sp>
        <p:nvSpPr>
          <p:cNvPr id="19" name="object 19"/>
          <p:cNvSpPr txBox="1"/>
          <p:nvPr/>
        </p:nvSpPr>
        <p:spPr>
          <a:xfrm>
            <a:off x="2647457" y="3006477"/>
            <a:ext cx="5891759" cy="817531"/>
          </a:xfrm>
          <a:prstGeom prst="rect">
            <a:avLst/>
          </a:prstGeom>
        </p:spPr>
        <p:txBody>
          <a:bodyPr vert="horz" wrap="square" lIns="0" tIns="0" rIns="0" bIns="0" rtlCol="0">
            <a:spAutoFit/>
          </a:bodyPr>
          <a:lstStyle/>
          <a:p>
            <a:pPr marL="13970" algn="just" defTabSz="685800"/>
            <a:r>
              <a:rPr sz="1350" b="1" dirty="0">
                <a:latin typeface="微软雅黑" panose="020B0503020204020204" pitchFamily="34" charset="-122"/>
                <a:cs typeface="微软雅黑" panose="020B0503020204020204" pitchFamily="34" charset="-122"/>
              </a:rPr>
              <a:t>标识体系和编码设计</a:t>
            </a:r>
            <a:endParaRPr sz="1350">
              <a:latin typeface="微软雅黑" panose="020B0503020204020204" pitchFamily="34" charset="-122"/>
              <a:cs typeface="微软雅黑" panose="020B0503020204020204" pitchFamily="34" charset="-122"/>
            </a:endParaRPr>
          </a:p>
          <a:p>
            <a:pPr marL="9525" marR="3810" algn="just" defTabSz="685800">
              <a:lnSpc>
                <a:spcPct val="150000"/>
              </a:lnSpc>
              <a:spcBef>
                <a:spcPts val="300"/>
              </a:spcBef>
            </a:pPr>
            <a:r>
              <a:rPr sz="825" dirty="0">
                <a:latin typeface="微软雅黑" panose="020B0503020204020204" pitchFamily="34" charset="-122"/>
                <a:cs typeface="微软雅黑" panose="020B0503020204020204" pitchFamily="34" charset="-122"/>
              </a:rPr>
              <a:t>面对海量的物联网设备</a:t>
            </a:r>
            <a:r>
              <a:rPr sz="825" spc="-11" dirty="0">
                <a:latin typeface="微软雅黑" panose="020B0503020204020204" pitchFamily="34" charset="-122"/>
                <a:cs typeface="微软雅黑" panose="020B0503020204020204" pitchFamily="34" charset="-122"/>
              </a:rPr>
              <a:t>，</a:t>
            </a:r>
            <a:r>
              <a:rPr sz="825" dirty="0">
                <a:latin typeface="微软雅黑" panose="020B0503020204020204" pitchFamily="34" charset="-122"/>
                <a:cs typeface="微软雅黑" panose="020B0503020204020204" pitchFamily="34" charset="-122"/>
              </a:rPr>
              <a:t>有必</a:t>
            </a:r>
            <a:r>
              <a:rPr sz="825" spc="-11" dirty="0">
                <a:latin typeface="微软雅黑" panose="020B0503020204020204" pitchFamily="34" charset="-122"/>
                <a:cs typeface="微软雅黑" panose="020B0503020204020204" pitchFamily="34" charset="-122"/>
              </a:rPr>
              <a:t>要</a:t>
            </a:r>
            <a:r>
              <a:rPr sz="825" dirty="0">
                <a:latin typeface="微软雅黑" panose="020B0503020204020204" pitchFamily="34" charset="-122"/>
                <a:cs typeface="微软雅黑" panose="020B0503020204020204" pitchFamily="34" charset="-122"/>
              </a:rPr>
              <a:t>建立</a:t>
            </a:r>
            <a:r>
              <a:rPr sz="825" spc="-11" dirty="0">
                <a:latin typeface="微软雅黑" panose="020B0503020204020204" pitchFamily="34" charset="-122"/>
                <a:cs typeface="微软雅黑" panose="020B0503020204020204" pitchFamily="34" charset="-122"/>
              </a:rPr>
              <a:t>设</a:t>
            </a:r>
            <a:r>
              <a:rPr sz="825" dirty="0">
                <a:latin typeface="微软雅黑" panose="020B0503020204020204" pitchFamily="34" charset="-122"/>
                <a:cs typeface="微软雅黑" panose="020B0503020204020204" pitchFamily="34" charset="-122"/>
              </a:rPr>
              <a:t>备的</a:t>
            </a:r>
            <a:r>
              <a:rPr sz="825" spc="-11" dirty="0">
                <a:latin typeface="微软雅黑" panose="020B0503020204020204" pitchFamily="34" charset="-122"/>
                <a:cs typeface="微软雅黑" panose="020B0503020204020204" pitchFamily="34" charset="-122"/>
              </a:rPr>
              <a:t>统</a:t>
            </a:r>
            <a:r>
              <a:rPr sz="825" dirty="0">
                <a:latin typeface="微软雅黑" panose="020B0503020204020204" pitchFamily="34" charset="-122"/>
                <a:cs typeface="微软雅黑" panose="020B0503020204020204" pitchFamily="34" charset="-122"/>
              </a:rPr>
              <a:t>一编</a:t>
            </a:r>
            <a:r>
              <a:rPr sz="825" spc="-11" dirty="0">
                <a:latin typeface="微软雅黑" panose="020B0503020204020204" pitchFamily="34" charset="-122"/>
                <a:cs typeface="微软雅黑" panose="020B0503020204020204" pitchFamily="34" charset="-122"/>
              </a:rPr>
              <a:t>码</a:t>
            </a:r>
            <a:r>
              <a:rPr sz="825" dirty="0">
                <a:latin typeface="微软雅黑" panose="020B0503020204020204" pitchFamily="34" charset="-122"/>
                <a:cs typeface="微软雅黑" panose="020B0503020204020204" pitchFamily="34" charset="-122"/>
              </a:rPr>
              <a:t>标识</a:t>
            </a:r>
            <a:r>
              <a:rPr sz="825" spc="-11" dirty="0">
                <a:latin typeface="微软雅黑" panose="020B0503020204020204" pitchFamily="34" charset="-122"/>
                <a:cs typeface="微软雅黑" panose="020B0503020204020204" pitchFamily="34" charset="-122"/>
              </a:rPr>
              <a:t>，</a:t>
            </a:r>
            <a:r>
              <a:rPr sz="825" dirty="0">
                <a:latin typeface="微软雅黑" panose="020B0503020204020204" pitchFamily="34" charset="-122"/>
                <a:cs typeface="微软雅黑" panose="020B0503020204020204" pitchFamily="34" charset="-122"/>
              </a:rPr>
              <a:t>规范</a:t>
            </a:r>
            <a:r>
              <a:rPr sz="825" spc="-11" dirty="0">
                <a:latin typeface="微软雅黑" panose="020B0503020204020204" pitchFamily="34" charset="-122"/>
                <a:cs typeface="微软雅黑" panose="020B0503020204020204" pitchFamily="34" charset="-122"/>
              </a:rPr>
              <a:t>物</a:t>
            </a:r>
            <a:r>
              <a:rPr sz="825" dirty="0">
                <a:latin typeface="微软雅黑" panose="020B0503020204020204" pitchFamily="34" charset="-122"/>
                <a:cs typeface="微软雅黑" panose="020B0503020204020204" pitchFamily="34" charset="-122"/>
              </a:rPr>
              <a:t>联网</a:t>
            </a:r>
            <a:r>
              <a:rPr sz="825" spc="-11" dirty="0">
                <a:latin typeface="微软雅黑" panose="020B0503020204020204" pitchFamily="34" charset="-122"/>
                <a:cs typeface="微软雅黑" panose="020B0503020204020204" pitchFamily="34" charset="-122"/>
              </a:rPr>
              <a:t>标</a:t>
            </a:r>
            <a:r>
              <a:rPr sz="825" dirty="0">
                <a:latin typeface="微软雅黑" panose="020B0503020204020204" pitchFamily="34" charset="-122"/>
                <a:cs typeface="微软雅黑" panose="020B0503020204020204" pitchFamily="34" charset="-122"/>
              </a:rPr>
              <a:t>识体</a:t>
            </a:r>
            <a:r>
              <a:rPr sz="825" spc="-11" dirty="0">
                <a:latin typeface="微软雅黑" panose="020B0503020204020204" pitchFamily="34" charset="-122"/>
                <a:cs typeface="微软雅黑" panose="020B0503020204020204" pitchFamily="34" charset="-122"/>
              </a:rPr>
              <a:t>系</a:t>
            </a:r>
            <a:r>
              <a:rPr sz="825" dirty="0">
                <a:latin typeface="微软雅黑" panose="020B0503020204020204" pitchFamily="34" charset="-122"/>
                <a:cs typeface="微软雅黑" panose="020B0503020204020204" pitchFamily="34" charset="-122"/>
              </a:rPr>
              <a:t>，是</a:t>
            </a:r>
            <a:r>
              <a:rPr sz="825" spc="-11" dirty="0">
                <a:latin typeface="微软雅黑" panose="020B0503020204020204" pitchFamily="34" charset="-122"/>
                <a:cs typeface="微软雅黑" panose="020B0503020204020204" pitchFamily="34" charset="-122"/>
              </a:rPr>
              <a:t>实</a:t>
            </a:r>
            <a:r>
              <a:rPr sz="825" dirty="0">
                <a:latin typeface="微软雅黑" panose="020B0503020204020204" pitchFamily="34" charset="-122"/>
                <a:cs typeface="微软雅黑" panose="020B0503020204020204" pitchFamily="34" charset="-122"/>
              </a:rPr>
              <a:t>现物</a:t>
            </a:r>
            <a:r>
              <a:rPr sz="825" spc="-11" dirty="0">
                <a:latin typeface="微软雅黑" panose="020B0503020204020204" pitchFamily="34" charset="-122"/>
                <a:cs typeface="微软雅黑" panose="020B0503020204020204" pitchFamily="34" charset="-122"/>
              </a:rPr>
              <a:t>联</a:t>
            </a:r>
            <a:r>
              <a:rPr sz="825" dirty="0">
                <a:latin typeface="微软雅黑" panose="020B0503020204020204" pitchFamily="34" charset="-122"/>
                <a:cs typeface="微软雅黑" panose="020B0503020204020204" pitchFamily="34" charset="-122"/>
              </a:rPr>
              <a:t>网各</a:t>
            </a:r>
            <a:r>
              <a:rPr sz="825" spc="-11" dirty="0">
                <a:latin typeface="微软雅黑" panose="020B0503020204020204" pitchFamily="34" charset="-122"/>
                <a:cs typeface="微软雅黑" panose="020B0503020204020204" pitchFamily="34" charset="-122"/>
              </a:rPr>
              <a:t>领</a:t>
            </a:r>
            <a:r>
              <a:rPr sz="825" dirty="0">
                <a:latin typeface="微软雅黑" panose="020B0503020204020204" pitchFamily="34" charset="-122"/>
                <a:cs typeface="微软雅黑" panose="020B0503020204020204" pitchFamily="34" charset="-122"/>
              </a:rPr>
              <a:t>域信</a:t>
            </a:r>
            <a:r>
              <a:rPr sz="825" spc="-11" dirty="0">
                <a:latin typeface="微软雅黑" panose="020B0503020204020204" pitchFamily="34" charset="-122"/>
                <a:cs typeface="微软雅黑" panose="020B0503020204020204" pitchFamily="34" charset="-122"/>
              </a:rPr>
              <a:t>息</a:t>
            </a:r>
            <a:r>
              <a:rPr sz="825" dirty="0">
                <a:latin typeface="微软雅黑" panose="020B0503020204020204" pitchFamily="34" charset="-122"/>
                <a:cs typeface="微软雅黑" panose="020B0503020204020204" pitchFamily="34" charset="-122"/>
              </a:rPr>
              <a:t>互联</a:t>
            </a:r>
            <a:r>
              <a:rPr sz="825" spc="-11" dirty="0">
                <a:latin typeface="微软雅黑" panose="020B0503020204020204" pitchFamily="34" charset="-122"/>
                <a:cs typeface="微软雅黑" panose="020B0503020204020204" pitchFamily="34" charset="-122"/>
              </a:rPr>
              <a:t>、</a:t>
            </a:r>
            <a:r>
              <a:rPr sz="825" dirty="0">
                <a:latin typeface="微软雅黑" panose="020B0503020204020204" pitchFamily="34" charset="-122"/>
                <a:cs typeface="微软雅黑" panose="020B0503020204020204" pitchFamily="34" charset="-122"/>
              </a:rPr>
              <a:t>产业</a:t>
            </a:r>
            <a:r>
              <a:rPr sz="825" spc="-11" dirty="0">
                <a:latin typeface="微软雅黑" panose="020B0503020204020204" pitchFamily="34" charset="-122"/>
                <a:cs typeface="微软雅黑" panose="020B0503020204020204" pitchFamily="34" charset="-122"/>
              </a:rPr>
              <a:t>提</a:t>
            </a:r>
            <a:r>
              <a:rPr sz="825" dirty="0">
                <a:latin typeface="微软雅黑" panose="020B0503020204020204" pitchFamily="34" charset="-122"/>
                <a:cs typeface="微软雅黑" panose="020B0503020204020204" pitchFamily="34" charset="-122"/>
              </a:rPr>
              <a:t>升的重 要前提条件。设备的统</a:t>
            </a:r>
            <a:r>
              <a:rPr sz="825" spc="-11" dirty="0">
                <a:latin typeface="微软雅黑" panose="020B0503020204020204" pitchFamily="34" charset="-122"/>
                <a:cs typeface="微软雅黑" panose="020B0503020204020204" pitchFamily="34" charset="-122"/>
              </a:rPr>
              <a:t>一</a:t>
            </a:r>
            <a:r>
              <a:rPr sz="825" dirty="0">
                <a:latin typeface="微软雅黑" panose="020B0503020204020204" pitchFamily="34" charset="-122"/>
                <a:cs typeface="微软雅黑" panose="020B0503020204020204" pitchFamily="34" charset="-122"/>
              </a:rPr>
              <a:t>编码</a:t>
            </a:r>
            <a:r>
              <a:rPr sz="825" spc="-11" dirty="0">
                <a:latin typeface="微软雅黑" panose="020B0503020204020204" pitchFamily="34" charset="-122"/>
                <a:cs typeface="微软雅黑" panose="020B0503020204020204" pitchFamily="34" charset="-122"/>
              </a:rPr>
              <a:t>标</a:t>
            </a:r>
            <a:r>
              <a:rPr sz="825" dirty="0">
                <a:latin typeface="微软雅黑" panose="020B0503020204020204" pitchFamily="34" charset="-122"/>
                <a:cs typeface="微软雅黑" panose="020B0503020204020204" pitchFamily="34" charset="-122"/>
              </a:rPr>
              <a:t>识IMS</a:t>
            </a:r>
            <a:r>
              <a:rPr sz="825" spc="-4" dirty="0">
                <a:latin typeface="微软雅黑" panose="020B0503020204020204" pitchFamily="34" charset="-122"/>
                <a:cs typeface="微软雅黑" panose="020B0503020204020204" pitchFamily="34" charset="-122"/>
              </a:rPr>
              <a:t>I</a:t>
            </a:r>
            <a:r>
              <a:rPr sz="825" dirty="0">
                <a:latin typeface="微软雅黑" panose="020B0503020204020204" pitchFamily="34" charset="-122"/>
                <a:cs typeface="微软雅黑" panose="020B0503020204020204" pitchFamily="34" charset="-122"/>
              </a:rPr>
              <a:t>，</a:t>
            </a:r>
            <a:r>
              <a:rPr sz="825" spc="-11" dirty="0">
                <a:latin typeface="微软雅黑" panose="020B0503020204020204" pitchFamily="34" charset="-122"/>
                <a:cs typeface="微软雅黑" panose="020B0503020204020204" pitchFamily="34" charset="-122"/>
              </a:rPr>
              <a:t>通</a:t>
            </a:r>
            <a:r>
              <a:rPr sz="825" dirty="0">
                <a:latin typeface="微软雅黑" panose="020B0503020204020204" pitchFamily="34" charset="-122"/>
                <a:cs typeface="微软雅黑" panose="020B0503020204020204" pitchFamily="34" charset="-122"/>
              </a:rPr>
              <a:t>过</a:t>
            </a:r>
            <a:r>
              <a:rPr sz="825" spc="-4" dirty="0">
                <a:latin typeface="微软雅黑" panose="020B0503020204020204" pitchFamily="34" charset="-122"/>
                <a:cs typeface="微软雅黑" panose="020B0503020204020204" pitchFamily="34" charset="-122"/>
              </a:rPr>
              <a:t>eSI</a:t>
            </a:r>
            <a:r>
              <a:rPr sz="825" dirty="0">
                <a:latin typeface="微软雅黑" panose="020B0503020204020204" pitchFamily="34" charset="-122"/>
                <a:cs typeface="微软雅黑" panose="020B0503020204020204" pitchFamily="34" charset="-122"/>
              </a:rPr>
              <a:t>M</a:t>
            </a:r>
            <a:r>
              <a:rPr sz="825" spc="-11" dirty="0">
                <a:latin typeface="微软雅黑" panose="020B0503020204020204" pitchFamily="34" charset="-122"/>
                <a:cs typeface="微软雅黑" panose="020B0503020204020204" pitchFamily="34" charset="-122"/>
              </a:rPr>
              <a:t>卡</a:t>
            </a:r>
            <a:r>
              <a:rPr sz="825" dirty="0">
                <a:latin typeface="微软雅黑" panose="020B0503020204020204" pitchFamily="34" charset="-122"/>
                <a:cs typeface="微软雅黑" panose="020B0503020204020204" pitchFamily="34" charset="-122"/>
              </a:rPr>
              <a:t>将IMS</a:t>
            </a:r>
            <a:r>
              <a:rPr sz="825" spc="-4" dirty="0">
                <a:latin typeface="微软雅黑" panose="020B0503020204020204" pitchFamily="34" charset="-122"/>
                <a:cs typeface="微软雅黑" panose="020B0503020204020204" pitchFamily="34" charset="-122"/>
              </a:rPr>
              <a:t>I</a:t>
            </a:r>
            <a:r>
              <a:rPr sz="825" dirty="0">
                <a:latin typeface="微软雅黑" panose="020B0503020204020204" pitchFamily="34" charset="-122"/>
                <a:cs typeface="微软雅黑" panose="020B0503020204020204" pitchFamily="34" charset="-122"/>
              </a:rPr>
              <a:t>与</a:t>
            </a:r>
            <a:r>
              <a:rPr sz="825" spc="-11" dirty="0">
                <a:latin typeface="微软雅黑" panose="020B0503020204020204" pitchFamily="34" charset="-122"/>
                <a:cs typeface="微软雅黑" panose="020B0503020204020204" pitchFamily="34" charset="-122"/>
              </a:rPr>
              <a:t>物</a:t>
            </a:r>
            <a:r>
              <a:rPr sz="825" dirty="0">
                <a:latin typeface="微软雅黑" panose="020B0503020204020204" pitchFamily="34" charset="-122"/>
                <a:cs typeface="微软雅黑" panose="020B0503020204020204" pitchFamily="34" charset="-122"/>
              </a:rPr>
              <a:t>联网</a:t>
            </a:r>
            <a:r>
              <a:rPr sz="825" spc="-11" dirty="0">
                <a:latin typeface="微软雅黑" panose="020B0503020204020204" pitchFamily="34" charset="-122"/>
                <a:cs typeface="微软雅黑" panose="020B0503020204020204" pitchFamily="34" charset="-122"/>
              </a:rPr>
              <a:t>设</a:t>
            </a:r>
            <a:r>
              <a:rPr sz="825" dirty="0">
                <a:latin typeface="微软雅黑" panose="020B0503020204020204" pitchFamily="34" charset="-122"/>
                <a:cs typeface="微软雅黑" panose="020B0503020204020204" pitchFamily="34" charset="-122"/>
              </a:rPr>
              <a:t>备绑</a:t>
            </a:r>
            <a:r>
              <a:rPr sz="825" spc="-11" dirty="0">
                <a:latin typeface="微软雅黑" panose="020B0503020204020204" pitchFamily="34" charset="-122"/>
                <a:cs typeface="微软雅黑" panose="020B0503020204020204" pitchFamily="34" charset="-122"/>
              </a:rPr>
              <a:t>定</a:t>
            </a:r>
            <a:r>
              <a:rPr sz="825" dirty="0">
                <a:latin typeface="微软雅黑" panose="020B0503020204020204" pitchFamily="34" charset="-122"/>
                <a:cs typeface="微软雅黑" panose="020B0503020204020204" pitchFamily="34" charset="-122"/>
              </a:rPr>
              <a:t>；城</a:t>
            </a:r>
            <a:r>
              <a:rPr sz="825" spc="-11" dirty="0">
                <a:latin typeface="微软雅黑" panose="020B0503020204020204" pitchFamily="34" charset="-122"/>
                <a:cs typeface="微软雅黑" panose="020B0503020204020204" pitchFamily="34" charset="-122"/>
              </a:rPr>
              <a:t>市</a:t>
            </a:r>
            <a:r>
              <a:rPr sz="825" dirty="0">
                <a:latin typeface="微软雅黑" panose="020B0503020204020204" pitchFamily="34" charset="-122"/>
                <a:cs typeface="微软雅黑" panose="020B0503020204020204" pitchFamily="34" charset="-122"/>
              </a:rPr>
              <a:t>级物</a:t>
            </a:r>
            <a:r>
              <a:rPr sz="825" spc="-11" dirty="0">
                <a:latin typeface="微软雅黑" panose="020B0503020204020204" pitchFamily="34" charset="-122"/>
                <a:cs typeface="微软雅黑" panose="020B0503020204020204" pitchFamily="34" charset="-122"/>
              </a:rPr>
              <a:t>联</a:t>
            </a:r>
            <a:r>
              <a:rPr sz="825" dirty="0">
                <a:latin typeface="微软雅黑" panose="020B0503020204020204" pitchFamily="34" charset="-122"/>
                <a:cs typeface="微软雅黑" panose="020B0503020204020204" pitchFamily="34" charset="-122"/>
              </a:rPr>
              <a:t>标识</a:t>
            </a:r>
            <a:r>
              <a:rPr sz="825" spc="-11" dirty="0">
                <a:latin typeface="微软雅黑" panose="020B0503020204020204" pitchFamily="34" charset="-122"/>
                <a:cs typeface="微软雅黑" panose="020B0503020204020204" pitchFamily="34" charset="-122"/>
              </a:rPr>
              <a:t>解</a:t>
            </a:r>
            <a:r>
              <a:rPr sz="825" dirty="0">
                <a:latin typeface="微软雅黑" panose="020B0503020204020204" pitchFamily="34" charset="-122"/>
                <a:cs typeface="微软雅黑" panose="020B0503020204020204" pitchFamily="34" charset="-122"/>
              </a:rPr>
              <a:t>析体</a:t>
            </a:r>
            <a:r>
              <a:rPr sz="825" spc="-11" dirty="0">
                <a:latin typeface="微软雅黑" panose="020B0503020204020204" pitchFamily="34" charset="-122"/>
                <a:cs typeface="微软雅黑" panose="020B0503020204020204" pitchFamily="34" charset="-122"/>
              </a:rPr>
              <a:t>系</a:t>
            </a:r>
            <a:r>
              <a:rPr sz="825" dirty="0">
                <a:latin typeface="微软雅黑" panose="020B0503020204020204" pitchFamily="34" charset="-122"/>
                <a:cs typeface="微软雅黑" panose="020B0503020204020204" pitchFamily="34" charset="-122"/>
              </a:rPr>
              <a:t>，实</a:t>
            </a:r>
            <a:r>
              <a:rPr sz="825" spc="-11" dirty="0">
                <a:latin typeface="微软雅黑" panose="020B0503020204020204" pitchFamily="34" charset="-122"/>
                <a:cs typeface="微软雅黑" panose="020B0503020204020204" pitchFamily="34" charset="-122"/>
              </a:rPr>
              <a:t>现</a:t>
            </a:r>
            <a:r>
              <a:rPr sz="825" dirty="0">
                <a:latin typeface="微软雅黑" panose="020B0503020204020204" pitchFamily="34" charset="-122"/>
                <a:cs typeface="微软雅黑" panose="020B0503020204020204" pitchFamily="34" charset="-122"/>
              </a:rPr>
              <a:t>不同</a:t>
            </a:r>
            <a:r>
              <a:rPr sz="825" spc="-11" dirty="0">
                <a:latin typeface="微软雅黑" panose="020B0503020204020204" pitchFamily="34" charset="-122"/>
                <a:cs typeface="微软雅黑" panose="020B0503020204020204" pitchFamily="34" charset="-122"/>
              </a:rPr>
              <a:t>标</a:t>
            </a:r>
            <a:r>
              <a:rPr sz="825" dirty="0">
                <a:latin typeface="微软雅黑" panose="020B0503020204020204" pitchFamily="34" charset="-122"/>
                <a:cs typeface="微软雅黑" panose="020B0503020204020204" pitchFamily="34" charset="-122"/>
              </a:rPr>
              <a:t>识之间 的互联互通。</a:t>
            </a:r>
            <a:endParaRPr sz="825">
              <a:latin typeface="微软雅黑" panose="020B0503020204020204" pitchFamily="34" charset="-122"/>
              <a:cs typeface="微软雅黑" panose="020B0503020204020204" pitchFamily="34" charset="-122"/>
            </a:endParaRPr>
          </a:p>
        </p:txBody>
      </p:sp>
      <p:sp>
        <p:nvSpPr>
          <p:cNvPr id="20" name="object 20"/>
          <p:cNvSpPr txBox="1"/>
          <p:nvPr/>
        </p:nvSpPr>
        <p:spPr>
          <a:xfrm>
            <a:off x="2647457" y="3925418"/>
            <a:ext cx="4423702" cy="398827"/>
          </a:xfrm>
          <a:prstGeom prst="rect">
            <a:avLst/>
          </a:prstGeom>
        </p:spPr>
        <p:txBody>
          <a:bodyPr vert="horz" wrap="square" lIns="0" tIns="0" rIns="0" bIns="0" rtlCol="0">
            <a:spAutoFit/>
          </a:bodyPr>
          <a:lstStyle/>
          <a:p>
            <a:pPr marL="13970" defTabSz="685800"/>
            <a:r>
              <a:rPr sz="1350" b="1" dirty="0">
                <a:latin typeface="微软雅黑" panose="020B0503020204020204" pitchFamily="34" charset="-122"/>
                <a:cs typeface="微软雅黑" panose="020B0503020204020204" pitchFamily="34" charset="-122"/>
              </a:rPr>
              <a:t>物联设备连接管理平台</a:t>
            </a:r>
            <a:endParaRPr sz="1350">
              <a:latin typeface="微软雅黑" panose="020B0503020204020204" pitchFamily="34" charset="-122"/>
              <a:cs typeface="微软雅黑" panose="020B0503020204020204" pitchFamily="34" charset="-122"/>
            </a:endParaRPr>
          </a:p>
          <a:p>
            <a:pPr marL="9525" defTabSz="685800">
              <a:spcBef>
                <a:spcPts val="535"/>
              </a:spcBef>
            </a:pPr>
            <a:r>
              <a:rPr sz="825" dirty="0">
                <a:latin typeface="微软雅黑" panose="020B0503020204020204" pitchFamily="34" charset="-122"/>
                <a:cs typeface="微软雅黑" panose="020B0503020204020204" pitchFamily="34" charset="-122"/>
              </a:rPr>
              <a:t>城市物联网连接适配和</a:t>
            </a:r>
            <a:r>
              <a:rPr sz="825" spc="-11" dirty="0">
                <a:latin typeface="微软雅黑" panose="020B0503020204020204" pitchFamily="34" charset="-122"/>
                <a:cs typeface="微软雅黑" panose="020B0503020204020204" pitchFamily="34" charset="-122"/>
              </a:rPr>
              <a:t>管</a:t>
            </a:r>
            <a:r>
              <a:rPr sz="825" dirty="0">
                <a:latin typeface="微软雅黑" panose="020B0503020204020204" pitchFamily="34" charset="-122"/>
                <a:cs typeface="微软雅黑" panose="020B0503020204020204" pitchFamily="34" charset="-122"/>
              </a:rPr>
              <a:t>理平</a:t>
            </a:r>
            <a:r>
              <a:rPr sz="825" spc="-11" dirty="0">
                <a:latin typeface="微软雅黑" panose="020B0503020204020204" pitchFamily="34" charset="-122"/>
                <a:cs typeface="微软雅黑" panose="020B0503020204020204" pitchFamily="34" charset="-122"/>
              </a:rPr>
              <a:t>台</a:t>
            </a:r>
            <a:r>
              <a:rPr sz="825" dirty="0">
                <a:latin typeface="微软雅黑" panose="020B0503020204020204" pitchFamily="34" charset="-122"/>
                <a:cs typeface="微软雅黑" panose="020B0503020204020204" pitchFamily="34" charset="-122"/>
              </a:rPr>
              <a:t>：适</a:t>
            </a:r>
            <a:r>
              <a:rPr sz="825" spc="-11" dirty="0">
                <a:latin typeface="微软雅黑" panose="020B0503020204020204" pitchFamily="34" charset="-122"/>
                <a:cs typeface="微软雅黑" panose="020B0503020204020204" pitchFamily="34" charset="-122"/>
              </a:rPr>
              <a:t>应</a:t>
            </a:r>
            <a:r>
              <a:rPr sz="825" dirty="0">
                <a:latin typeface="微软雅黑" panose="020B0503020204020204" pitchFamily="34" charset="-122"/>
                <a:cs typeface="微软雅黑" panose="020B0503020204020204" pitchFamily="34" charset="-122"/>
              </a:rPr>
              <a:t>多语</a:t>
            </a:r>
            <a:r>
              <a:rPr sz="825" spc="-11" dirty="0">
                <a:latin typeface="微软雅黑" panose="020B0503020204020204" pitchFamily="34" charset="-122"/>
                <a:cs typeface="微软雅黑" panose="020B0503020204020204" pitchFamily="34" charset="-122"/>
              </a:rPr>
              <a:t>言</a:t>
            </a:r>
            <a:r>
              <a:rPr sz="825" dirty="0">
                <a:latin typeface="微软雅黑" panose="020B0503020204020204" pitchFamily="34" charset="-122"/>
                <a:cs typeface="微软雅黑" panose="020B0503020204020204" pitchFamily="34" charset="-122"/>
              </a:rPr>
              <a:t>、多</a:t>
            </a:r>
            <a:r>
              <a:rPr sz="825" spc="-11" dirty="0">
                <a:latin typeface="微软雅黑" panose="020B0503020204020204" pitchFamily="34" charset="-122"/>
                <a:cs typeface="微软雅黑" panose="020B0503020204020204" pitchFamily="34" charset="-122"/>
              </a:rPr>
              <a:t>操</a:t>
            </a:r>
            <a:r>
              <a:rPr sz="825" dirty="0">
                <a:latin typeface="微软雅黑" panose="020B0503020204020204" pitchFamily="34" charset="-122"/>
                <a:cs typeface="微软雅黑" panose="020B0503020204020204" pitchFamily="34" charset="-122"/>
              </a:rPr>
              <a:t>作系</a:t>
            </a:r>
            <a:r>
              <a:rPr sz="825" spc="-11" dirty="0">
                <a:latin typeface="微软雅黑" panose="020B0503020204020204" pitchFamily="34" charset="-122"/>
                <a:cs typeface="微软雅黑" panose="020B0503020204020204" pitchFamily="34" charset="-122"/>
              </a:rPr>
              <a:t>统</a:t>
            </a:r>
            <a:r>
              <a:rPr sz="825" dirty="0">
                <a:latin typeface="微软雅黑" panose="020B0503020204020204" pitchFamily="34" charset="-122"/>
                <a:cs typeface="微软雅黑" panose="020B0503020204020204" pitchFamily="34" charset="-122"/>
              </a:rPr>
              <a:t>的不</a:t>
            </a:r>
            <a:r>
              <a:rPr sz="825" spc="-11" dirty="0">
                <a:latin typeface="微软雅黑" panose="020B0503020204020204" pitchFamily="34" charset="-122"/>
                <a:cs typeface="微软雅黑" panose="020B0503020204020204" pitchFamily="34" charset="-122"/>
              </a:rPr>
              <a:t>同</a:t>
            </a:r>
            <a:r>
              <a:rPr sz="825" dirty="0">
                <a:latin typeface="微软雅黑" panose="020B0503020204020204" pitchFamily="34" charset="-122"/>
                <a:cs typeface="微软雅黑" panose="020B0503020204020204" pitchFamily="34" charset="-122"/>
              </a:rPr>
              <a:t>终端</a:t>
            </a:r>
            <a:r>
              <a:rPr sz="825" spc="-11" dirty="0">
                <a:latin typeface="微软雅黑" panose="020B0503020204020204" pitchFamily="34" charset="-122"/>
                <a:cs typeface="微软雅黑" panose="020B0503020204020204" pitchFamily="34" charset="-122"/>
              </a:rPr>
              <a:t>设</a:t>
            </a:r>
            <a:r>
              <a:rPr sz="825" dirty="0">
                <a:latin typeface="微软雅黑" panose="020B0503020204020204" pitchFamily="34" charset="-122"/>
                <a:cs typeface="微软雅黑" panose="020B0503020204020204" pitchFamily="34" charset="-122"/>
              </a:rPr>
              <a:t>备的</a:t>
            </a:r>
            <a:r>
              <a:rPr sz="825" spc="-11" dirty="0">
                <a:latin typeface="微软雅黑" panose="020B0503020204020204" pitchFamily="34" charset="-122"/>
                <a:cs typeface="微软雅黑" panose="020B0503020204020204" pitchFamily="34" charset="-122"/>
              </a:rPr>
              <a:t>接</a:t>
            </a:r>
            <a:r>
              <a:rPr sz="825" dirty="0">
                <a:latin typeface="微软雅黑" panose="020B0503020204020204" pitchFamily="34" charset="-122"/>
                <a:cs typeface="微软雅黑" panose="020B0503020204020204" pitchFamily="34" charset="-122"/>
              </a:rPr>
              <a:t>入和</a:t>
            </a:r>
            <a:r>
              <a:rPr sz="825" spc="-11" dirty="0">
                <a:latin typeface="微软雅黑" panose="020B0503020204020204" pitchFamily="34" charset="-122"/>
                <a:cs typeface="微软雅黑" panose="020B0503020204020204" pitchFamily="34" charset="-122"/>
              </a:rPr>
              <a:t>数</a:t>
            </a:r>
            <a:r>
              <a:rPr sz="825" dirty="0">
                <a:latin typeface="微软雅黑" panose="020B0503020204020204" pitchFamily="34" charset="-122"/>
                <a:cs typeface="微软雅黑" panose="020B0503020204020204" pitchFamily="34" charset="-122"/>
              </a:rPr>
              <a:t>据通</a:t>
            </a:r>
            <a:r>
              <a:rPr sz="825" spc="-11" dirty="0">
                <a:latin typeface="微软雅黑" panose="020B0503020204020204" pitchFamily="34" charset="-122"/>
                <a:cs typeface="微软雅黑" panose="020B0503020204020204" pitchFamily="34" charset="-122"/>
              </a:rPr>
              <a:t>讯</a:t>
            </a:r>
            <a:r>
              <a:rPr sz="825" dirty="0">
                <a:latin typeface="微软雅黑" panose="020B0503020204020204" pitchFamily="34" charset="-122"/>
                <a:cs typeface="微软雅黑" panose="020B0503020204020204" pitchFamily="34" charset="-122"/>
              </a:rPr>
              <a:t>。</a:t>
            </a:r>
            <a:endParaRPr sz="825">
              <a:latin typeface="微软雅黑" panose="020B0503020204020204" pitchFamily="34" charset="-122"/>
              <a:cs typeface="微软雅黑" panose="020B0503020204020204" pitchFamily="34"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城市大脑数据治理结构</a:t>
            </a:r>
            <a:endParaRPr lang="zh-CN" altLang="en-US"/>
          </a:p>
        </p:txBody>
      </p:sp>
      <p:pic>
        <p:nvPicPr>
          <p:cNvPr id="16437" name="图片 16436"/>
          <p:cNvPicPr>
            <a:picLocks noChangeAspect="1"/>
          </p:cNvPicPr>
          <p:nvPr/>
        </p:nvPicPr>
        <p:blipFill>
          <a:blip r:embed="rId1"/>
          <a:stretch>
            <a:fillRect/>
          </a:stretch>
        </p:blipFill>
        <p:spPr>
          <a:xfrm>
            <a:off x="363160" y="1102187"/>
            <a:ext cx="8418951" cy="3635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数据治理关键技术</a:t>
            </a:r>
            <a:endParaRPr lang="zh-CN" altLang="en-US"/>
          </a:p>
        </p:txBody>
      </p:sp>
      <p:sp>
        <p:nvSpPr>
          <p:cNvPr id="3" name="Oval 90"/>
          <p:cNvSpPr/>
          <p:nvPr/>
        </p:nvSpPr>
        <p:spPr>
          <a:xfrm>
            <a:off x="3415547" y="1263528"/>
            <a:ext cx="2233406" cy="2232215"/>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1050"/>
          </a:p>
        </p:txBody>
      </p:sp>
      <p:sp>
        <p:nvSpPr>
          <p:cNvPr id="4" name="Oval 91"/>
          <p:cNvSpPr/>
          <p:nvPr/>
        </p:nvSpPr>
        <p:spPr>
          <a:xfrm>
            <a:off x="3552457" y="1400437"/>
            <a:ext cx="1959587" cy="1958397"/>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1050">
              <a:latin typeface="微软雅黑" panose="020B0503020204020204" pitchFamily="34" charset="-122"/>
              <a:ea typeface="微软雅黑" panose="020B0503020204020204" pitchFamily="34" charset="-122"/>
            </a:endParaRPr>
          </a:p>
        </p:txBody>
      </p:sp>
      <p:sp>
        <p:nvSpPr>
          <p:cNvPr id="5" name="Oval 92"/>
          <p:cNvSpPr/>
          <p:nvPr/>
        </p:nvSpPr>
        <p:spPr>
          <a:xfrm>
            <a:off x="3689365" y="1536157"/>
            <a:ext cx="1685769" cy="1686959"/>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1050">
              <a:latin typeface="微软雅黑" panose="020B0503020204020204" pitchFamily="34" charset="-122"/>
              <a:ea typeface="微软雅黑" panose="020B0503020204020204" pitchFamily="34" charset="-122"/>
            </a:endParaRPr>
          </a:p>
        </p:txBody>
      </p:sp>
      <p:sp>
        <p:nvSpPr>
          <p:cNvPr id="6" name="Oval 93"/>
          <p:cNvSpPr/>
          <p:nvPr/>
        </p:nvSpPr>
        <p:spPr>
          <a:xfrm>
            <a:off x="3826275" y="1673065"/>
            <a:ext cx="1411950" cy="1413141"/>
          </a:xfrm>
          <a:prstGeom prst="ellipse">
            <a:avLst/>
          </a:prstGeom>
          <a:noFill/>
          <a:ln w="127000" cap="rnd">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sz="1050">
              <a:latin typeface="微软雅黑" panose="020B0503020204020204" pitchFamily="34" charset="-122"/>
              <a:ea typeface="微软雅黑" panose="020B0503020204020204" pitchFamily="34" charset="-122"/>
            </a:endParaRPr>
          </a:p>
        </p:txBody>
      </p:sp>
      <p:sp>
        <p:nvSpPr>
          <p:cNvPr id="7" name="Arc 94"/>
          <p:cNvSpPr/>
          <p:nvPr/>
        </p:nvSpPr>
        <p:spPr>
          <a:xfrm>
            <a:off x="3415547" y="1263528"/>
            <a:ext cx="2233406" cy="2232215"/>
          </a:xfrm>
          <a:prstGeom prst="arc">
            <a:avLst>
              <a:gd name="adj1" fmla="val 16200000"/>
              <a:gd name="adj2" fmla="val 20886546"/>
            </a:avLst>
          </a:prstGeom>
          <a:noFill/>
          <a:ln w="127000" cap="rnd">
            <a:solidFill>
              <a:srgbClr val="4E79C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schemeClr val="tx1"/>
              </a:solidFill>
            </a:endParaRPr>
          </a:p>
        </p:txBody>
      </p:sp>
      <p:sp>
        <p:nvSpPr>
          <p:cNvPr id="8" name="Arc 95"/>
          <p:cNvSpPr/>
          <p:nvPr/>
        </p:nvSpPr>
        <p:spPr>
          <a:xfrm>
            <a:off x="3552457" y="1400437"/>
            <a:ext cx="1959587" cy="1958397"/>
          </a:xfrm>
          <a:prstGeom prst="arc">
            <a:avLst>
              <a:gd name="adj1" fmla="val 12350273"/>
              <a:gd name="adj2" fmla="val 15240146"/>
            </a:avLst>
          </a:prstGeom>
          <a:noFill/>
          <a:ln w="127000" cap="rnd">
            <a:solidFill>
              <a:srgbClr val="4E79C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schemeClr val="tx1"/>
              </a:solidFill>
              <a:latin typeface="微软雅黑" panose="020B0503020204020204" pitchFamily="34" charset="-122"/>
              <a:ea typeface="微软雅黑" panose="020B0503020204020204" pitchFamily="34" charset="-122"/>
            </a:endParaRPr>
          </a:p>
        </p:txBody>
      </p:sp>
      <p:sp>
        <p:nvSpPr>
          <p:cNvPr id="9" name="Arc 96"/>
          <p:cNvSpPr/>
          <p:nvPr/>
        </p:nvSpPr>
        <p:spPr>
          <a:xfrm>
            <a:off x="3689365" y="1536157"/>
            <a:ext cx="1685769" cy="1686959"/>
          </a:xfrm>
          <a:prstGeom prst="arc">
            <a:avLst>
              <a:gd name="adj1" fmla="val 3842578"/>
              <a:gd name="adj2" fmla="val 9752989"/>
            </a:avLst>
          </a:prstGeom>
          <a:noFill/>
          <a:ln w="127000" cap="rnd">
            <a:solidFill>
              <a:srgbClr val="4E79C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schemeClr val="tx1"/>
              </a:solidFill>
              <a:latin typeface="微软雅黑" panose="020B0503020204020204" pitchFamily="34" charset="-122"/>
              <a:ea typeface="微软雅黑" panose="020B0503020204020204" pitchFamily="34" charset="-122"/>
            </a:endParaRPr>
          </a:p>
        </p:txBody>
      </p:sp>
      <p:sp>
        <p:nvSpPr>
          <p:cNvPr id="10" name="Arc 97"/>
          <p:cNvSpPr/>
          <p:nvPr/>
        </p:nvSpPr>
        <p:spPr>
          <a:xfrm>
            <a:off x="3826275" y="1673065"/>
            <a:ext cx="1411950" cy="1413141"/>
          </a:xfrm>
          <a:prstGeom prst="arc">
            <a:avLst>
              <a:gd name="adj1" fmla="val 21482739"/>
              <a:gd name="adj2" fmla="val 2573572"/>
            </a:avLst>
          </a:prstGeom>
          <a:noFill/>
          <a:ln w="127000" cap="rnd">
            <a:solidFill>
              <a:srgbClr val="4E79C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schemeClr val="tx1"/>
              </a:solidFill>
              <a:latin typeface="微软雅黑" panose="020B0503020204020204" pitchFamily="34" charset="-122"/>
              <a:ea typeface="微软雅黑" panose="020B0503020204020204" pitchFamily="34" charset="-122"/>
            </a:endParaRPr>
          </a:p>
        </p:txBody>
      </p:sp>
      <p:cxnSp>
        <p:nvCxnSpPr>
          <p:cNvPr id="11" name="Straight Connector 101"/>
          <p:cNvCxnSpPr/>
          <p:nvPr/>
        </p:nvCxnSpPr>
        <p:spPr>
          <a:xfrm>
            <a:off x="5238226" y="2393950"/>
            <a:ext cx="1028605" cy="0"/>
          </a:xfrm>
          <a:prstGeom prst="line">
            <a:avLst/>
          </a:prstGeom>
          <a:ln w="3175">
            <a:solidFill>
              <a:srgbClr val="7F8C8D"/>
            </a:solidFill>
            <a:prstDash val="dashDot"/>
            <a:tailEnd type="oval"/>
          </a:ln>
        </p:spPr>
        <p:style>
          <a:lnRef idx="1">
            <a:schemeClr val="accent1"/>
          </a:lnRef>
          <a:fillRef idx="0">
            <a:schemeClr val="accent1"/>
          </a:fillRef>
          <a:effectRef idx="0">
            <a:schemeClr val="accent1"/>
          </a:effectRef>
          <a:fontRef idx="minor">
            <a:schemeClr val="tx1"/>
          </a:fontRef>
        </p:style>
      </p:cxnSp>
      <p:sp>
        <p:nvSpPr>
          <p:cNvPr id="12" name="TextBox 44"/>
          <p:cNvSpPr txBox="1"/>
          <p:nvPr/>
        </p:nvSpPr>
        <p:spPr>
          <a:xfrm>
            <a:off x="5707348" y="2250684"/>
            <a:ext cx="2597546" cy="2433955"/>
          </a:xfrm>
          <a:prstGeom prst="rect">
            <a:avLst/>
          </a:prstGeom>
          <a:noFill/>
        </p:spPr>
        <p:txBody>
          <a:bodyPr wrap="square">
            <a:spAutoFit/>
          </a:bodyPr>
          <a:lstStyle/>
          <a:p>
            <a:pPr algn="ctr"/>
            <a:r>
              <a:rPr lang="zh-CN" altLang="en-US" sz="1050" b="1" dirty="0">
                <a:latin typeface="微软雅黑" panose="020B0503020204020204" pitchFamily="34" charset="-122"/>
                <a:ea typeface="微软雅黑" panose="020B0503020204020204" pitchFamily="34" charset="-122"/>
              </a:rPr>
              <a:t>数据区</a:t>
            </a:r>
            <a:endParaRPr lang="en-US" altLang="zh-CN" sz="1050" b="1" dirty="0">
              <a:latin typeface="微软雅黑" panose="020B0503020204020204" pitchFamily="34" charset="-122"/>
              <a:ea typeface="微软雅黑" panose="020B0503020204020204" pitchFamily="34" charset="-122"/>
            </a:endParaRPr>
          </a:p>
          <a:p>
            <a:pPr algn="just">
              <a:lnSpc>
                <a:spcPct val="150000"/>
              </a:lnSpc>
            </a:pPr>
            <a:endParaRPr lang="en-US" altLang="zh-CN" sz="1050" b="1" dirty="0">
              <a:latin typeface="+mn-ea"/>
            </a:endParaRPr>
          </a:p>
          <a:p>
            <a:pPr algn="just">
              <a:lnSpc>
                <a:spcPct val="150000"/>
              </a:lnSpc>
            </a:pPr>
            <a:r>
              <a:rPr lang="zh-CN" altLang="en-US" sz="1050" dirty="0">
                <a:latin typeface="+mn-ea"/>
              </a:rPr>
              <a:t>      建立分布式数据区，实现各个委办</a:t>
            </a:r>
            <a:r>
              <a:rPr lang="zh-CN" altLang="en-US" sz="1050">
                <a:latin typeface="+mn-ea"/>
              </a:rPr>
              <a:t>局</a:t>
            </a:r>
            <a:r>
              <a:rPr lang="zh-CN" altLang="en-US" sz="1050" smtClean="0">
                <a:latin typeface="+mn-ea"/>
              </a:rPr>
              <a:t>、区县的</a:t>
            </a:r>
            <a:r>
              <a:rPr lang="zh-CN" altLang="en-US" sz="1050" dirty="0">
                <a:latin typeface="+mn-ea"/>
              </a:rPr>
              <a:t>信息系统和数据资源的原始数据存储， 采用建立数据区对数据接口进行标准化二次封装，替代建立数据</a:t>
            </a:r>
            <a:r>
              <a:rPr lang="zh-CN" altLang="en-US" sz="1050">
                <a:latin typeface="+mn-ea"/>
              </a:rPr>
              <a:t>前置区</a:t>
            </a:r>
            <a:r>
              <a:rPr lang="zh-CN" altLang="en-US" sz="1050" smtClean="0">
                <a:latin typeface="+mn-ea"/>
              </a:rPr>
              <a:t>方案。</a:t>
            </a:r>
            <a:endParaRPr lang="en-US" altLang="zh-CN" sz="1050" dirty="0">
              <a:latin typeface="+mn-ea"/>
            </a:endParaRPr>
          </a:p>
          <a:p>
            <a:pPr algn="just">
              <a:lnSpc>
                <a:spcPct val="150000"/>
              </a:lnSpc>
            </a:pPr>
            <a:r>
              <a:rPr lang="zh-CN" altLang="en-US" sz="1050">
                <a:latin typeface="+mn-ea"/>
              </a:rPr>
              <a:t>      </a:t>
            </a:r>
            <a:r>
              <a:rPr lang="zh-CN" altLang="en-US" sz="1050" smtClean="0">
                <a:latin typeface="+mn-ea"/>
              </a:rPr>
              <a:t>实现“</a:t>
            </a:r>
            <a:r>
              <a:rPr lang="zh-CN" altLang="en-US" sz="1050" dirty="0">
                <a:latin typeface="+mn-ea"/>
              </a:rPr>
              <a:t>数据不搬家、数据不重写、不打破原有数据管理模式”，解决物理分散，数据不搬家问题。</a:t>
            </a:r>
            <a:endParaRPr lang="zh-CN" altLang="en-US" sz="1050" dirty="0">
              <a:latin typeface="+mn-ea"/>
            </a:endParaRPr>
          </a:p>
        </p:txBody>
      </p:sp>
      <p:cxnSp>
        <p:nvCxnSpPr>
          <p:cNvPr id="13" name="Straight Connector 107"/>
          <p:cNvCxnSpPr/>
          <p:nvPr/>
        </p:nvCxnSpPr>
        <p:spPr>
          <a:xfrm>
            <a:off x="2842606" y="1621852"/>
            <a:ext cx="983669" cy="0"/>
          </a:xfrm>
          <a:prstGeom prst="line">
            <a:avLst/>
          </a:prstGeom>
          <a:ln w="3175">
            <a:solidFill>
              <a:srgbClr val="7F8C8D"/>
            </a:solidFill>
            <a:prstDash val="dashDot"/>
            <a:headEnd type="oval"/>
            <a:tailEnd type="none"/>
          </a:ln>
        </p:spPr>
        <p:style>
          <a:lnRef idx="1">
            <a:schemeClr val="accent1"/>
          </a:lnRef>
          <a:fillRef idx="0">
            <a:schemeClr val="accent1"/>
          </a:fillRef>
          <a:effectRef idx="0">
            <a:schemeClr val="accent1"/>
          </a:effectRef>
          <a:fontRef idx="minor">
            <a:schemeClr val="tx1"/>
          </a:fontRef>
        </p:style>
      </p:cxnSp>
      <p:sp>
        <p:nvSpPr>
          <p:cNvPr id="14" name="TextBox 47"/>
          <p:cNvSpPr txBox="1"/>
          <p:nvPr/>
        </p:nvSpPr>
        <p:spPr>
          <a:xfrm>
            <a:off x="834378" y="1501664"/>
            <a:ext cx="2285922" cy="2353310"/>
          </a:xfrm>
          <a:prstGeom prst="rect">
            <a:avLst/>
          </a:prstGeom>
          <a:noFill/>
        </p:spPr>
        <p:txBody>
          <a:bodyPr wrap="square">
            <a:spAutoFit/>
          </a:bodyPr>
          <a:lstStyle/>
          <a:p>
            <a:pPr algn="ctr"/>
            <a:r>
              <a:rPr lang="zh-CN" altLang="en-US" sz="1050" b="1" dirty="0">
                <a:latin typeface="微软雅黑" panose="020B0503020204020204" pitchFamily="34" charset="-122"/>
                <a:ea typeface="微软雅黑" panose="020B0503020204020204" pitchFamily="34" charset="-122"/>
              </a:rPr>
              <a:t>微服务总线</a:t>
            </a:r>
            <a:endParaRPr lang="en-US" altLang="zh-CN" sz="1050" b="1" dirty="0">
              <a:latin typeface="微软雅黑" panose="020B0503020204020204" pitchFamily="34" charset="-122"/>
              <a:ea typeface="微软雅黑" panose="020B0503020204020204" pitchFamily="34" charset="-122"/>
            </a:endParaRPr>
          </a:p>
          <a:p>
            <a:pPr algn="just"/>
            <a:endParaRPr lang="en-US" altLang="zh-CN" sz="1050" b="1" dirty="0">
              <a:latin typeface="微软雅黑" panose="020B0503020204020204" pitchFamily="34" charset="-122"/>
              <a:ea typeface="微软雅黑" panose="020B0503020204020204" pitchFamily="34" charset="-122"/>
            </a:endParaRPr>
          </a:p>
          <a:p>
            <a:pPr algn="just">
              <a:lnSpc>
                <a:spcPct val="150000"/>
              </a:lnSpc>
            </a:pPr>
            <a:r>
              <a:rPr lang="zh-CN" altLang="en-US" sz="1050" dirty="0">
                <a:latin typeface="+mn-ea"/>
              </a:rPr>
              <a:t>      建立微服务总线接管标准接口，按接口细粒度对数据资源进行管理，建立标准化共享交换通道。</a:t>
            </a:r>
            <a:endParaRPr lang="en-US" altLang="zh-CN" sz="1050" dirty="0">
              <a:latin typeface="+mn-ea"/>
            </a:endParaRPr>
          </a:p>
          <a:p>
            <a:pPr algn="just">
              <a:lnSpc>
                <a:spcPct val="150000"/>
              </a:lnSpc>
            </a:pPr>
            <a:r>
              <a:rPr lang="zh-CN" altLang="en-US" sz="1050" dirty="0">
                <a:latin typeface="+mn-ea"/>
              </a:rPr>
              <a:t>      基于微服务架构所呈现的形态，微服务总线的建立，有效避免了服务交换过程中不可监督、不可视、不可追溯、不可控导致的数据滥用、冒用和复用。</a:t>
            </a:r>
            <a:endParaRPr lang="zh-CN" altLang="en-US" sz="1050" dirty="0">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数据治理能力</a:t>
            </a:r>
            <a:endParaRPr lang="zh-CN" altLang="en-US"/>
          </a:p>
        </p:txBody>
      </p:sp>
      <p:grpSp>
        <p:nvGrpSpPr>
          <p:cNvPr id="3" name="组合 2"/>
          <p:cNvGrpSpPr/>
          <p:nvPr/>
        </p:nvGrpSpPr>
        <p:grpSpPr>
          <a:xfrm>
            <a:off x="1060856" y="2335275"/>
            <a:ext cx="760048" cy="760048"/>
            <a:chOff x="1414278" y="3230413"/>
            <a:chExt cx="1013257" cy="1013257"/>
          </a:xfrm>
        </p:grpSpPr>
        <p:sp>
          <p:nvSpPr>
            <p:cNvPr id="4" name="矩形 3"/>
            <p:cNvSpPr/>
            <p:nvPr/>
          </p:nvSpPr>
          <p:spPr>
            <a:xfrm rot="13403634">
              <a:off x="1414278" y="3230413"/>
              <a:ext cx="1013257" cy="1013257"/>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latin typeface="+mn-ea"/>
              </a:endParaRPr>
            </a:p>
          </p:txBody>
        </p:sp>
        <p:grpSp>
          <p:nvGrpSpPr>
            <p:cNvPr id="5" name="Group 75"/>
            <p:cNvGrpSpPr/>
            <p:nvPr/>
          </p:nvGrpSpPr>
          <p:grpSpPr>
            <a:xfrm>
              <a:off x="1678164" y="3458811"/>
              <a:ext cx="421632" cy="562817"/>
              <a:chOff x="2639219" y="3510757"/>
              <a:chExt cx="348456" cy="465138"/>
            </a:xfrm>
            <a:solidFill>
              <a:schemeClr val="bg1"/>
            </a:solidFill>
          </p:grpSpPr>
          <p:sp>
            <p:nvSpPr>
              <p:cNvPr id="6" name="AutoShape 115"/>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7" name="AutoShape 116"/>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grpSp>
      </p:grpSp>
      <p:grpSp>
        <p:nvGrpSpPr>
          <p:cNvPr id="8" name="组合 7"/>
          <p:cNvGrpSpPr/>
          <p:nvPr/>
        </p:nvGrpSpPr>
        <p:grpSpPr>
          <a:xfrm>
            <a:off x="4198848" y="2335275"/>
            <a:ext cx="760048" cy="760048"/>
            <a:chOff x="5597687" y="3230413"/>
            <a:chExt cx="1013257" cy="1013257"/>
          </a:xfrm>
        </p:grpSpPr>
        <p:sp>
          <p:nvSpPr>
            <p:cNvPr id="9" name="矩形 8"/>
            <p:cNvSpPr/>
            <p:nvPr/>
          </p:nvSpPr>
          <p:spPr>
            <a:xfrm rot="13403634">
              <a:off x="5597687" y="3230413"/>
              <a:ext cx="1013257" cy="101325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latin typeface="+mn-ea"/>
              </a:endParaRPr>
            </a:p>
          </p:txBody>
        </p:sp>
        <p:grpSp>
          <p:nvGrpSpPr>
            <p:cNvPr id="10" name="Group 82"/>
            <p:cNvGrpSpPr/>
            <p:nvPr/>
          </p:nvGrpSpPr>
          <p:grpSpPr>
            <a:xfrm>
              <a:off x="5823389" y="3456594"/>
              <a:ext cx="561856" cy="561856"/>
              <a:chOff x="4439444" y="2582069"/>
              <a:chExt cx="464344" cy="464344"/>
            </a:xfrm>
            <a:solidFill>
              <a:schemeClr val="bg1"/>
            </a:solidFill>
          </p:grpSpPr>
          <p:sp>
            <p:nvSpPr>
              <p:cNvPr id="11"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12"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13"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grpSp>
      </p:grpSp>
      <p:grpSp>
        <p:nvGrpSpPr>
          <p:cNvPr id="14" name="组合 13"/>
          <p:cNvGrpSpPr/>
          <p:nvPr/>
        </p:nvGrpSpPr>
        <p:grpSpPr>
          <a:xfrm>
            <a:off x="7282406" y="2335275"/>
            <a:ext cx="760048" cy="760048"/>
            <a:chOff x="9736806" y="3230413"/>
            <a:chExt cx="1013257" cy="1013257"/>
          </a:xfrm>
        </p:grpSpPr>
        <p:sp>
          <p:nvSpPr>
            <p:cNvPr id="15" name="矩形 14"/>
            <p:cNvSpPr/>
            <p:nvPr/>
          </p:nvSpPr>
          <p:spPr>
            <a:xfrm rot="13403634">
              <a:off x="9736806" y="3230413"/>
              <a:ext cx="1013257" cy="1013257"/>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latin typeface="+mn-ea"/>
              </a:endParaRPr>
            </a:p>
          </p:txBody>
        </p:sp>
        <p:grpSp>
          <p:nvGrpSpPr>
            <p:cNvPr id="16" name="Group 102"/>
            <p:cNvGrpSpPr/>
            <p:nvPr/>
          </p:nvGrpSpPr>
          <p:grpSpPr>
            <a:xfrm>
              <a:off x="9996579" y="3425464"/>
              <a:ext cx="464344" cy="510778"/>
              <a:chOff x="4439444" y="1652588"/>
              <a:chExt cx="464344" cy="464344"/>
            </a:xfrm>
            <a:solidFill>
              <a:schemeClr val="bg1"/>
            </a:solidFill>
          </p:grpSpPr>
          <p:sp>
            <p:nvSpPr>
              <p:cNvPr id="17"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18"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19"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grpSp>
      </p:grpSp>
      <p:grpSp>
        <p:nvGrpSpPr>
          <p:cNvPr id="20" name="组合 19"/>
          <p:cNvGrpSpPr/>
          <p:nvPr/>
        </p:nvGrpSpPr>
        <p:grpSpPr>
          <a:xfrm>
            <a:off x="5730020" y="2335275"/>
            <a:ext cx="760048" cy="760048"/>
            <a:chOff x="7667246" y="3230413"/>
            <a:chExt cx="1013257" cy="1013257"/>
          </a:xfrm>
        </p:grpSpPr>
        <p:sp>
          <p:nvSpPr>
            <p:cNvPr id="21" name="矩形 20"/>
            <p:cNvSpPr/>
            <p:nvPr/>
          </p:nvSpPr>
          <p:spPr>
            <a:xfrm rot="13403634">
              <a:off x="7667246" y="3230413"/>
              <a:ext cx="1013257" cy="1013257"/>
            </a:xfrm>
            <a:prstGeom prst="rect">
              <a:avLst/>
            </a:prstGeom>
            <a:solidFill>
              <a:srgbClr val="435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latin typeface="+mn-ea"/>
              </a:endParaRPr>
            </a:p>
          </p:txBody>
        </p:sp>
        <p:grpSp>
          <p:nvGrpSpPr>
            <p:cNvPr id="22" name="Group 52"/>
            <p:cNvGrpSpPr/>
            <p:nvPr/>
          </p:nvGrpSpPr>
          <p:grpSpPr>
            <a:xfrm>
              <a:off x="7928003" y="3493934"/>
              <a:ext cx="561856" cy="562817"/>
              <a:chOff x="9145588" y="4435475"/>
              <a:chExt cx="464344" cy="465138"/>
            </a:xfrm>
            <a:solidFill>
              <a:schemeClr val="bg1"/>
            </a:solidFill>
          </p:grpSpPr>
          <p:sp>
            <p:nvSpPr>
              <p:cNvPr id="23"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24"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25"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26"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27"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28"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29"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30"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31"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grpSp>
      </p:grpSp>
      <p:grpSp>
        <p:nvGrpSpPr>
          <p:cNvPr id="32" name="组合 31"/>
          <p:cNvGrpSpPr/>
          <p:nvPr/>
        </p:nvGrpSpPr>
        <p:grpSpPr>
          <a:xfrm>
            <a:off x="2623815" y="2335275"/>
            <a:ext cx="760048" cy="760048"/>
            <a:chOff x="3497934" y="3230413"/>
            <a:chExt cx="1013257" cy="1013257"/>
          </a:xfrm>
        </p:grpSpPr>
        <p:sp>
          <p:nvSpPr>
            <p:cNvPr id="33" name="矩形 32"/>
            <p:cNvSpPr/>
            <p:nvPr/>
          </p:nvSpPr>
          <p:spPr>
            <a:xfrm rot="13403634">
              <a:off x="3497934" y="3230413"/>
              <a:ext cx="1013257" cy="1013257"/>
            </a:xfrm>
            <a:prstGeom prst="rect">
              <a:avLst/>
            </a:prstGeom>
            <a:solidFill>
              <a:srgbClr val="435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latin typeface="+mn-ea"/>
              </a:endParaRPr>
            </a:p>
          </p:txBody>
        </p:sp>
        <p:grpSp>
          <p:nvGrpSpPr>
            <p:cNvPr id="34" name="Group 68"/>
            <p:cNvGrpSpPr/>
            <p:nvPr/>
          </p:nvGrpSpPr>
          <p:grpSpPr>
            <a:xfrm>
              <a:off x="3782703" y="3487811"/>
              <a:ext cx="424707" cy="562817"/>
              <a:chOff x="3582988" y="3510757"/>
              <a:chExt cx="319088" cy="465138"/>
            </a:xfrm>
            <a:solidFill>
              <a:schemeClr val="bg1"/>
            </a:solidFill>
          </p:grpSpPr>
          <p:sp>
            <p:nvSpPr>
              <p:cNvPr id="35"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sp>
            <p:nvSpPr>
              <p:cNvPr id="36"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p>
                <a:pPr algn="ctr" defTabSz="228600" fontAlgn="base" hangingPunct="0">
                  <a:spcBef>
                    <a:spcPct val="0"/>
                  </a:spcBef>
                  <a:spcAft>
                    <a:spcPct val="0"/>
                  </a:spcAft>
                </a:pPr>
                <a:endParaRPr lang="en-US" sz="1125" dirty="0">
                  <a:effectLst>
                    <a:outerShdw blurRad="38100" dist="38100" dir="2700000" algn="tl">
                      <a:srgbClr val="000000"/>
                    </a:outerShdw>
                  </a:effectLst>
                  <a:latin typeface="+mn-ea"/>
                  <a:sym typeface="Gill Sans" charset="0"/>
                </a:endParaRPr>
              </a:p>
            </p:txBody>
          </p:sp>
        </p:grpSp>
      </p:grpSp>
      <p:sp>
        <p:nvSpPr>
          <p:cNvPr id="37" name="Subtitle 2"/>
          <p:cNvSpPr txBox="1"/>
          <p:nvPr/>
        </p:nvSpPr>
        <p:spPr bwMode="auto">
          <a:xfrm>
            <a:off x="409362" y="3556792"/>
            <a:ext cx="2063035" cy="77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59" tIns="54380" rIns="108759" bIns="54380">
            <a:spAutoFit/>
          </a:bodyPr>
          <a:lstStyle>
            <a:lvl1pPr defTabSz="1087755">
              <a:spcBef>
                <a:spcPct val="20000"/>
              </a:spcBef>
              <a:buChar char="•"/>
              <a:defRPr sz="3200">
                <a:solidFill>
                  <a:schemeClr val="tx1"/>
                </a:solidFill>
                <a:latin typeface="Arial" panose="020B0604020202020204" pitchFamily="34" charset="0"/>
                <a:ea typeface="宋体" panose="02010600030101010101" pitchFamily="2" charset="-122"/>
              </a:defRPr>
            </a:lvl1pPr>
            <a:lvl2pPr marL="1087755" indent="-285750" defTabSz="1087755">
              <a:spcBef>
                <a:spcPct val="20000"/>
              </a:spcBef>
              <a:buChar char="–"/>
              <a:defRPr sz="2800">
                <a:solidFill>
                  <a:schemeClr val="tx1"/>
                </a:solidFill>
                <a:latin typeface="Arial" panose="020B0604020202020204" pitchFamily="34" charset="0"/>
                <a:ea typeface="宋体" panose="02010600030101010101" pitchFamily="2" charset="-122"/>
              </a:defRPr>
            </a:lvl2pPr>
            <a:lvl3pPr marL="2174875" indent="-228600" defTabSz="1087755">
              <a:spcBef>
                <a:spcPct val="20000"/>
              </a:spcBef>
              <a:buChar char="•"/>
              <a:defRPr sz="2400">
                <a:solidFill>
                  <a:schemeClr val="tx1"/>
                </a:solidFill>
                <a:latin typeface="Arial" panose="020B0604020202020204" pitchFamily="34" charset="0"/>
                <a:ea typeface="宋体" panose="02010600030101010101" pitchFamily="2" charset="-122"/>
              </a:defRPr>
            </a:lvl3pPr>
            <a:lvl4pPr marL="326263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4pPr>
            <a:lvl5pPr marL="434975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5pPr>
            <a:lvl6pPr marL="48069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52641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57213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61785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lnSpc>
                <a:spcPct val="120000"/>
              </a:lnSpc>
              <a:buNone/>
            </a:pPr>
            <a:r>
              <a:rPr lang="zh-CN" altLang="en-US" sz="1350" b="1" dirty="0">
                <a:latin typeface="+mn-ea"/>
                <a:ea typeface="+mn-ea"/>
                <a:sym typeface="时尚中黑简体" charset="0"/>
              </a:rPr>
              <a:t>安全管理能力</a:t>
            </a:r>
            <a:endParaRPr lang="zh-CN" altLang="en-US" sz="1350" b="1" dirty="0">
              <a:latin typeface="+mn-ea"/>
              <a:ea typeface="+mn-ea"/>
              <a:sym typeface="时尚中黑简体" charset="0"/>
            </a:endParaRPr>
          </a:p>
          <a:p>
            <a:pPr algn="ctr">
              <a:lnSpc>
                <a:spcPct val="120000"/>
              </a:lnSpc>
              <a:buNone/>
            </a:pPr>
            <a:r>
              <a:rPr lang="zh-CN" altLang="en-US" sz="1050" dirty="0">
                <a:latin typeface="+mn-ea"/>
                <a:ea typeface="+mn-ea"/>
              </a:rPr>
              <a:t>   具备访问控制、安全认证以及高可用服务功能</a:t>
            </a:r>
            <a:endParaRPr lang="en-US" altLang="zh-CN" sz="1050" dirty="0">
              <a:latin typeface="+mn-ea"/>
              <a:ea typeface="+mn-ea"/>
            </a:endParaRPr>
          </a:p>
        </p:txBody>
      </p:sp>
      <p:sp>
        <p:nvSpPr>
          <p:cNvPr id="38" name="Subtitle 2"/>
          <p:cNvSpPr txBox="1"/>
          <p:nvPr/>
        </p:nvSpPr>
        <p:spPr bwMode="auto">
          <a:xfrm>
            <a:off x="3547354" y="3556032"/>
            <a:ext cx="2063035" cy="96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59" tIns="54380" rIns="108759" bIns="54380">
            <a:spAutoFit/>
          </a:bodyPr>
          <a:lstStyle>
            <a:lvl1pPr defTabSz="1087755">
              <a:spcBef>
                <a:spcPct val="20000"/>
              </a:spcBef>
              <a:buChar char="•"/>
              <a:defRPr sz="3200">
                <a:solidFill>
                  <a:schemeClr val="tx1"/>
                </a:solidFill>
                <a:latin typeface="Arial" panose="020B0604020202020204" pitchFamily="34" charset="0"/>
                <a:ea typeface="宋体" panose="02010600030101010101" pitchFamily="2" charset="-122"/>
              </a:defRPr>
            </a:lvl1pPr>
            <a:lvl2pPr marL="1087755" indent="-285750" defTabSz="1087755">
              <a:spcBef>
                <a:spcPct val="20000"/>
              </a:spcBef>
              <a:buChar char="–"/>
              <a:defRPr sz="2800">
                <a:solidFill>
                  <a:schemeClr val="tx1"/>
                </a:solidFill>
                <a:latin typeface="Arial" panose="020B0604020202020204" pitchFamily="34" charset="0"/>
                <a:ea typeface="宋体" panose="02010600030101010101" pitchFamily="2" charset="-122"/>
              </a:defRPr>
            </a:lvl2pPr>
            <a:lvl3pPr marL="2174875" indent="-228600" defTabSz="1087755">
              <a:spcBef>
                <a:spcPct val="20000"/>
              </a:spcBef>
              <a:buChar char="•"/>
              <a:defRPr sz="2400">
                <a:solidFill>
                  <a:schemeClr val="tx1"/>
                </a:solidFill>
                <a:latin typeface="Arial" panose="020B0604020202020204" pitchFamily="34" charset="0"/>
                <a:ea typeface="宋体" panose="02010600030101010101" pitchFamily="2" charset="-122"/>
              </a:defRPr>
            </a:lvl3pPr>
            <a:lvl4pPr marL="326263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4pPr>
            <a:lvl5pPr marL="434975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5pPr>
            <a:lvl6pPr marL="48069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52641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57213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61785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lnSpc>
                <a:spcPct val="120000"/>
              </a:lnSpc>
              <a:buNone/>
            </a:pPr>
            <a:r>
              <a:rPr lang="zh-CN" altLang="en-US" sz="1350" b="1" dirty="0">
                <a:latin typeface="+mn-ea"/>
                <a:ea typeface="+mn-ea"/>
                <a:sym typeface="时尚中黑简体" charset="0"/>
              </a:rPr>
              <a:t>数据接入方式多样能力</a:t>
            </a:r>
            <a:endParaRPr lang="zh-CN" altLang="en-US" sz="1350" b="1" dirty="0">
              <a:latin typeface="+mn-ea"/>
              <a:ea typeface="+mn-ea"/>
              <a:sym typeface="时尚中黑简体" charset="0"/>
            </a:endParaRPr>
          </a:p>
          <a:p>
            <a:pPr algn="ctr">
              <a:lnSpc>
                <a:spcPct val="120000"/>
              </a:lnSpc>
              <a:buNone/>
            </a:pPr>
            <a:r>
              <a:rPr lang="zh-CN" altLang="en-US" sz="1050" dirty="0">
                <a:latin typeface="+mn-ea"/>
                <a:ea typeface="+mn-ea"/>
              </a:rPr>
              <a:t>   支持同步消息通道、异步消息通道、数据库通道和文件通道，以满足数据收集</a:t>
            </a:r>
            <a:r>
              <a:rPr lang="zh-CN" altLang="en-US" sz="1050">
                <a:latin typeface="+mn-ea"/>
                <a:ea typeface="+mn-ea"/>
              </a:rPr>
              <a:t>的</a:t>
            </a:r>
            <a:r>
              <a:rPr lang="zh-CN" altLang="en-US" sz="1050" smtClean="0">
                <a:latin typeface="+mn-ea"/>
                <a:ea typeface="+mn-ea"/>
              </a:rPr>
              <a:t>需求</a:t>
            </a:r>
            <a:endParaRPr lang="en-US" altLang="zh-CN" sz="1050" dirty="0">
              <a:latin typeface="+mn-ea"/>
              <a:ea typeface="+mn-ea"/>
            </a:endParaRPr>
          </a:p>
        </p:txBody>
      </p:sp>
      <p:sp>
        <p:nvSpPr>
          <p:cNvPr id="39" name="Subtitle 2"/>
          <p:cNvSpPr txBox="1"/>
          <p:nvPr/>
        </p:nvSpPr>
        <p:spPr bwMode="auto">
          <a:xfrm>
            <a:off x="6547802" y="3556032"/>
            <a:ext cx="2229255" cy="116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59" tIns="54380" rIns="108759" bIns="54380">
            <a:spAutoFit/>
          </a:bodyPr>
          <a:lstStyle>
            <a:lvl1pPr defTabSz="1087755">
              <a:spcBef>
                <a:spcPct val="20000"/>
              </a:spcBef>
              <a:buChar char="•"/>
              <a:defRPr sz="3200">
                <a:solidFill>
                  <a:schemeClr val="tx1"/>
                </a:solidFill>
                <a:latin typeface="Arial" panose="020B0604020202020204" pitchFamily="34" charset="0"/>
                <a:ea typeface="宋体" panose="02010600030101010101" pitchFamily="2" charset="-122"/>
              </a:defRPr>
            </a:lvl1pPr>
            <a:lvl2pPr marL="1087755" indent="-285750" defTabSz="1087755">
              <a:spcBef>
                <a:spcPct val="20000"/>
              </a:spcBef>
              <a:buChar char="–"/>
              <a:defRPr sz="2800">
                <a:solidFill>
                  <a:schemeClr val="tx1"/>
                </a:solidFill>
                <a:latin typeface="Arial" panose="020B0604020202020204" pitchFamily="34" charset="0"/>
                <a:ea typeface="宋体" panose="02010600030101010101" pitchFamily="2" charset="-122"/>
              </a:defRPr>
            </a:lvl2pPr>
            <a:lvl3pPr marL="2174875" indent="-228600" defTabSz="1087755">
              <a:spcBef>
                <a:spcPct val="20000"/>
              </a:spcBef>
              <a:buChar char="•"/>
              <a:defRPr sz="2400">
                <a:solidFill>
                  <a:schemeClr val="tx1"/>
                </a:solidFill>
                <a:latin typeface="Arial" panose="020B0604020202020204" pitchFamily="34" charset="0"/>
                <a:ea typeface="宋体" panose="02010600030101010101" pitchFamily="2" charset="-122"/>
              </a:defRPr>
            </a:lvl3pPr>
            <a:lvl4pPr marL="326263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4pPr>
            <a:lvl5pPr marL="434975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5pPr>
            <a:lvl6pPr marL="48069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52641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57213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61785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lnSpc>
                <a:spcPct val="120000"/>
              </a:lnSpc>
              <a:buNone/>
            </a:pPr>
            <a:r>
              <a:rPr lang="zh-CN" altLang="en-US" sz="1350" b="1" dirty="0">
                <a:latin typeface="+mn-ea"/>
                <a:ea typeface="+mn-ea"/>
                <a:sym typeface="时尚中黑简体" charset="0"/>
              </a:rPr>
              <a:t>统一身份认证体系能力</a:t>
            </a:r>
            <a:endParaRPr lang="en-US" altLang="zh-CN" sz="1350" b="1" dirty="0">
              <a:latin typeface="+mn-ea"/>
              <a:ea typeface="+mn-ea"/>
              <a:sym typeface="时尚中黑简体" charset="0"/>
            </a:endParaRPr>
          </a:p>
          <a:p>
            <a:pPr algn="ctr">
              <a:lnSpc>
                <a:spcPct val="120000"/>
              </a:lnSpc>
              <a:buNone/>
            </a:pPr>
            <a:r>
              <a:rPr lang="zh-CN" altLang="en-US" sz="1050" dirty="0">
                <a:latin typeface="+mn-ea"/>
                <a:ea typeface="+mn-ea"/>
              </a:rPr>
              <a:t>   分布式数据区系统为了确保不同角色的账号操作安全，需要支持统一的数据账号和权限体系，提高数据接入</a:t>
            </a:r>
            <a:r>
              <a:rPr lang="zh-CN" altLang="en-US" sz="1050">
                <a:latin typeface="+mn-ea"/>
                <a:ea typeface="+mn-ea"/>
              </a:rPr>
              <a:t>的</a:t>
            </a:r>
            <a:r>
              <a:rPr lang="zh-CN" altLang="en-US" sz="1050" smtClean="0">
                <a:latin typeface="+mn-ea"/>
                <a:ea typeface="+mn-ea"/>
              </a:rPr>
              <a:t>安全性</a:t>
            </a:r>
            <a:endParaRPr lang="en-US" altLang="zh-CN" sz="1050" dirty="0">
              <a:latin typeface="+mn-ea"/>
              <a:ea typeface="+mn-ea"/>
            </a:endParaRPr>
          </a:p>
        </p:txBody>
      </p:sp>
      <p:sp>
        <p:nvSpPr>
          <p:cNvPr id="40" name="Subtitle 2"/>
          <p:cNvSpPr txBox="1"/>
          <p:nvPr/>
        </p:nvSpPr>
        <p:spPr bwMode="auto">
          <a:xfrm>
            <a:off x="5179105" y="945446"/>
            <a:ext cx="1795599" cy="96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59" tIns="54380" rIns="108759" bIns="54380">
            <a:spAutoFit/>
          </a:bodyPr>
          <a:lstStyle>
            <a:lvl1pPr defTabSz="1087755">
              <a:spcBef>
                <a:spcPct val="20000"/>
              </a:spcBef>
              <a:buChar char="•"/>
              <a:defRPr sz="3200">
                <a:solidFill>
                  <a:schemeClr val="tx1"/>
                </a:solidFill>
                <a:latin typeface="Arial" panose="020B0604020202020204" pitchFamily="34" charset="0"/>
                <a:ea typeface="宋体" panose="02010600030101010101" pitchFamily="2" charset="-122"/>
              </a:defRPr>
            </a:lvl1pPr>
            <a:lvl2pPr marL="1087755" indent="-285750" defTabSz="1087755">
              <a:spcBef>
                <a:spcPct val="20000"/>
              </a:spcBef>
              <a:buChar char="–"/>
              <a:defRPr sz="2800">
                <a:solidFill>
                  <a:schemeClr val="tx1"/>
                </a:solidFill>
                <a:latin typeface="Arial" panose="020B0604020202020204" pitchFamily="34" charset="0"/>
                <a:ea typeface="宋体" panose="02010600030101010101" pitchFamily="2" charset="-122"/>
              </a:defRPr>
            </a:lvl2pPr>
            <a:lvl3pPr marL="2174875" indent="-228600" defTabSz="1087755">
              <a:spcBef>
                <a:spcPct val="20000"/>
              </a:spcBef>
              <a:buChar char="•"/>
              <a:defRPr sz="2400">
                <a:solidFill>
                  <a:schemeClr val="tx1"/>
                </a:solidFill>
                <a:latin typeface="Arial" panose="020B0604020202020204" pitchFamily="34" charset="0"/>
                <a:ea typeface="宋体" panose="02010600030101010101" pitchFamily="2" charset="-122"/>
              </a:defRPr>
            </a:lvl3pPr>
            <a:lvl4pPr marL="326263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4pPr>
            <a:lvl5pPr marL="434975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5pPr>
            <a:lvl6pPr marL="48069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52641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57213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61785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lnSpc>
                <a:spcPct val="120000"/>
              </a:lnSpc>
              <a:buNone/>
            </a:pPr>
            <a:r>
              <a:rPr lang="zh-CN" altLang="en-US" sz="1350" b="1" dirty="0">
                <a:latin typeface="+mn-ea"/>
                <a:ea typeface="+mn-ea"/>
                <a:sym typeface="时尚中黑简体" charset="0"/>
              </a:rPr>
              <a:t>接口管控能力</a:t>
            </a:r>
            <a:endParaRPr lang="zh-CN" altLang="en-US" sz="1350" b="1" dirty="0">
              <a:latin typeface="+mn-ea"/>
              <a:ea typeface="+mn-ea"/>
              <a:sym typeface="时尚中黑简体" charset="0"/>
            </a:endParaRPr>
          </a:p>
          <a:p>
            <a:pPr algn="ctr">
              <a:lnSpc>
                <a:spcPct val="120000"/>
              </a:lnSpc>
              <a:buNone/>
            </a:pPr>
            <a:r>
              <a:rPr lang="zh-CN" altLang="en-US" sz="1050" dirty="0">
                <a:latin typeface="+mn-ea"/>
                <a:ea typeface="+mn-ea"/>
              </a:rPr>
              <a:t>   对数据接口进行封装，规范化、统一化、标准化的发布与管理</a:t>
            </a:r>
            <a:endParaRPr lang="en-US" altLang="zh-CN" sz="1050" dirty="0">
              <a:latin typeface="+mn-ea"/>
              <a:ea typeface="+mn-ea"/>
            </a:endParaRPr>
          </a:p>
        </p:txBody>
      </p:sp>
      <p:sp>
        <p:nvSpPr>
          <p:cNvPr id="41" name="Subtitle 2"/>
          <p:cNvSpPr txBox="1"/>
          <p:nvPr/>
        </p:nvSpPr>
        <p:spPr bwMode="auto">
          <a:xfrm>
            <a:off x="1703487" y="946669"/>
            <a:ext cx="2600703" cy="116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59" tIns="54380" rIns="108759" bIns="54380">
            <a:spAutoFit/>
          </a:bodyPr>
          <a:lstStyle>
            <a:lvl1pPr defTabSz="1087755">
              <a:spcBef>
                <a:spcPct val="20000"/>
              </a:spcBef>
              <a:buChar char="•"/>
              <a:defRPr sz="3200">
                <a:solidFill>
                  <a:schemeClr val="tx1"/>
                </a:solidFill>
                <a:latin typeface="Arial" panose="020B0604020202020204" pitchFamily="34" charset="0"/>
                <a:ea typeface="宋体" panose="02010600030101010101" pitchFamily="2" charset="-122"/>
              </a:defRPr>
            </a:lvl1pPr>
            <a:lvl2pPr marL="1087755" indent="-285750" defTabSz="1087755">
              <a:spcBef>
                <a:spcPct val="20000"/>
              </a:spcBef>
              <a:buChar char="–"/>
              <a:defRPr sz="2800">
                <a:solidFill>
                  <a:schemeClr val="tx1"/>
                </a:solidFill>
                <a:latin typeface="Arial" panose="020B0604020202020204" pitchFamily="34" charset="0"/>
                <a:ea typeface="宋体" panose="02010600030101010101" pitchFamily="2" charset="-122"/>
              </a:defRPr>
            </a:lvl2pPr>
            <a:lvl3pPr marL="2174875" indent="-228600" defTabSz="1087755">
              <a:spcBef>
                <a:spcPct val="20000"/>
              </a:spcBef>
              <a:buChar char="•"/>
              <a:defRPr sz="2400">
                <a:solidFill>
                  <a:schemeClr val="tx1"/>
                </a:solidFill>
                <a:latin typeface="Arial" panose="020B0604020202020204" pitchFamily="34" charset="0"/>
                <a:ea typeface="宋体" panose="02010600030101010101" pitchFamily="2" charset="-122"/>
              </a:defRPr>
            </a:lvl3pPr>
            <a:lvl4pPr marL="326263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4pPr>
            <a:lvl5pPr marL="4349750" indent="-228600" defTabSz="1087755">
              <a:spcBef>
                <a:spcPct val="20000"/>
              </a:spcBef>
              <a:buChar char="»"/>
              <a:defRPr sz="2000">
                <a:solidFill>
                  <a:schemeClr val="tx1"/>
                </a:solidFill>
                <a:latin typeface="Arial" panose="020B0604020202020204" pitchFamily="34" charset="0"/>
                <a:ea typeface="宋体" panose="02010600030101010101" pitchFamily="2" charset="-122"/>
              </a:defRPr>
            </a:lvl5pPr>
            <a:lvl6pPr marL="48069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52641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57213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6178550" indent="-228600" defTabSz="1087755"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buFontTx/>
              <a:buNone/>
            </a:pPr>
            <a:r>
              <a:rPr lang="zh-CN" altLang="en-US" sz="1350" b="1" dirty="0">
                <a:latin typeface="+mn-ea"/>
                <a:ea typeface="+mn-ea"/>
                <a:cs typeface="Lantinghei SC Demibold" charset="-122"/>
                <a:sym typeface="时尚中黑简体" charset="0"/>
              </a:rPr>
              <a:t>服务交换能力</a:t>
            </a:r>
            <a:endParaRPr lang="zh-CN" altLang="en-US" sz="1350" b="1" dirty="0">
              <a:latin typeface="+mn-ea"/>
              <a:ea typeface="+mn-ea"/>
              <a:cs typeface="Lantinghei SC Demibold" charset="-122"/>
              <a:sym typeface="时尚中黑简体" charset="0"/>
            </a:endParaRPr>
          </a:p>
          <a:p>
            <a:pPr algn="ctr">
              <a:lnSpc>
                <a:spcPct val="120000"/>
              </a:lnSpc>
              <a:buNone/>
            </a:pPr>
            <a:r>
              <a:rPr lang="zh-CN" altLang="en-US" sz="1050" dirty="0">
                <a:latin typeface="+mn-ea"/>
                <a:ea typeface="+mn-ea"/>
                <a:cs typeface="Open Sans Light" charset="0"/>
              </a:rPr>
              <a:t>   对外提供服务的时候，只需要通过开放微服务总线的地址就可以让调用方统一的来访问我们的服务，而不需要了解具体提供服务的主机信息</a:t>
            </a:r>
            <a:endParaRPr lang="en-US" altLang="zh-CN" sz="1050" dirty="0">
              <a:latin typeface="+mn-ea"/>
              <a:ea typeface="+mn-ea"/>
              <a:cs typeface="Open Sans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数据调度业务构成</a:t>
            </a:r>
            <a:endParaRPr lang="zh-CN" altLang="en-US"/>
          </a:p>
        </p:txBody>
      </p:sp>
      <p:pic>
        <p:nvPicPr>
          <p:cNvPr id="5" name="图片 4"/>
          <p:cNvPicPr>
            <a:picLocks noChangeAspect="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212" y="1260842"/>
            <a:ext cx="8460702" cy="31004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数据调度流程</a:t>
            </a:r>
            <a:endParaRPr lang="zh-CN" altLang="en-US"/>
          </a:p>
        </p:txBody>
      </p:sp>
      <p:sp>
        <p:nvSpPr>
          <p:cNvPr id="4" name="object 7"/>
          <p:cNvSpPr txBox="1"/>
          <p:nvPr/>
        </p:nvSpPr>
        <p:spPr>
          <a:xfrm>
            <a:off x="1111629" y="1837964"/>
            <a:ext cx="627308" cy="184150"/>
          </a:xfrm>
          <a:prstGeom prst="rect">
            <a:avLst/>
          </a:prstGeom>
        </p:spPr>
        <p:txBody>
          <a:bodyPr vert="horz" wrap="square" lIns="0" tIns="0" rIns="0" bIns="0" rtlCol="0">
            <a:spAutoFit/>
          </a:bodyPr>
          <a:lstStyle/>
          <a:p>
            <a:pPr marL="12700">
              <a:lnSpc>
                <a:spcPct val="100000"/>
              </a:lnSpc>
            </a:pPr>
            <a:r>
              <a:rPr sz="1200" b="1" spc="-20" dirty="0">
                <a:latin typeface="微软雅黑" panose="020B0503020204020204" pitchFamily="34" charset="-122"/>
                <a:cs typeface="微软雅黑" panose="020B0503020204020204" pitchFamily="34" charset="-122"/>
              </a:rPr>
              <a:t>监督流程</a:t>
            </a:r>
            <a:endParaRPr sz="1200">
              <a:latin typeface="微软雅黑" panose="020B0503020204020204" pitchFamily="34" charset="-122"/>
              <a:cs typeface="微软雅黑" panose="020B0503020204020204" pitchFamily="34" charset="-122"/>
            </a:endParaRPr>
          </a:p>
        </p:txBody>
      </p:sp>
      <p:sp>
        <p:nvSpPr>
          <p:cNvPr id="5" name="object 8"/>
          <p:cNvSpPr txBox="1"/>
          <p:nvPr/>
        </p:nvSpPr>
        <p:spPr>
          <a:xfrm>
            <a:off x="704436" y="1795626"/>
            <a:ext cx="265784" cy="276860"/>
          </a:xfrm>
          <a:prstGeom prst="rect">
            <a:avLst/>
          </a:prstGeom>
        </p:spPr>
        <p:txBody>
          <a:bodyPr vert="horz" wrap="square" lIns="0" tIns="0" rIns="0" bIns="0" rtlCol="0">
            <a:spAutoFit/>
          </a:bodyPr>
          <a:lstStyle/>
          <a:p>
            <a:pPr marL="12700">
              <a:lnSpc>
                <a:spcPct val="100000"/>
              </a:lnSpc>
            </a:pPr>
            <a:r>
              <a:rPr sz="1800" spc="-20" dirty="0">
                <a:latin typeface="Impact" panose="020B0806030902050204"/>
                <a:cs typeface="Impact" panose="020B0806030902050204"/>
              </a:rPr>
              <a:t>06</a:t>
            </a:r>
            <a:endParaRPr sz="1800">
              <a:latin typeface="Impact" panose="020B0806030902050204"/>
              <a:cs typeface="Impact" panose="020B0806030902050204"/>
            </a:endParaRPr>
          </a:p>
        </p:txBody>
      </p:sp>
      <p:sp>
        <p:nvSpPr>
          <p:cNvPr id="7" name="object 10"/>
          <p:cNvSpPr/>
          <p:nvPr/>
        </p:nvSpPr>
        <p:spPr>
          <a:xfrm>
            <a:off x="3253419" y="1181183"/>
            <a:ext cx="2880112" cy="3361052"/>
          </a:xfrm>
          <a:prstGeom prst="rect">
            <a:avLst/>
          </a:prstGeom>
          <a:blipFill>
            <a:blip r:embed="rId1" cstate="print"/>
            <a:stretch>
              <a:fillRect/>
            </a:stretch>
          </a:blipFill>
        </p:spPr>
        <p:txBody>
          <a:bodyPr wrap="square" lIns="0" tIns="0" rIns="0" bIns="0" rtlCol="0"/>
          <a:lstStyle/>
          <a:p>
            <a:endParaRPr sz="1050"/>
          </a:p>
        </p:txBody>
      </p:sp>
      <p:sp>
        <p:nvSpPr>
          <p:cNvPr id="8" name="object 11"/>
          <p:cNvSpPr/>
          <p:nvPr/>
        </p:nvSpPr>
        <p:spPr>
          <a:xfrm>
            <a:off x="3511011" y="1821809"/>
            <a:ext cx="1262618" cy="513802"/>
          </a:xfrm>
          <a:prstGeom prst="rect">
            <a:avLst/>
          </a:prstGeom>
          <a:blipFill>
            <a:blip r:embed="rId2" cstate="print"/>
            <a:stretch>
              <a:fillRect/>
            </a:stretch>
          </a:blipFill>
        </p:spPr>
        <p:txBody>
          <a:bodyPr wrap="square" lIns="0" tIns="0" rIns="0" bIns="0" rtlCol="0"/>
          <a:lstStyle/>
          <a:p>
            <a:endParaRPr sz="1050"/>
          </a:p>
        </p:txBody>
      </p:sp>
      <p:sp>
        <p:nvSpPr>
          <p:cNvPr id="9" name="object 12"/>
          <p:cNvSpPr/>
          <p:nvPr/>
        </p:nvSpPr>
        <p:spPr>
          <a:xfrm>
            <a:off x="3561310" y="1872061"/>
            <a:ext cx="1112293" cy="363524"/>
          </a:xfrm>
          <a:prstGeom prst="rect">
            <a:avLst/>
          </a:prstGeom>
          <a:blipFill>
            <a:blip r:embed="rId3" cstate="print"/>
            <a:stretch>
              <a:fillRect/>
            </a:stretch>
          </a:blipFill>
        </p:spPr>
        <p:txBody>
          <a:bodyPr wrap="square" lIns="0" tIns="0" rIns="0" bIns="0" rtlCol="0"/>
          <a:lstStyle/>
          <a:p>
            <a:endParaRPr sz="1050"/>
          </a:p>
        </p:txBody>
      </p:sp>
      <p:sp>
        <p:nvSpPr>
          <p:cNvPr id="10" name="object 13"/>
          <p:cNvSpPr/>
          <p:nvPr/>
        </p:nvSpPr>
        <p:spPr>
          <a:xfrm>
            <a:off x="3563596" y="1870908"/>
            <a:ext cx="1112865" cy="364105"/>
          </a:xfrm>
          <a:prstGeom prst="rect">
            <a:avLst/>
          </a:prstGeom>
          <a:blipFill>
            <a:blip r:embed="rId4" cstate="print"/>
            <a:stretch>
              <a:fillRect/>
            </a:stretch>
          </a:blipFill>
        </p:spPr>
        <p:txBody>
          <a:bodyPr wrap="square" lIns="0" tIns="0" rIns="0" bIns="0" rtlCol="0"/>
          <a:lstStyle/>
          <a:p>
            <a:endParaRPr sz="1050"/>
          </a:p>
        </p:txBody>
      </p:sp>
      <p:sp>
        <p:nvSpPr>
          <p:cNvPr id="11" name="object 14"/>
          <p:cNvSpPr/>
          <p:nvPr/>
        </p:nvSpPr>
        <p:spPr>
          <a:xfrm>
            <a:off x="4454117" y="1821762"/>
            <a:ext cx="916270" cy="1112865"/>
          </a:xfrm>
          <a:prstGeom prst="rect">
            <a:avLst/>
          </a:prstGeom>
          <a:blipFill>
            <a:blip r:embed="rId5" cstate="print"/>
            <a:stretch>
              <a:fillRect/>
            </a:stretch>
          </a:blipFill>
        </p:spPr>
        <p:txBody>
          <a:bodyPr wrap="square" lIns="0" tIns="0" rIns="0" bIns="0" rtlCol="0"/>
          <a:lstStyle/>
          <a:p>
            <a:endParaRPr sz="1050"/>
          </a:p>
        </p:txBody>
      </p:sp>
      <p:sp>
        <p:nvSpPr>
          <p:cNvPr id="12" name="object 15"/>
          <p:cNvSpPr/>
          <p:nvPr/>
        </p:nvSpPr>
        <p:spPr>
          <a:xfrm>
            <a:off x="4505178" y="1872632"/>
            <a:ext cx="765820" cy="962920"/>
          </a:xfrm>
          <a:prstGeom prst="rect">
            <a:avLst/>
          </a:prstGeom>
          <a:blipFill>
            <a:blip r:embed="rId6" cstate="print"/>
            <a:stretch>
              <a:fillRect/>
            </a:stretch>
          </a:blipFill>
        </p:spPr>
        <p:txBody>
          <a:bodyPr wrap="square" lIns="0" tIns="0" rIns="0" bIns="0" rtlCol="0"/>
          <a:lstStyle/>
          <a:p>
            <a:endParaRPr sz="1050"/>
          </a:p>
        </p:txBody>
      </p:sp>
      <p:sp>
        <p:nvSpPr>
          <p:cNvPr id="13" name="object 16"/>
          <p:cNvSpPr/>
          <p:nvPr/>
        </p:nvSpPr>
        <p:spPr>
          <a:xfrm>
            <a:off x="4504416" y="1870918"/>
            <a:ext cx="766487" cy="964254"/>
          </a:xfrm>
          <a:prstGeom prst="rect">
            <a:avLst/>
          </a:prstGeom>
          <a:blipFill>
            <a:blip r:embed="rId7" cstate="print"/>
            <a:stretch>
              <a:fillRect/>
            </a:stretch>
          </a:blipFill>
        </p:spPr>
        <p:txBody>
          <a:bodyPr wrap="square" lIns="0" tIns="0" rIns="0" bIns="0" rtlCol="0"/>
          <a:lstStyle/>
          <a:p>
            <a:endParaRPr sz="1050"/>
          </a:p>
        </p:txBody>
      </p:sp>
      <p:sp>
        <p:nvSpPr>
          <p:cNvPr id="14" name="object 17"/>
          <p:cNvSpPr/>
          <p:nvPr/>
        </p:nvSpPr>
        <p:spPr>
          <a:xfrm>
            <a:off x="4702182" y="2453929"/>
            <a:ext cx="883071" cy="1112865"/>
          </a:xfrm>
          <a:prstGeom prst="rect">
            <a:avLst/>
          </a:prstGeom>
          <a:blipFill>
            <a:blip r:embed="rId8" cstate="print"/>
            <a:stretch>
              <a:fillRect/>
            </a:stretch>
          </a:blipFill>
        </p:spPr>
        <p:txBody>
          <a:bodyPr wrap="square" lIns="0" tIns="0" rIns="0" bIns="0" rtlCol="0"/>
          <a:lstStyle/>
          <a:p>
            <a:endParaRPr sz="1050"/>
          </a:p>
        </p:txBody>
      </p:sp>
      <p:sp>
        <p:nvSpPr>
          <p:cNvPr id="15" name="object 18"/>
          <p:cNvSpPr/>
          <p:nvPr/>
        </p:nvSpPr>
        <p:spPr>
          <a:xfrm>
            <a:off x="4752863" y="2504417"/>
            <a:ext cx="732477" cy="962920"/>
          </a:xfrm>
          <a:prstGeom prst="rect">
            <a:avLst/>
          </a:prstGeom>
          <a:blipFill>
            <a:blip r:embed="rId9" cstate="print"/>
            <a:stretch>
              <a:fillRect/>
            </a:stretch>
          </a:blipFill>
        </p:spPr>
        <p:txBody>
          <a:bodyPr wrap="square" lIns="0" tIns="0" rIns="0" bIns="0" rtlCol="0"/>
          <a:lstStyle/>
          <a:p>
            <a:endParaRPr sz="1050"/>
          </a:p>
        </p:txBody>
      </p:sp>
      <p:sp>
        <p:nvSpPr>
          <p:cNvPr id="16" name="object 19"/>
          <p:cNvSpPr/>
          <p:nvPr/>
        </p:nvSpPr>
        <p:spPr>
          <a:xfrm>
            <a:off x="4750195" y="2503084"/>
            <a:ext cx="733336" cy="964254"/>
          </a:xfrm>
          <a:prstGeom prst="rect">
            <a:avLst/>
          </a:prstGeom>
          <a:blipFill>
            <a:blip r:embed="rId10" cstate="print"/>
            <a:stretch>
              <a:fillRect/>
            </a:stretch>
          </a:blipFill>
        </p:spPr>
        <p:txBody>
          <a:bodyPr wrap="square" lIns="0" tIns="0" rIns="0" bIns="0" rtlCol="0"/>
          <a:lstStyle/>
          <a:p>
            <a:endParaRPr sz="1050"/>
          </a:p>
        </p:txBody>
      </p:sp>
      <p:sp>
        <p:nvSpPr>
          <p:cNvPr id="17" name="object 20"/>
          <p:cNvSpPr/>
          <p:nvPr/>
        </p:nvSpPr>
        <p:spPr>
          <a:xfrm>
            <a:off x="4005999" y="3455335"/>
            <a:ext cx="1262618" cy="513802"/>
          </a:xfrm>
          <a:prstGeom prst="rect">
            <a:avLst/>
          </a:prstGeom>
          <a:blipFill>
            <a:blip r:embed="rId11" cstate="print"/>
            <a:stretch>
              <a:fillRect/>
            </a:stretch>
          </a:blipFill>
        </p:spPr>
        <p:txBody>
          <a:bodyPr wrap="square" lIns="0" tIns="0" rIns="0" bIns="0" rtlCol="0"/>
          <a:lstStyle/>
          <a:p>
            <a:endParaRPr sz="1050"/>
          </a:p>
        </p:txBody>
      </p:sp>
      <p:sp>
        <p:nvSpPr>
          <p:cNvPr id="18" name="object 21"/>
          <p:cNvSpPr/>
          <p:nvPr/>
        </p:nvSpPr>
        <p:spPr>
          <a:xfrm>
            <a:off x="4056298" y="3505634"/>
            <a:ext cx="1112293" cy="363524"/>
          </a:xfrm>
          <a:prstGeom prst="rect">
            <a:avLst/>
          </a:prstGeom>
          <a:blipFill>
            <a:blip r:embed="rId12" cstate="print"/>
            <a:stretch>
              <a:fillRect/>
            </a:stretch>
          </a:blipFill>
        </p:spPr>
        <p:txBody>
          <a:bodyPr wrap="square" lIns="0" tIns="0" rIns="0" bIns="0" rtlCol="0"/>
          <a:lstStyle/>
          <a:p>
            <a:endParaRPr sz="1050"/>
          </a:p>
        </p:txBody>
      </p:sp>
      <p:sp>
        <p:nvSpPr>
          <p:cNvPr id="19" name="object 22"/>
          <p:cNvSpPr/>
          <p:nvPr/>
        </p:nvSpPr>
        <p:spPr>
          <a:xfrm>
            <a:off x="4055155" y="3504482"/>
            <a:ext cx="1112864" cy="364105"/>
          </a:xfrm>
          <a:prstGeom prst="rect">
            <a:avLst/>
          </a:prstGeom>
          <a:blipFill>
            <a:blip r:embed="rId13" cstate="print"/>
            <a:stretch>
              <a:fillRect/>
            </a:stretch>
          </a:blipFill>
        </p:spPr>
        <p:txBody>
          <a:bodyPr wrap="square" lIns="0" tIns="0" rIns="0" bIns="0" rtlCol="0"/>
          <a:lstStyle/>
          <a:p>
            <a:endParaRPr sz="1050"/>
          </a:p>
        </p:txBody>
      </p:sp>
      <p:sp>
        <p:nvSpPr>
          <p:cNvPr id="20" name="object 23"/>
          <p:cNvSpPr/>
          <p:nvPr/>
        </p:nvSpPr>
        <p:spPr>
          <a:xfrm>
            <a:off x="3408126" y="2855196"/>
            <a:ext cx="916270" cy="1112865"/>
          </a:xfrm>
          <a:prstGeom prst="rect">
            <a:avLst/>
          </a:prstGeom>
          <a:blipFill>
            <a:blip r:embed="rId14" cstate="print"/>
            <a:stretch>
              <a:fillRect/>
            </a:stretch>
          </a:blipFill>
        </p:spPr>
        <p:txBody>
          <a:bodyPr wrap="square" lIns="0" tIns="0" rIns="0" bIns="0" rtlCol="0"/>
          <a:lstStyle/>
          <a:p>
            <a:endParaRPr sz="1050"/>
          </a:p>
        </p:txBody>
      </p:sp>
      <p:sp>
        <p:nvSpPr>
          <p:cNvPr id="21" name="object 24"/>
          <p:cNvSpPr/>
          <p:nvPr/>
        </p:nvSpPr>
        <p:spPr>
          <a:xfrm>
            <a:off x="3458902" y="2905476"/>
            <a:ext cx="765820" cy="963015"/>
          </a:xfrm>
          <a:prstGeom prst="rect">
            <a:avLst/>
          </a:prstGeom>
          <a:blipFill>
            <a:blip r:embed="rId15" cstate="print"/>
            <a:stretch>
              <a:fillRect/>
            </a:stretch>
          </a:blipFill>
        </p:spPr>
        <p:txBody>
          <a:bodyPr wrap="square" lIns="0" tIns="0" rIns="0" bIns="0" rtlCol="0"/>
          <a:lstStyle/>
          <a:p>
            <a:endParaRPr sz="1050"/>
          </a:p>
        </p:txBody>
      </p:sp>
      <p:sp>
        <p:nvSpPr>
          <p:cNvPr id="22" name="object 25"/>
          <p:cNvSpPr/>
          <p:nvPr/>
        </p:nvSpPr>
        <p:spPr>
          <a:xfrm>
            <a:off x="3457283" y="2904333"/>
            <a:ext cx="766487" cy="963111"/>
          </a:xfrm>
          <a:prstGeom prst="rect">
            <a:avLst/>
          </a:prstGeom>
          <a:blipFill>
            <a:blip r:embed="rId16" cstate="print"/>
            <a:stretch>
              <a:fillRect/>
            </a:stretch>
          </a:blipFill>
        </p:spPr>
        <p:txBody>
          <a:bodyPr wrap="square" lIns="0" tIns="0" rIns="0" bIns="0" rtlCol="0"/>
          <a:lstStyle/>
          <a:p>
            <a:endParaRPr sz="1050"/>
          </a:p>
        </p:txBody>
      </p:sp>
      <p:sp>
        <p:nvSpPr>
          <p:cNvPr id="23" name="object 26"/>
          <p:cNvSpPr/>
          <p:nvPr/>
        </p:nvSpPr>
        <p:spPr>
          <a:xfrm>
            <a:off x="3193212" y="2223010"/>
            <a:ext cx="883071" cy="1112865"/>
          </a:xfrm>
          <a:prstGeom prst="rect">
            <a:avLst/>
          </a:prstGeom>
          <a:blipFill>
            <a:blip r:embed="rId17" cstate="print"/>
            <a:stretch>
              <a:fillRect/>
            </a:stretch>
          </a:blipFill>
        </p:spPr>
        <p:txBody>
          <a:bodyPr wrap="square" lIns="0" tIns="0" rIns="0" bIns="0" rtlCol="0"/>
          <a:lstStyle/>
          <a:p>
            <a:endParaRPr sz="1050"/>
          </a:p>
        </p:txBody>
      </p:sp>
      <p:sp>
        <p:nvSpPr>
          <p:cNvPr id="24" name="object 27"/>
          <p:cNvSpPr/>
          <p:nvPr/>
        </p:nvSpPr>
        <p:spPr>
          <a:xfrm>
            <a:off x="3244573" y="2273690"/>
            <a:ext cx="732465" cy="962920"/>
          </a:xfrm>
          <a:prstGeom prst="rect">
            <a:avLst/>
          </a:prstGeom>
          <a:blipFill>
            <a:blip r:embed="rId18" cstate="print"/>
            <a:stretch>
              <a:fillRect/>
            </a:stretch>
          </a:blipFill>
        </p:spPr>
        <p:txBody>
          <a:bodyPr wrap="square" lIns="0" tIns="0" rIns="0" bIns="0" rtlCol="0"/>
          <a:lstStyle/>
          <a:p>
            <a:endParaRPr sz="1050"/>
          </a:p>
        </p:txBody>
      </p:sp>
      <p:sp>
        <p:nvSpPr>
          <p:cNvPr id="25" name="object 28"/>
          <p:cNvSpPr/>
          <p:nvPr/>
        </p:nvSpPr>
        <p:spPr>
          <a:xfrm>
            <a:off x="3243511" y="2272166"/>
            <a:ext cx="733336" cy="964254"/>
          </a:xfrm>
          <a:prstGeom prst="rect">
            <a:avLst/>
          </a:prstGeom>
          <a:blipFill>
            <a:blip r:embed="rId19" cstate="print"/>
            <a:stretch>
              <a:fillRect/>
            </a:stretch>
          </a:blipFill>
        </p:spPr>
        <p:txBody>
          <a:bodyPr wrap="square" lIns="0" tIns="0" rIns="0" bIns="0" rtlCol="0"/>
          <a:lstStyle/>
          <a:p>
            <a:endParaRPr sz="1050"/>
          </a:p>
        </p:txBody>
      </p:sp>
      <p:sp>
        <p:nvSpPr>
          <p:cNvPr id="26" name="object 29"/>
          <p:cNvSpPr/>
          <p:nvPr/>
        </p:nvSpPr>
        <p:spPr>
          <a:xfrm>
            <a:off x="4838218" y="2178430"/>
            <a:ext cx="240063" cy="238634"/>
          </a:xfrm>
          <a:custGeom>
            <a:avLst/>
            <a:gdLst/>
            <a:ahLst/>
            <a:cxnLst/>
            <a:rect l="l" t="t" r="r" b="b"/>
            <a:pathLst>
              <a:path w="320040" h="318135">
                <a:moveTo>
                  <a:pt x="161930" y="0"/>
                </a:moveTo>
                <a:lnTo>
                  <a:pt x="160655" y="151933"/>
                </a:lnTo>
                <a:lnTo>
                  <a:pt x="0" y="152013"/>
                </a:lnTo>
                <a:lnTo>
                  <a:pt x="0" y="159887"/>
                </a:lnTo>
                <a:lnTo>
                  <a:pt x="5868" y="202436"/>
                </a:lnTo>
                <a:lnTo>
                  <a:pt x="22422" y="240672"/>
                </a:lnTo>
                <a:lnTo>
                  <a:pt x="48088" y="272994"/>
                </a:lnTo>
                <a:lnTo>
                  <a:pt x="81291" y="297802"/>
                </a:lnTo>
                <a:lnTo>
                  <a:pt x="120456" y="313497"/>
                </a:lnTo>
                <a:lnTo>
                  <a:pt x="149100" y="318106"/>
                </a:lnTo>
                <a:lnTo>
                  <a:pt x="165035" y="317544"/>
                </a:lnTo>
                <a:lnTo>
                  <a:pt x="209490" y="308751"/>
                </a:lnTo>
                <a:lnTo>
                  <a:pt x="248022" y="290434"/>
                </a:lnTo>
                <a:lnTo>
                  <a:pt x="279474" y="264048"/>
                </a:lnTo>
                <a:lnTo>
                  <a:pt x="302691" y="231053"/>
                </a:lnTo>
                <a:lnTo>
                  <a:pt x="316517" y="192905"/>
                </a:lnTo>
                <a:lnTo>
                  <a:pt x="319946" y="165330"/>
                </a:lnTo>
                <a:lnTo>
                  <a:pt x="319312" y="149961"/>
                </a:lnTo>
                <a:lnTo>
                  <a:pt x="310072" y="106835"/>
                </a:lnTo>
                <a:lnTo>
                  <a:pt x="291017" y="69217"/>
                </a:lnTo>
                <a:lnTo>
                  <a:pt x="263678" y="38444"/>
                </a:lnTo>
                <a:lnTo>
                  <a:pt x="229588" y="15850"/>
                </a:lnTo>
                <a:lnTo>
                  <a:pt x="190279" y="2772"/>
                </a:lnTo>
                <a:lnTo>
                  <a:pt x="176281" y="758"/>
                </a:lnTo>
                <a:lnTo>
                  <a:pt x="161930" y="0"/>
                </a:lnTo>
                <a:close/>
              </a:path>
            </a:pathLst>
          </a:custGeom>
          <a:solidFill>
            <a:srgbClr val="00ACBD"/>
          </a:solidFill>
        </p:spPr>
        <p:txBody>
          <a:bodyPr wrap="square" lIns="0" tIns="0" rIns="0" bIns="0" rtlCol="0"/>
          <a:lstStyle/>
          <a:p>
            <a:endParaRPr sz="1050"/>
          </a:p>
        </p:txBody>
      </p:sp>
      <p:sp>
        <p:nvSpPr>
          <p:cNvPr id="27" name="object 30"/>
          <p:cNvSpPr/>
          <p:nvPr/>
        </p:nvSpPr>
        <p:spPr>
          <a:xfrm>
            <a:off x="4832502" y="2168185"/>
            <a:ext cx="114316" cy="113363"/>
          </a:xfrm>
          <a:custGeom>
            <a:avLst/>
            <a:gdLst/>
            <a:ahLst/>
            <a:cxnLst/>
            <a:rect l="l" t="t" r="r" b="b"/>
            <a:pathLst>
              <a:path w="152400" h="151129">
                <a:moveTo>
                  <a:pt x="152399" y="0"/>
                </a:moveTo>
                <a:lnTo>
                  <a:pt x="109109" y="6067"/>
                </a:lnTo>
                <a:lnTo>
                  <a:pt x="70779" y="23181"/>
                </a:lnTo>
                <a:lnTo>
                  <a:pt x="39101" y="49610"/>
                </a:lnTo>
                <a:lnTo>
                  <a:pt x="15766" y="83622"/>
                </a:lnTo>
                <a:lnTo>
                  <a:pt x="2466" y="123485"/>
                </a:lnTo>
                <a:lnTo>
                  <a:pt x="0" y="150814"/>
                </a:lnTo>
                <a:lnTo>
                  <a:pt x="152311" y="150814"/>
                </a:lnTo>
                <a:lnTo>
                  <a:pt x="152319" y="137606"/>
                </a:lnTo>
                <a:lnTo>
                  <a:pt x="19938" y="137606"/>
                </a:lnTo>
                <a:lnTo>
                  <a:pt x="20833" y="122807"/>
                </a:lnTo>
                <a:lnTo>
                  <a:pt x="33396" y="82180"/>
                </a:lnTo>
                <a:lnTo>
                  <a:pt x="58529" y="49386"/>
                </a:lnTo>
                <a:lnTo>
                  <a:pt x="93337" y="27230"/>
                </a:lnTo>
                <a:lnTo>
                  <a:pt x="134928" y="18515"/>
                </a:lnTo>
                <a:lnTo>
                  <a:pt x="152389" y="18515"/>
                </a:lnTo>
                <a:lnTo>
                  <a:pt x="152399" y="0"/>
                </a:lnTo>
                <a:close/>
              </a:path>
              <a:path w="152400" h="151129">
                <a:moveTo>
                  <a:pt x="152389" y="18515"/>
                </a:moveTo>
                <a:lnTo>
                  <a:pt x="134928" y="18515"/>
                </a:lnTo>
                <a:lnTo>
                  <a:pt x="137794" y="137598"/>
                </a:lnTo>
                <a:lnTo>
                  <a:pt x="19938" y="137606"/>
                </a:lnTo>
                <a:lnTo>
                  <a:pt x="152319" y="137606"/>
                </a:lnTo>
                <a:lnTo>
                  <a:pt x="152389" y="18515"/>
                </a:lnTo>
                <a:close/>
              </a:path>
            </a:pathLst>
          </a:custGeom>
          <a:solidFill>
            <a:srgbClr val="00ACBD"/>
          </a:solidFill>
        </p:spPr>
        <p:txBody>
          <a:bodyPr wrap="square" lIns="0" tIns="0" rIns="0" bIns="0" rtlCol="0"/>
          <a:lstStyle/>
          <a:p>
            <a:endParaRPr sz="1050"/>
          </a:p>
        </p:txBody>
      </p:sp>
      <p:sp>
        <p:nvSpPr>
          <p:cNvPr id="28" name="object 31"/>
          <p:cNvSpPr/>
          <p:nvPr/>
        </p:nvSpPr>
        <p:spPr>
          <a:xfrm>
            <a:off x="3434419" y="2629975"/>
            <a:ext cx="52871" cy="93834"/>
          </a:xfrm>
          <a:custGeom>
            <a:avLst/>
            <a:gdLst/>
            <a:ahLst/>
            <a:cxnLst/>
            <a:rect l="l" t="t" r="r" b="b"/>
            <a:pathLst>
              <a:path w="70485" h="125095">
                <a:moveTo>
                  <a:pt x="0" y="124968"/>
                </a:moveTo>
                <a:lnTo>
                  <a:pt x="70103" y="124968"/>
                </a:lnTo>
                <a:lnTo>
                  <a:pt x="70103" y="0"/>
                </a:lnTo>
                <a:lnTo>
                  <a:pt x="0" y="0"/>
                </a:lnTo>
                <a:lnTo>
                  <a:pt x="0" y="124968"/>
                </a:lnTo>
                <a:close/>
              </a:path>
            </a:pathLst>
          </a:custGeom>
          <a:solidFill>
            <a:srgbClr val="E86F70"/>
          </a:solidFill>
        </p:spPr>
        <p:txBody>
          <a:bodyPr wrap="square" lIns="0" tIns="0" rIns="0" bIns="0" rtlCol="0"/>
          <a:lstStyle/>
          <a:p>
            <a:endParaRPr sz="1050"/>
          </a:p>
        </p:txBody>
      </p:sp>
      <p:sp>
        <p:nvSpPr>
          <p:cNvPr id="29" name="object 32"/>
          <p:cNvSpPr/>
          <p:nvPr/>
        </p:nvSpPr>
        <p:spPr>
          <a:xfrm>
            <a:off x="3500722" y="2617400"/>
            <a:ext cx="53824" cy="106695"/>
          </a:xfrm>
          <a:custGeom>
            <a:avLst/>
            <a:gdLst/>
            <a:ahLst/>
            <a:cxnLst/>
            <a:rect l="l" t="t" r="r" b="b"/>
            <a:pathLst>
              <a:path w="71754" h="142239">
                <a:moveTo>
                  <a:pt x="0" y="141731"/>
                </a:moveTo>
                <a:lnTo>
                  <a:pt x="71627" y="141731"/>
                </a:lnTo>
                <a:lnTo>
                  <a:pt x="71627" y="0"/>
                </a:lnTo>
                <a:lnTo>
                  <a:pt x="0" y="0"/>
                </a:lnTo>
                <a:lnTo>
                  <a:pt x="0" y="141731"/>
                </a:lnTo>
                <a:close/>
              </a:path>
            </a:pathLst>
          </a:custGeom>
          <a:solidFill>
            <a:srgbClr val="E86F70"/>
          </a:solidFill>
        </p:spPr>
        <p:txBody>
          <a:bodyPr wrap="square" lIns="0" tIns="0" rIns="0" bIns="0" rtlCol="0"/>
          <a:lstStyle/>
          <a:p>
            <a:endParaRPr sz="1050"/>
          </a:p>
        </p:txBody>
      </p:sp>
      <p:sp>
        <p:nvSpPr>
          <p:cNvPr id="30" name="object 33"/>
          <p:cNvSpPr/>
          <p:nvPr/>
        </p:nvSpPr>
        <p:spPr>
          <a:xfrm>
            <a:off x="3569312" y="2599109"/>
            <a:ext cx="53824" cy="124795"/>
          </a:xfrm>
          <a:custGeom>
            <a:avLst/>
            <a:gdLst/>
            <a:ahLst/>
            <a:cxnLst/>
            <a:rect l="l" t="t" r="r" b="b"/>
            <a:pathLst>
              <a:path w="71754" h="166370">
                <a:moveTo>
                  <a:pt x="0" y="166116"/>
                </a:moveTo>
                <a:lnTo>
                  <a:pt x="71627" y="166116"/>
                </a:lnTo>
                <a:lnTo>
                  <a:pt x="71627" y="0"/>
                </a:lnTo>
                <a:lnTo>
                  <a:pt x="0" y="0"/>
                </a:lnTo>
                <a:lnTo>
                  <a:pt x="0" y="166116"/>
                </a:lnTo>
                <a:close/>
              </a:path>
            </a:pathLst>
          </a:custGeom>
          <a:solidFill>
            <a:srgbClr val="E86F70"/>
          </a:solidFill>
        </p:spPr>
        <p:txBody>
          <a:bodyPr wrap="square" lIns="0" tIns="0" rIns="0" bIns="0" rtlCol="0"/>
          <a:lstStyle/>
          <a:p>
            <a:endParaRPr sz="1050"/>
          </a:p>
        </p:txBody>
      </p:sp>
      <p:sp>
        <p:nvSpPr>
          <p:cNvPr id="31" name="object 34"/>
          <p:cNvSpPr/>
          <p:nvPr/>
        </p:nvSpPr>
        <p:spPr>
          <a:xfrm>
            <a:off x="3636758" y="2577389"/>
            <a:ext cx="52871" cy="146705"/>
          </a:xfrm>
          <a:custGeom>
            <a:avLst/>
            <a:gdLst/>
            <a:ahLst/>
            <a:cxnLst/>
            <a:rect l="l" t="t" r="r" b="b"/>
            <a:pathLst>
              <a:path w="70485" h="195579">
                <a:moveTo>
                  <a:pt x="0" y="195071"/>
                </a:moveTo>
                <a:lnTo>
                  <a:pt x="70103" y="195071"/>
                </a:lnTo>
                <a:lnTo>
                  <a:pt x="70103" y="0"/>
                </a:lnTo>
                <a:lnTo>
                  <a:pt x="0" y="0"/>
                </a:lnTo>
                <a:lnTo>
                  <a:pt x="0" y="195071"/>
                </a:lnTo>
                <a:close/>
              </a:path>
            </a:pathLst>
          </a:custGeom>
          <a:solidFill>
            <a:srgbClr val="E86F70"/>
          </a:solidFill>
        </p:spPr>
        <p:txBody>
          <a:bodyPr wrap="square" lIns="0" tIns="0" rIns="0" bIns="0" rtlCol="0"/>
          <a:lstStyle/>
          <a:p>
            <a:endParaRPr sz="1050"/>
          </a:p>
        </p:txBody>
      </p:sp>
      <p:sp>
        <p:nvSpPr>
          <p:cNvPr id="32" name="object 35"/>
          <p:cNvSpPr/>
          <p:nvPr/>
        </p:nvSpPr>
        <p:spPr>
          <a:xfrm>
            <a:off x="3471232" y="2485938"/>
            <a:ext cx="151945" cy="87166"/>
          </a:xfrm>
          <a:custGeom>
            <a:avLst/>
            <a:gdLst/>
            <a:ahLst/>
            <a:cxnLst/>
            <a:rect l="l" t="t" r="r" b="b"/>
            <a:pathLst>
              <a:path w="202564" h="116204">
                <a:moveTo>
                  <a:pt x="202382" y="0"/>
                </a:moveTo>
                <a:lnTo>
                  <a:pt x="110185" y="2665"/>
                </a:lnTo>
                <a:lnTo>
                  <a:pt x="121992" y="27812"/>
                </a:lnTo>
                <a:lnTo>
                  <a:pt x="118061" y="32762"/>
                </a:lnTo>
                <a:lnTo>
                  <a:pt x="87786" y="61174"/>
                </a:lnTo>
                <a:lnTo>
                  <a:pt x="50126" y="82705"/>
                </a:lnTo>
                <a:lnTo>
                  <a:pt x="0" y="94975"/>
                </a:lnTo>
                <a:lnTo>
                  <a:pt x="196" y="95650"/>
                </a:lnTo>
                <a:lnTo>
                  <a:pt x="35982" y="114663"/>
                </a:lnTo>
                <a:lnTo>
                  <a:pt x="46529" y="115897"/>
                </a:lnTo>
                <a:lnTo>
                  <a:pt x="58566" y="115880"/>
                </a:lnTo>
                <a:lnTo>
                  <a:pt x="104041" y="105383"/>
                </a:lnTo>
                <a:lnTo>
                  <a:pt x="142596" y="86745"/>
                </a:lnTo>
                <a:lnTo>
                  <a:pt x="167598" y="86745"/>
                </a:lnTo>
                <a:lnTo>
                  <a:pt x="202382" y="0"/>
                </a:lnTo>
                <a:close/>
              </a:path>
              <a:path w="202564" h="116204">
                <a:moveTo>
                  <a:pt x="167598" y="86745"/>
                </a:moveTo>
                <a:lnTo>
                  <a:pt x="142596" y="86745"/>
                </a:lnTo>
                <a:lnTo>
                  <a:pt x="158945" y="108324"/>
                </a:lnTo>
                <a:lnTo>
                  <a:pt x="167598" y="86745"/>
                </a:lnTo>
                <a:close/>
              </a:path>
            </a:pathLst>
          </a:custGeom>
          <a:solidFill>
            <a:srgbClr val="E86F70"/>
          </a:solidFill>
        </p:spPr>
        <p:txBody>
          <a:bodyPr wrap="square" lIns="0" tIns="0" rIns="0" bIns="0" rtlCol="0"/>
          <a:lstStyle/>
          <a:p>
            <a:endParaRPr sz="1050"/>
          </a:p>
        </p:txBody>
      </p:sp>
      <p:sp>
        <p:nvSpPr>
          <p:cNvPr id="33" name="object 36"/>
          <p:cNvSpPr/>
          <p:nvPr/>
        </p:nvSpPr>
        <p:spPr>
          <a:xfrm>
            <a:off x="3651955" y="3391318"/>
            <a:ext cx="292313" cy="144038"/>
          </a:xfrm>
          <a:prstGeom prst="rect">
            <a:avLst/>
          </a:prstGeom>
          <a:blipFill>
            <a:blip r:embed="rId20" cstate="print"/>
            <a:stretch>
              <a:fillRect/>
            </a:stretch>
          </a:blipFill>
        </p:spPr>
        <p:txBody>
          <a:bodyPr wrap="square" lIns="0" tIns="0" rIns="0" bIns="0" rtlCol="0"/>
          <a:lstStyle/>
          <a:p>
            <a:endParaRPr sz="1050"/>
          </a:p>
        </p:txBody>
      </p:sp>
      <p:sp>
        <p:nvSpPr>
          <p:cNvPr id="40" name="object 43"/>
          <p:cNvSpPr/>
          <p:nvPr/>
        </p:nvSpPr>
        <p:spPr>
          <a:xfrm>
            <a:off x="3951126" y="2399056"/>
            <a:ext cx="921385" cy="922529"/>
          </a:xfrm>
          <a:prstGeom prst="rect">
            <a:avLst/>
          </a:prstGeom>
          <a:blipFill>
            <a:blip r:embed="rId21" cstate="print"/>
            <a:stretch>
              <a:fillRect/>
            </a:stretch>
          </a:blipFill>
        </p:spPr>
        <p:txBody>
          <a:bodyPr wrap="square" lIns="0" tIns="0" rIns="0" bIns="0" rtlCol="0"/>
          <a:lstStyle/>
          <a:p>
            <a:endParaRPr sz="1050"/>
          </a:p>
        </p:txBody>
      </p:sp>
      <p:sp>
        <p:nvSpPr>
          <p:cNvPr id="41" name="object 44"/>
          <p:cNvSpPr/>
          <p:nvPr/>
        </p:nvSpPr>
        <p:spPr>
          <a:xfrm>
            <a:off x="3977420" y="2426492"/>
            <a:ext cx="844794" cy="844794"/>
          </a:xfrm>
          <a:prstGeom prst="rect">
            <a:avLst/>
          </a:prstGeom>
          <a:blipFill>
            <a:blip r:embed="rId22" cstate="print"/>
            <a:stretch>
              <a:fillRect/>
            </a:stretch>
          </a:blipFill>
        </p:spPr>
        <p:txBody>
          <a:bodyPr wrap="square" lIns="0" tIns="0" rIns="0" bIns="0" rtlCol="0"/>
          <a:lstStyle/>
          <a:p>
            <a:endParaRPr sz="1050"/>
          </a:p>
        </p:txBody>
      </p:sp>
      <p:sp>
        <p:nvSpPr>
          <p:cNvPr id="42" name="object 45"/>
          <p:cNvSpPr/>
          <p:nvPr/>
        </p:nvSpPr>
        <p:spPr>
          <a:xfrm>
            <a:off x="4470121" y="2450498"/>
            <a:ext cx="326943" cy="631023"/>
          </a:xfrm>
          <a:prstGeom prst="rect">
            <a:avLst/>
          </a:prstGeom>
          <a:blipFill>
            <a:blip r:embed="rId23" cstate="print"/>
            <a:stretch>
              <a:fillRect/>
            </a:stretch>
          </a:blipFill>
        </p:spPr>
        <p:txBody>
          <a:bodyPr wrap="square" lIns="0" tIns="0" rIns="0" bIns="0" rtlCol="0"/>
          <a:lstStyle/>
          <a:p>
            <a:endParaRPr sz="1050"/>
          </a:p>
        </p:txBody>
      </p:sp>
      <p:sp>
        <p:nvSpPr>
          <p:cNvPr id="43" name="object 46"/>
          <p:cNvSpPr/>
          <p:nvPr/>
        </p:nvSpPr>
        <p:spPr>
          <a:xfrm>
            <a:off x="4022002" y="2425350"/>
            <a:ext cx="396676" cy="751055"/>
          </a:xfrm>
          <a:prstGeom prst="rect">
            <a:avLst/>
          </a:prstGeom>
          <a:blipFill>
            <a:blip r:embed="rId24" cstate="print"/>
            <a:stretch>
              <a:fillRect/>
            </a:stretch>
          </a:blipFill>
        </p:spPr>
        <p:txBody>
          <a:bodyPr wrap="square" lIns="0" tIns="0" rIns="0" bIns="0" rtlCol="0"/>
          <a:lstStyle/>
          <a:p>
            <a:endParaRPr sz="1050"/>
          </a:p>
        </p:txBody>
      </p:sp>
      <p:sp>
        <p:nvSpPr>
          <p:cNvPr id="44" name="object 47"/>
          <p:cNvSpPr txBox="1"/>
          <p:nvPr/>
        </p:nvSpPr>
        <p:spPr>
          <a:xfrm>
            <a:off x="4341516" y="1144967"/>
            <a:ext cx="1235563" cy="184150"/>
          </a:xfrm>
          <a:prstGeom prst="rect">
            <a:avLst/>
          </a:prstGeom>
        </p:spPr>
        <p:txBody>
          <a:bodyPr vert="horz" wrap="square" lIns="0" tIns="0" rIns="0" bIns="0" rtlCol="0">
            <a:spAutoFit/>
          </a:bodyPr>
          <a:lstStyle/>
          <a:p>
            <a:pPr marL="12700">
              <a:lnSpc>
                <a:spcPct val="100000"/>
              </a:lnSpc>
            </a:pPr>
            <a:r>
              <a:rPr sz="1200" b="1" spc="-20" dirty="0">
                <a:latin typeface="微软雅黑" panose="020B0503020204020204" pitchFamily="34" charset="-122"/>
                <a:cs typeface="微软雅黑" panose="020B0503020204020204" pitchFamily="34" charset="-122"/>
              </a:rPr>
              <a:t>数据资产管理流程</a:t>
            </a:r>
            <a:endParaRPr sz="1200">
              <a:latin typeface="微软雅黑" panose="020B0503020204020204" pitchFamily="34" charset="-122"/>
              <a:cs typeface="微软雅黑" panose="020B0503020204020204" pitchFamily="34" charset="-122"/>
            </a:endParaRPr>
          </a:p>
        </p:txBody>
      </p:sp>
      <p:sp>
        <p:nvSpPr>
          <p:cNvPr id="45" name="object 48"/>
          <p:cNvSpPr txBox="1"/>
          <p:nvPr/>
        </p:nvSpPr>
        <p:spPr>
          <a:xfrm>
            <a:off x="3973420" y="1106155"/>
            <a:ext cx="228155" cy="276860"/>
          </a:xfrm>
          <a:prstGeom prst="rect">
            <a:avLst/>
          </a:prstGeom>
        </p:spPr>
        <p:txBody>
          <a:bodyPr vert="horz" wrap="square" lIns="0" tIns="0" rIns="0" bIns="0" rtlCol="0">
            <a:spAutoFit/>
          </a:bodyPr>
          <a:lstStyle/>
          <a:p>
            <a:pPr marL="12700">
              <a:lnSpc>
                <a:spcPct val="100000"/>
              </a:lnSpc>
            </a:pPr>
            <a:r>
              <a:rPr sz="1800" spc="-5" dirty="0">
                <a:latin typeface="Impact" panose="020B0806030902050204"/>
                <a:cs typeface="Impact" panose="020B0806030902050204"/>
              </a:rPr>
              <a:t>01</a:t>
            </a:r>
            <a:endParaRPr sz="1800">
              <a:latin typeface="Impact" panose="020B0806030902050204"/>
              <a:cs typeface="Impact" panose="020B0806030902050204"/>
            </a:endParaRPr>
          </a:p>
        </p:txBody>
      </p:sp>
      <p:sp>
        <p:nvSpPr>
          <p:cNvPr id="63" name="object 66"/>
          <p:cNvSpPr txBox="1"/>
          <p:nvPr/>
        </p:nvSpPr>
        <p:spPr>
          <a:xfrm>
            <a:off x="6992769" y="1636208"/>
            <a:ext cx="931674" cy="184150"/>
          </a:xfrm>
          <a:prstGeom prst="rect">
            <a:avLst/>
          </a:prstGeom>
        </p:spPr>
        <p:txBody>
          <a:bodyPr vert="horz" wrap="square" lIns="0" tIns="0" rIns="0" bIns="0" rtlCol="0">
            <a:spAutoFit/>
          </a:bodyPr>
          <a:lstStyle/>
          <a:p>
            <a:pPr marL="12700">
              <a:lnSpc>
                <a:spcPct val="100000"/>
              </a:lnSpc>
            </a:pPr>
            <a:r>
              <a:rPr sz="1200" b="1" spc="-20" dirty="0">
                <a:latin typeface="微软雅黑" panose="020B0503020204020204" pitchFamily="34" charset="-122"/>
                <a:cs typeface="微软雅黑" panose="020B0503020204020204" pitchFamily="34" charset="-122"/>
              </a:rPr>
              <a:t>数据编目流程</a:t>
            </a:r>
            <a:endParaRPr sz="1200">
              <a:latin typeface="微软雅黑" panose="020B0503020204020204" pitchFamily="34" charset="-122"/>
              <a:cs typeface="微软雅黑" panose="020B0503020204020204" pitchFamily="34" charset="-122"/>
            </a:endParaRPr>
          </a:p>
        </p:txBody>
      </p:sp>
      <p:sp>
        <p:nvSpPr>
          <p:cNvPr id="64" name="object 67"/>
          <p:cNvSpPr txBox="1"/>
          <p:nvPr/>
        </p:nvSpPr>
        <p:spPr>
          <a:xfrm>
            <a:off x="6571229" y="1593870"/>
            <a:ext cx="256258" cy="276860"/>
          </a:xfrm>
          <a:prstGeom prst="rect">
            <a:avLst/>
          </a:prstGeom>
        </p:spPr>
        <p:txBody>
          <a:bodyPr vert="horz" wrap="square" lIns="0" tIns="0" rIns="0" bIns="0" rtlCol="0">
            <a:spAutoFit/>
          </a:bodyPr>
          <a:lstStyle/>
          <a:p>
            <a:pPr marL="12700">
              <a:lnSpc>
                <a:spcPct val="100000"/>
              </a:lnSpc>
            </a:pPr>
            <a:r>
              <a:rPr sz="1800" spc="-5" dirty="0">
                <a:latin typeface="Impact" panose="020B0806030902050204"/>
                <a:cs typeface="Impact" panose="020B0806030902050204"/>
              </a:rPr>
              <a:t>02</a:t>
            </a:r>
            <a:endParaRPr sz="1800">
              <a:latin typeface="Impact" panose="020B0806030902050204"/>
              <a:cs typeface="Impact" panose="020B0806030902050204"/>
            </a:endParaRPr>
          </a:p>
        </p:txBody>
      </p:sp>
      <p:sp>
        <p:nvSpPr>
          <p:cNvPr id="75" name="object 78"/>
          <p:cNvSpPr txBox="1"/>
          <p:nvPr/>
        </p:nvSpPr>
        <p:spPr>
          <a:xfrm>
            <a:off x="1111629" y="3659208"/>
            <a:ext cx="931674" cy="184150"/>
          </a:xfrm>
          <a:prstGeom prst="rect">
            <a:avLst/>
          </a:prstGeom>
        </p:spPr>
        <p:txBody>
          <a:bodyPr vert="horz" wrap="square" lIns="0" tIns="0" rIns="0" bIns="0" rtlCol="0">
            <a:spAutoFit/>
          </a:bodyPr>
          <a:lstStyle/>
          <a:p>
            <a:pPr marL="12700">
              <a:lnSpc>
                <a:spcPct val="100000"/>
              </a:lnSpc>
            </a:pPr>
            <a:r>
              <a:rPr sz="1200" b="1" spc="-20" dirty="0">
                <a:latin typeface="微软雅黑" panose="020B0503020204020204" pitchFamily="34" charset="-122"/>
                <a:cs typeface="微软雅黑" panose="020B0503020204020204" pitchFamily="34" charset="-122"/>
              </a:rPr>
              <a:t>共享交换流程</a:t>
            </a:r>
            <a:endParaRPr sz="1200">
              <a:latin typeface="微软雅黑" panose="020B0503020204020204" pitchFamily="34" charset="-122"/>
              <a:cs typeface="微软雅黑" panose="020B0503020204020204" pitchFamily="34" charset="-122"/>
            </a:endParaRPr>
          </a:p>
        </p:txBody>
      </p:sp>
      <p:sp>
        <p:nvSpPr>
          <p:cNvPr id="76" name="object 79"/>
          <p:cNvSpPr txBox="1"/>
          <p:nvPr/>
        </p:nvSpPr>
        <p:spPr>
          <a:xfrm>
            <a:off x="708578" y="3613035"/>
            <a:ext cx="263879" cy="276860"/>
          </a:xfrm>
          <a:prstGeom prst="rect">
            <a:avLst/>
          </a:prstGeom>
        </p:spPr>
        <p:txBody>
          <a:bodyPr vert="horz" wrap="square" lIns="0" tIns="0" rIns="0" bIns="0" rtlCol="0">
            <a:spAutoFit/>
          </a:bodyPr>
          <a:lstStyle/>
          <a:p>
            <a:pPr marL="12700">
              <a:lnSpc>
                <a:spcPct val="100000"/>
              </a:lnSpc>
            </a:pPr>
            <a:r>
              <a:rPr sz="1800" spc="-20" dirty="0">
                <a:latin typeface="Impact" panose="020B0806030902050204"/>
                <a:cs typeface="Impact" panose="020B0806030902050204"/>
              </a:rPr>
              <a:t>05</a:t>
            </a:r>
            <a:endParaRPr sz="1800">
              <a:latin typeface="Impact" panose="020B0806030902050204"/>
              <a:cs typeface="Impact" panose="020B0806030902050204"/>
            </a:endParaRPr>
          </a:p>
        </p:txBody>
      </p:sp>
      <p:sp>
        <p:nvSpPr>
          <p:cNvPr id="78" name="object 81"/>
          <p:cNvSpPr txBox="1"/>
          <p:nvPr/>
        </p:nvSpPr>
        <p:spPr>
          <a:xfrm>
            <a:off x="3857767" y="4106291"/>
            <a:ext cx="931674" cy="184150"/>
          </a:xfrm>
          <a:prstGeom prst="rect">
            <a:avLst/>
          </a:prstGeom>
        </p:spPr>
        <p:txBody>
          <a:bodyPr vert="horz" wrap="square" lIns="0" tIns="0" rIns="0" bIns="0" rtlCol="0">
            <a:spAutoFit/>
          </a:bodyPr>
          <a:lstStyle/>
          <a:p>
            <a:pPr marL="12700">
              <a:lnSpc>
                <a:spcPct val="100000"/>
              </a:lnSpc>
            </a:pPr>
            <a:r>
              <a:rPr sz="1200" b="1" spc="-20" dirty="0">
                <a:latin typeface="微软雅黑" panose="020B0503020204020204" pitchFamily="34" charset="-122"/>
                <a:cs typeface="微软雅黑" panose="020B0503020204020204" pitchFamily="34" charset="-122"/>
              </a:rPr>
              <a:t>资源调度流程</a:t>
            </a:r>
            <a:endParaRPr sz="1200">
              <a:latin typeface="微软雅黑" panose="020B0503020204020204" pitchFamily="34" charset="-122"/>
              <a:cs typeface="微软雅黑" panose="020B0503020204020204" pitchFamily="34" charset="-122"/>
            </a:endParaRPr>
          </a:p>
        </p:txBody>
      </p:sp>
      <p:sp>
        <p:nvSpPr>
          <p:cNvPr id="79" name="object 82"/>
          <p:cNvSpPr txBox="1"/>
          <p:nvPr/>
        </p:nvSpPr>
        <p:spPr>
          <a:xfrm>
            <a:off x="3402599" y="4064011"/>
            <a:ext cx="255782" cy="276860"/>
          </a:xfrm>
          <a:prstGeom prst="rect">
            <a:avLst/>
          </a:prstGeom>
        </p:spPr>
        <p:txBody>
          <a:bodyPr vert="horz" wrap="square" lIns="0" tIns="0" rIns="0" bIns="0" rtlCol="0">
            <a:spAutoFit/>
          </a:bodyPr>
          <a:lstStyle/>
          <a:p>
            <a:pPr marL="12700">
              <a:lnSpc>
                <a:spcPct val="100000"/>
              </a:lnSpc>
            </a:pPr>
            <a:r>
              <a:rPr sz="1800" spc="-20" dirty="0">
                <a:latin typeface="Impact" panose="020B0806030902050204"/>
                <a:cs typeface="Impact" panose="020B0806030902050204"/>
              </a:rPr>
              <a:t>04</a:t>
            </a:r>
            <a:endParaRPr sz="1800">
              <a:latin typeface="Impact" panose="020B0806030902050204"/>
              <a:cs typeface="Impact" panose="020B0806030902050204"/>
            </a:endParaRPr>
          </a:p>
        </p:txBody>
      </p:sp>
      <p:sp>
        <p:nvSpPr>
          <p:cNvPr id="81" name="object 84"/>
          <p:cNvSpPr txBox="1"/>
          <p:nvPr/>
        </p:nvSpPr>
        <p:spPr>
          <a:xfrm>
            <a:off x="7109171" y="3474517"/>
            <a:ext cx="931674" cy="184150"/>
          </a:xfrm>
          <a:prstGeom prst="rect">
            <a:avLst/>
          </a:prstGeom>
        </p:spPr>
        <p:txBody>
          <a:bodyPr vert="horz" wrap="square" lIns="0" tIns="0" rIns="0" bIns="0" rtlCol="0">
            <a:spAutoFit/>
          </a:bodyPr>
          <a:lstStyle/>
          <a:p>
            <a:pPr marL="12700">
              <a:lnSpc>
                <a:spcPct val="100000"/>
              </a:lnSpc>
            </a:pPr>
            <a:r>
              <a:rPr sz="1200" b="1" spc="-25" dirty="0">
                <a:latin typeface="微软雅黑" panose="020B0503020204020204" pitchFamily="34" charset="-122"/>
                <a:cs typeface="微软雅黑" panose="020B0503020204020204" pitchFamily="34" charset="-122"/>
              </a:rPr>
              <a:t>资源上架流程</a:t>
            </a:r>
            <a:endParaRPr sz="1200">
              <a:latin typeface="微软雅黑" panose="020B0503020204020204" pitchFamily="34" charset="-122"/>
              <a:cs typeface="微软雅黑" panose="020B0503020204020204" pitchFamily="34" charset="-122"/>
            </a:endParaRPr>
          </a:p>
        </p:txBody>
      </p:sp>
      <p:sp>
        <p:nvSpPr>
          <p:cNvPr id="82" name="object 85"/>
          <p:cNvSpPr txBox="1"/>
          <p:nvPr/>
        </p:nvSpPr>
        <p:spPr>
          <a:xfrm>
            <a:off x="6699358" y="3425208"/>
            <a:ext cx="262450" cy="276860"/>
          </a:xfrm>
          <a:prstGeom prst="rect">
            <a:avLst/>
          </a:prstGeom>
        </p:spPr>
        <p:txBody>
          <a:bodyPr vert="horz" wrap="square" lIns="0" tIns="0" rIns="0" bIns="0" rtlCol="0">
            <a:spAutoFit/>
          </a:bodyPr>
          <a:lstStyle/>
          <a:p>
            <a:pPr marL="12700">
              <a:lnSpc>
                <a:spcPct val="100000"/>
              </a:lnSpc>
            </a:pPr>
            <a:r>
              <a:rPr sz="1800" spc="-5" dirty="0">
                <a:latin typeface="Impact" panose="020B0806030902050204"/>
                <a:cs typeface="Impact" panose="020B0806030902050204"/>
              </a:rPr>
              <a:t>03</a:t>
            </a:r>
            <a:endParaRPr sz="1800">
              <a:latin typeface="Impact" panose="020B0806030902050204"/>
              <a:cs typeface="Impact" panose="020B0806030902050204"/>
            </a:endParaRPr>
          </a:p>
        </p:txBody>
      </p:sp>
      <p:sp>
        <p:nvSpPr>
          <p:cNvPr id="84" name="object 87"/>
          <p:cNvSpPr/>
          <p:nvPr/>
        </p:nvSpPr>
        <p:spPr>
          <a:xfrm>
            <a:off x="4144471" y="1956679"/>
            <a:ext cx="240063" cy="245779"/>
          </a:xfrm>
          <a:custGeom>
            <a:avLst/>
            <a:gdLst/>
            <a:ahLst/>
            <a:cxnLst/>
            <a:rect l="l" t="t" r="r" b="b"/>
            <a:pathLst>
              <a:path w="320039" h="327660">
                <a:moveTo>
                  <a:pt x="124005" y="9618"/>
                </a:moveTo>
                <a:lnTo>
                  <a:pt x="85396" y="24061"/>
                </a:lnTo>
                <a:lnTo>
                  <a:pt x="52082" y="47397"/>
                </a:lnTo>
                <a:lnTo>
                  <a:pt x="25673" y="78085"/>
                </a:lnTo>
                <a:lnTo>
                  <a:pt x="7776" y="114580"/>
                </a:lnTo>
                <a:lnTo>
                  <a:pt x="0" y="155341"/>
                </a:lnTo>
                <a:lnTo>
                  <a:pt x="423" y="169863"/>
                </a:lnTo>
                <a:lnTo>
                  <a:pt x="7350" y="209833"/>
                </a:lnTo>
                <a:lnTo>
                  <a:pt x="29177" y="254935"/>
                </a:lnTo>
                <a:lnTo>
                  <a:pt x="56314" y="283811"/>
                </a:lnTo>
                <a:lnTo>
                  <a:pt x="60505" y="287875"/>
                </a:lnTo>
                <a:lnTo>
                  <a:pt x="46674" y="327592"/>
                </a:lnTo>
                <a:lnTo>
                  <a:pt x="159669" y="312533"/>
                </a:lnTo>
                <a:lnTo>
                  <a:pt x="120541" y="270095"/>
                </a:lnTo>
                <a:lnTo>
                  <a:pt x="67363" y="270095"/>
                </a:lnTo>
                <a:lnTo>
                  <a:pt x="64696" y="267301"/>
                </a:lnTo>
                <a:lnTo>
                  <a:pt x="63299" y="264507"/>
                </a:lnTo>
                <a:lnTo>
                  <a:pt x="60469" y="261801"/>
                </a:lnTo>
                <a:lnTo>
                  <a:pt x="51659" y="252228"/>
                </a:lnTo>
                <a:lnTo>
                  <a:pt x="31092" y="219630"/>
                </a:lnTo>
                <a:lnTo>
                  <a:pt x="20392" y="182266"/>
                </a:lnTo>
                <a:lnTo>
                  <a:pt x="19219" y="168948"/>
                </a:lnTo>
                <a:lnTo>
                  <a:pt x="19895" y="153907"/>
                </a:lnTo>
                <a:lnTo>
                  <a:pt x="29780" y="112192"/>
                </a:lnTo>
                <a:lnTo>
                  <a:pt x="50016" y="76805"/>
                </a:lnTo>
                <a:lnTo>
                  <a:pt x="78760" y="49306"/>
                </a:lnTo>
                <a:lnTo>
                  <a:pt x="114163" y="31256"/>
                </a:lnTo>
                <a:lnTo>
                  <a:pt x="127126" y="27609"/>
                </a:lnTo>
                <a:lnTo>
                  <a:pt x="124005" y="9618"/>
                </a:lnTo>
                <a:close/>
              </a:path>
              <a:path w="320039" h="327660">
                <a:moveTo>
                  <a:pt x="277922" y="57591"/>
                </a:moveTo>
                <a:lnTo>
                  <a:pt x="252240" y="57591"/>
                </a:lnTo>
                <a:lnTo>
                  <a:pt x="261394" y="66541"/>
                </a:lnTo>
                <a:lnTo>
                  <a:pt x="269777" y="76315"/>
                </a:lnTo>
                <a:lnTo>
                  <a:pt x="289544" y="109798"/>
                </a:lnTo>
                <a:lnTo>
                  <a:pt x="299651" y="147894"/>
                </a:lnTo>
                <a:lnTo>
                  <a:pt x="300521" y="161257"/>
                </a:lnTo>
                <a:lnTo>
                  <a:pt x="299909" y="175110"/>
                </a:lnTo>
                <a:lnTo>
                  <a:pt x="291001" y="213522"/>
                </a:lnTo>
                <a:lnTo>
                  <a:pt x="272353" y="246755"/>
                </a:lnTo>
                <a:lnTo>
                  <a:pt x="242439" y="275476"/>
                </a:lnTo>
                <a:lnTo>
                  <a:pt x="198981" y="297959"/>
                </a:lnTo>
                <a:lnTo>
                  <a:pt x="195633" y="317974"/>
                </a:lnTo>
                <a:lnTo>
                  <a:pt x="231590" y="305187"/>
                </a:lnTo>
                <a:lnTo>
                  <a:pt x="263726" y="284069"/>
                </a:lnTo>
                <a:lnTo>
                  <a:pt x="292179" y="250563"/>
                </a:lnTo>
                <a:lnTo>
                  <a:pt x="310234" y="216330"/>
                </a:lnTo>
                <a:lnTo>
                  <a:pt x="319673" y="169863"/>
                </a:lnTo>
                <a:lnTo>
                  <a:pt x="319720" y="168948"/>
                </a:lnTo>
                <a:lnTo>
                  <a:pt x="319202" y="155341"/>
                </a:lnTo>
                <a:lnTo>
                  <a:pt x="311013" y="114253"/>
                </a:lnTo>
                <a:lnTo>
                  <a:pt x="294332" y="79141"/>
                </a:lnTo>
                <a:lnTo>
                  <a:pt x="279269" y="59011"/>
                </a:lnTo>
                <a:lnTo>
                  <a:pt x="277922" y="57591"/>
                </a:lnTo>
                <a:close/>
              </a:path>
              <a:path w="320039" h="327660">
                <a:moveTo>
                  <a:pt x="82695" y="229047"/>
                </a:moveTo>
                <a:lnTo>
                  <a:pt x="67363" y="270095"/>
                </a:lnTo>
                <a:lnTo>
                  <a:pt x="120541" y="270095"/>
                </a:lnTo>
                <a:lnTo>
                  <a:pt x="82695" y="229047"/>
                </a:lnTo>
                <a:close/>
              </a:path>
              <a:path w="320039" h="327660">
                <a:moveTo>
                  <a:pt x="159819" y="120616"/>
                </a:moveTo>
                <a:lnTo>
                  <a:pt x="145199" y="122948"/>
                </a:lnTo>
                <a:lnTo>
                  <a:pt x="132747" y="129415"/>
                </a:lnTo>
                <a:lnTo>
                  <a:pt x="123192" y="139217"/>
                </a:lnTo>
                <a:lnTo>
                  <a:pt x="117265" y="151556"/>
                </a:lnTo>
                <a:lnTo>
                  <a:pt x="118271" y="169152"/>
                </a:lnTo>
                <a:lnTo>
                  <a:pt x="122686" y="183477"/>
                </a:lnTo>
                <a:lnTo>
                  <a:pt x="130007" y="194474"/>
                </a:lnTo>
                <a:lnTo>
                  <a:pt x="139724" y="202068"/>
                </a:lnTo>
                <a:lnTo>
                  <a:pt x="151331" y="206191"/>
                </a:lnTo>
                <a:lnTo>
                  <a:pt x="168293" y="204687"/>
                </a:lnTo>
                <a:lnTo>
                  <a:pt x="182201" y="199671"/>
                </a:lnTo>
                <a:lnTo>
                  <a:pt x="192860" y="191684"/>
                </a:lnTo>
                <a:lnTo>
                  <a:pt x="200073" y="181269"/>
                </a:lnTo>
                <a:lnTo>
                  <a:pt x="203644" y="168948"/>
                </a:lnTo>
                <a:lnTo>
                  <a:pt x="201760" y="153247"/>
                </a:lnTo>
                <a:lnTo>
                  <a:pt x="175770" y="123484"/>
                </a:lnTo>
                <a:lnTo>
                  <a:pt x="159819" y="120616"/>
                </a:lnTo>
                <a:close/>
              </a:path>
              <a:path w="320039" h="327660">
                <a:moveTo>
                  <a:pt x="272964" y="0"/>
                </a:moveTo>
                <a:lnTo>
                  <a:pt x="159963" y="13664"/>
                </a:lnTo>
                <a:lnTo>
                  <a:pt x="237035" y="98645"/>
                </a:lnTo>
                <a:lnTo>
                  <a:pt x="252240" y="57591"/>
                </a:lnTo>
                <a:lnTo>
                  <a:pt x="277922" y="57591"/>
                </a:lnTo>
                <a:lnTo>
                  <a:pt x="270731" y="50007"/>
                </a:lnTo>
                <a:lnTo>
                  <a:pt x="261603" y="41745"/>
                </a:lnTo>
                <a:lnTo>
                  <a:pt x="259133" y="39717"/>
                </a:lnTo>
                <a:lnTo>
                  <a:pt x="272964" y="0"/>
                </a:lnTo>
                <a:close/>
              </a:path>
            </a:pathLst>
          </a:custGeom>
          <a:solidFill>
            <a:srgbClr val="00ACBD"/>
          </a:solidFill>
        </p:spPr>
        <p:txBody>
          <a:bodyPr wrap="square" lIns="0" tIns="0" rIns="0" bIns="0" rtlCol="0"/>
          <a:lstStyle/>
          <a:p>
            <a:endParaRPr sz="1050"/>
          </a:p>
        </p:txBody>
      </p:sp>
      <p:sp>
        <p:nvSpPr>
          <p:cNvPr id="85" name="object 88"/>
          <p:cNvSpPr/>
          <p:nvPr/>
        </p:nvSpPr>
        <p:spPr>
          <a:xfrm>
            <a:off x="4435968" y="3597140"/>
            <a:ext cx="236729" cy="179571"/>
          </a:xfrm>
          <a:custGeom>
            <a:avLst/>
            <a:gdLst/>
            <a:ahLst/>
            <a:cxnLst/>
            <a:rect l="l" t="t" r="r" b="b"/>
            <a:pathLst>
              <a:path w="315595" h="239395">
                <a:moveTo>
                  <a:pt x="119336" y="0"/>
                </a:moveTo>
                <a:lnTo>
                  <a:pt x="104813" y="1318"/>
                </a:lnTo>
                <a:lnTo>
                  <a:pt x="92570" y="5115"/>
                </a:lnTo>
                <a:lnTo>
                  <a:pt x="82208" y="10967"/>
                </a:lnTo>
                <a:lnTo>
                  <a:pt x="73597" y="13645"/>
                </a:lnTo>
                <a:lnTo>
                  <a:pt x="63437" y="13645"/>
                </a:lnTo>
                <a:lnTo>
                  <a:pt x="49355" y="15260"/>
                </a:lnTo>
                <a:lnTo>
                  <a:pt x="15318" y="36838"/>
                </a:lnTo>
                <a:lnTo>
                  <a:pt x="0" y="76545"/>
                </a:lnTo>
                <a:lnTo>
                  <a:pt x="580" y="91972"/>
                </a:lnTo>
                <a:lnTo>
                  <a:pt x="2646" y="104220"/>
                </a:lnTo>
                <a:lnTo>
                  <a:pt x="6164" y="114680"/>
                </a:lnTo>
                <a:lnTo>
                  <a:pt x="2683" y="127062"/>
                </a:lnTo>
                <a:lnTo>
                  <a:pt x="463" y="139973"/>
                </a:lnTo>
                <a:lnTo>
                  <a:pt x="1514" y="157347"/>
                </a:lnTo>
                <a:lnTo>
                  <a:pt x="4993" y="172842"/>
                </a:lnTo>
                <a:lnTo>
                  <a:pt x="27571" y="206712"/>
                </a:lnTo>
                <a:lnTo>
                  <a:pt x="71057" y="218877"/>
                </a:lnTo>
                <a:lnTo>
                  <a:pt x="80013" y="228043"/>
                </a:lnTo>
                <a:lnTo>
                  <a:pt x="91121" y="234923"/>
                </a:lnTo>
                <a:lnTo>
                  <a:pt x="103661" y="239241"/>
                </a:lnTo>
                <a:lnTo>
                  <a:pt x="120509" y="238994"/>
                </a:lnTo>
                <a:lnTo>
                  <a:pt x="134196" y="236616"/>
                </a:lnTo>
                <a:lnTo>
                  <a:pt x="145361" y="232319"/>
                </a:lnTo>
                <a:lnTo>
                  <a:pt x="154643" y="226316"/>
                </a:lnTo>
                <a:lnTo>
                  <a:pt x="222629" y="226316"/>
                </a:lnTo>
                <a:lnTo>
                  <a:pt x="253361" y="201309"/>
                </a:lnTo>
                <a:lnTo>
                  <a:pt x="264351" y="164140"/>
                </a:lnTo>
                <a:lnTo>
                  <a:pt x="264351" y="161346"/>
                </a:lnTo>
                <a:lnTo>
                  <a:pt x="276494" y="157494"/>
                </a:lnTo>
                <a:lnTo>
                  <a:pt x="305254" y="131170"/>
                </a:lnTo>
                <a:lnTo>
                  <a:pt x="315278" y="93020"/>
                </a:lnTo>
                <a:lnTo>
                  <a:pt x="313781" y="78708"/>
                </a:lnTo>
                <a:lnTo>
                  <a:pt x="293755" y="42207"/>
                </a:lnTo>
                <a:lnTo>
                  <a:pt x="268183" y="27234"/>
                </a:lnTo>
                <a:lnTo>
                  <a:pt x="236411" y="27234"/>
                </a:lnTo>
                <a:lnTo>
                  <a:pt x="228309" y="16920"/>
                </a:lnTo>
                <a:lnTo>
                  <a:pt x="220876" y="10900"/>
                </a:lnTo>
                <a:lnTo>
                  <a:pt x="156090" y="10900"/>
                </a:lnTo>
                <a:lnTo>
                  <a:pt x="143500" y="5934"/>
                </a:lnTo>
                <a:lnTo>
                  <a:pt x="131322" y="1974"/>
                </a:lnTo>
                <a:lnTo>
                  <a:pt x="119336" y="0"/>
                </a:lnTo>
                <a:close/>
              </a:path>
              <a:path w="315595" h="239395">
                <a:moveTo>
                  <a:pt x="222629" y="226316"/>
                </a:moveTo>
                <a:lnTo>
                  <a:pt x="154643" y="226316"/>
                </a:lnTo>
                <a:lnTo>
                  <a:pt x="168422" y="227734"/>
                </a:lnTo>
                <a:lnTo>
                  <a:pt x="180762" y="230037"/>
                </a:lnTo>
                <a:lnTo>
                  <a:pt x="192647" y="231981"/>
                </a:lnTo>
                <a:lnTo>
                  <a:pt x="207884" y="230715"/>
                </a:lnTo>
                <a:lnTo>
                  <a:pt x="221821" y="226734"/>
                </a:lnTo>
                <a:lnTo>
                  <a:pt x="222629" y="226316"/>
                </a:lnTo>
                <a:close/>
              </a:path>
              <a:path w="315595" h="239395">
                <a:moveTo>
                  <a:pt x="246571" y="24567"/>
                </a:moveTo>
                <a:lnTo>
                  <a:pt x="241491" y="27234"/>
                </a:lnTo>
                <a:lnTo>
                  <a:pt x="268183" y="27234"/>
                </a:lnTo>
                <a:lnTo>
                  <a:pt x="256814" y="24797"/>
                </a:lnTo>
                <a:lnTo>
                  <a:pt x="246571" y="24567"/>
                </a:lnTo>
                <a:close/>
              </a:path>
              <a:path w="315595" h="239395">
                <a:moveTo>
                  <a:pt x="193217" y="166"/>
                </a:moveTo>
                <a:lnTo>
                  <a:pt x="178677" y="1367"/>
                </a:lnTo>
                <a:lnTo>
                  <a:pt x="166400" y="5115"/>
                </a:lnTo>
                <a:lnTo>
                  <a:pt x="156090" y="10900"/>
                </a:lnTo>
                <a:lnTo>
                  <a:pt x="220876" y="10900"/>
                </a:lnTo>
                <a:lnTo>
                  <a:pt x="218172" y="8710"/>
                </a:lnTo>
                <a:lnTo>
                  <a:pt x="206357" y="2995"/>
                </a:lnTo>
                <a:lnTo>
                  <a:pt x="193217" y="166"/>
                </a:lnTo>
                <a:close/>
              </a:path>
            </a:pathLst>
          </a:custGeom>
          <a:solidFill>
            <a:srgbClr val="E4E4E4"/>
          </a:solidFill>
        </p:spPr>
        <p:txBody>
          <a:bodyPr wrap="square" lIns="0" tIns="0" rIns="0" bIns="0" rtlCol="0"/>
          <a:lstStyle/>
          <a:p>
            <a:endParaRPr sz="1050"/>
          </a:p>
        </p:txBody>
      </p:sp>
      <p:sp>
        <p:nvSpPr>
          <p:cNvPr id="86" name="object 89"/>
          <p:cNvSpPr/>
          <p:nvPr/>
        </p:nvSpPr>
        <p:spPr>
          <a:xfrm>
            <a:off x="4435968" y="3597140"/>
            <a:ext cx="236729" cy="179571"/>
          </a:xfrm>
          <a:custGeom>
            <a:avLst/>
            <a:gdLst/>
            <a:ahLst/>
            <a:cxnLst/>
            <a:rect l="l" t="t" r="r" b="b"/>
            <a:pathLst>
              <a:path w="315595" h="239395">
                <a:moveTo>
                  <a:pt x="315278" y="93020"/>
                </a:moveTo>
                <a:lnTo>
                  <a:pt x="302716" y="52852"/>
                </a:lnTo>
                <a:lnTo>
                  <a:pt x="270501" y="27730"/>
                </a:lnTo>
                <a:lnTo>
                  <a:pt x="246571" y="24567"/>
                </a:lnTo>
                <a:lnTo>
                  <a:pt x="241491" y="27234"/>
                </a:lnTo>
                <a:lnTo>
                  <a:pt x="236411" y="27234"/>
                </a:lnTo>
                <a:lnTo>
                  <a:pt x="228309" y="16920"/>
                </a:lnTo>
                <a:lnTo>
                  <a:pt x="218172" y="8710"/>
                </a:lnTo>
                <a:lnTo>
                  <a:pt x="206357" y="2995"/>
                </a:lnTo>
                <a:lnTo>
                  <a:pt x="193217" y="166"/>
                </a:lnTo>
                <a:lnTo>
                  <a:pt x="178677" y="1367"/>
                </a:lnTo>
                <a:lnTo>
                  <a:pt x="166437" y="5095"/>
                </a:lnTo>
                <a:lnTo>
                  <a:pt x="156090" y="10900"/>
                </a:lnTo>
                <a:lnTo>
                  <a:pt x="143500" y="5934"/>
                </a:lnTo>
                <a:lnTo>
                  <a:pt x="131322" y="1974"/>
                </a:lnTo>
                <a:lnTo>
                  <a:pt x="119336" y="0"/>
                </a:lnTo>
                <a:lnTo>
                  <a:pt x="104813" y="1318"/>
                </a:lnTo>
                <a:lnTo>
                  <a:pt x="92570" y="5115"/>
                </a:lnTo>
                <a:lnTo>
                  <a:pt x="82208" y="10967"/>
                </a:lnTo>
                <a:lnTo>
                  <a:pt x="73597" y="13645"/>
                </a:lnTo>
                <a:lnTo>
                  <a:pt x="68517" y="13645"/>
                </a:lnTo>
                <a:lnTo>
                  <a:pt x="63437" y="13645"/>
                </a:lnTo>
                <a:lnTo>
                  <a:pt x="49355" y="15260"/>
                </a:lnTo>
                <a:lnTo>
                  <a:pt x="15318" y="36838"/>
                </a:lnTo>
                <a:lnTo>
                  <a:pt x="0" y="76545"/>
                </a:lnTo>
                <a:lnTo>
                  <a:pt x="580" y="91972"/>
                </a:lnTo>
                <a:lnTo>
                  <a:pt x="2646" y="104220"/>
                </a:lnTo>
                <a:lnTo>
                  <a:pt x="6164" y="114680"/>
                </a:lnTo>
                <a:lnTo>
                  <a:pt x="2683" y="127062"/>
                </a:lnTo>
                <a:lnTo>
                  <a:pt x="463" y="139973"/>
                </a:lnTo>
                <a:lnTo>
                  <a:pt x="1514" y="157347"/>
                </a:lnTo>
                <a:lnTo>
                  <a:pt x="4993" y="172842"/>
                </a:lnTo>
                <a:lnTo>
                  <a:pt x="27571" y="206712"/>
                </a:lnTo>
                <a:lnTo>
                  <a:pt x="65977" y="218877"/>
                </a:lnTo>
                <a:lnTo>
                  <a:pt x="68517" y="218877"/>
                </a:lnTo>
                <a:lnTo>
                  <a:pt x="71057" y="218877"/>
                </a:lnTo>
                <a:lnTo>
                  <a:pt x="80013" y="228043"/>
                </a:lnTo>
                <a:lnTo>
                  <a:pt x="91121" y="234923"/>
                </a:lnTo>
                <a:lnTo>
                  <a:pt x="103661" y="239241"/>
                </a:lnTo>
                <a:lnTo>
                  <a:pt x="120509" y="238994"/>
                </a:lnTo>
                <a:lnTo>
                  <a:pt x="134196" y="236616"/>
                </a:lnTo>
                <a:lnTo>
                  <a:pt x="145361" y="232319"/>
                </a:lnTo>
                <a:lnTo>
                  <a:pt x="154643" y="226316"/>
                </a:lnTo>
                <a:lnTo>
                  <a:pt x="168422" y="227734"/>
                </a:lnTo>
                <a:lnTo>
                  <a:pt x="180762" y="230037"/>
                </a:lnTo>
                <a:lnTo>
                  <a:pt x="192647" y="231981"/>
                </a:lnTo>
                <a:lnTo>
                  <a:pt x="207884" y="230715"/>
                </a:lnTo>
                <a:lnTo>
                  <a:pt x="244806" y="211749"/>
                </a:lnTo>
                <a:lnTo>
                  <a:pt x="263357" y="175936"/>
                </a:lnTo>
                <a:lnTo>
                  <a:pt x="264351" y="164140"/>
                </a:lnTo>
                <a:lnTo>
                  <a:pt x="264351" y="161346"/>
                </a:lnTo>
                <a:lnTo>
                  <a:pt x="297297" y="142136"/>
                </a:lnTo>
                <a:lnTo>
                  <a:pt x="314531" y="104015"/>
                </a:lnTo>
                <a:lnTo>
                  <a:pt x="315278" y="93020"/>
                </a:lnTo>
                <a:close/>
              </a:path>
            </a:pathLst>
          </a:custGeom>
          <a:ln w="9143">
            <a:solidFill>
              <a:srgbClr val="1F3863"/>
            </a:solidFill>
          </a:ln>
        </p:spPr>
        <p:txBody>
          <a:bodyPr wrap="square" lIns="0" tIns="0" rIns="0" bIns="0" rtlCol="0"/>
          <a:lstStyle/>
          <a:p>
            <a:endParaRPr sz="1050"/>
          </a:p>
        </p:txBody>
      </p:sp>
      <p:sp>
        <p:nvSpPr>
          <p:cNvPr id="87" name="object 90"/>
          <p:cNvSpPr/>
          <p:nvPr/>
        </p:nvSpPr>
        <p:spPr>
          <a:xfrm>
            <a:off x="5056563" y="3006073"/>
            <a:ext cx="192432" cy="217200"/>
          </a:xfrm>
          <a:custGeom>
            <a:avLst/>
            <a:gdLst/>
            <a:ahLst/>
            <a:cxnLst/>
            <a:rect l="l" t="t" r="r" b="b"/>
            <a:pathLst>
              <a:path w="256540" h="289560">
                <a:moveTo>
                  <a:pt x="128013" y="0"/>
                </a:moveTo>
                <a:lnTo>
                  <a:pt x="78333" y="4050"/>
                </a:lnTo>
                <a:lnTo>
                  <a:pt x="35058" y="16572"/>
                </a:lnTo>
                <a:lnTo>
                  <a:pt x="1859" y="47412"/>
                </a:lnTo>
                <a:lnTo>
                  <a:pt x="0" y="230758"/>
                </a:lnTo>
                <a:lnTo>
                  <a:pt x="1561" y="241192"/>
                </a:lnTo>
                <a:lnTo>
                  <a:pt x="33913" y="272404"/>
                </a:lnTo>
                <a:lnTo>
                  <a:pt x="76854" y="285230"/>
                </a:lnTo>
                <a:lnTo>
                  <a:pt x="126459" y="289556"/>
                </a:lnTo>
                <a:lnTo>
                  <a:pt x="143425" y="289120"/>
                </a:lnTo>
                <a:lnTo>
                  <a:pt x="192231" y="282417"/>
                </a:lnTo>
                <a:lnTo>
                  <a:pt x="223731" y="271370"/>
                </a:lnTo>
                <a:lnTo>
                  <a:pt x="132282" y="271370"/>
                </a:lnTo>
                <a:lnTo>
                  <a:pt x="112138" y="270798"/>
                </a:lnTo>
                <a:lnTo>
                  <a:pt x="60914" y="262858"/>
                </a:lnTo>
                <a:lnTo>
                  <a:pt x="21874" y="241239"/>
                </a:lnTo>
                <a:lnTo>
                  <a:pt x="18300" y="198144"/>
                </a:lnTo>
                <a:lnTo>
                  <a:pt x="35257" y="198144"/>
                </a:lnTo>
                <a:lnTo>
                  <a:pt x="27922" y="193248"/>
                </a:lnTo>
                <a:lnTo>
                  <a:pt x="21907" y="186937"/>
                </a:lnTo>
                <a:lnTo>
                  <a:pt x="18739" y="180187"/>
                </a:lnTo>
                <a:lnTo>
                  <a:pt x="18285" y="176402"/>
                </a:lnTo>
                <a:lnTo>
                  <a:pt x="18285" y="143029"/>
                </a:lnTo>
                <a:lnTo>
                  <a:pt x="33975" y="143029"/>
                </a:lnTo>
                <a:lnTo>
                  <a:pt x="27875" y="138960"/>
                </a:lnTo>
                <a:lnTo>
                  <a:pt x="21874" y="132654"/>
                </a:lnTo>
                <a:lnTo>
                  <a:pt x="18726" y="125902"/>
                </a:lnTo>
                <a:lnTo>
                  <a:pt x="18285" y="122174"/>
                </a:lnTo>
                <a:lnTo>
                  <a:pt x="18285" y="90677"/>
                </a:lnTo>
                <a:lnTo>
                  <a:pt x="59189" y="90677"/>
                </a:lnTo>
                <a:lnTo>
                  <a:pt x="58207" y="90427"/>
                </a:lnTo>
                <a:lnTo>
                  <a:pt x="20717" y="67491"/>
                </a:lnTo>
                <a:lnTo>
                  <a:pt x="18364" y="60390"/>
                </a:lnTo>
                <a:lnTo>
                  <a:pt x="19975" y="52783"/>
                </a:lnTo>
                <a:lnTo>
                  <a:pt x="54831" y="28401"/>
                </a:lnTo>
                <a:lnTo>
                  <a:pt x="103551" y="19021"/>
                </a:lnTo>
                <a:lnTo>
                  <a:pt x="122709" y="18079"/>
                </a:lnTo>
                <a:lnTo>
                  <a:pt x="223887" y="18079"/>
                </a:lnTo>
                <a:lnTo>
                  <a:pt x="222115" y="17105"/>
                </a:lnTo>
                <a:lnTo>
                  <a:pt x="179175" y="4309"/>
                </a:lnTo>
                <a:lnTo>
                  <a:pt x="129571" y="3"/>
                </a:lnTo>
                <a:lnTo>
                  <a:pt x="128013" y="0"/>
                </a:lnTo>
                <a:close/>
              </a:path>
              <a:path w="256540" h="289560">
                <a:moveTo>
                  <a:pt x="255977" y="196989"/>
                </a:moveTo>
                <a:lnTo>
                  <a:pt x="237615" y="196989"/>
                </a:lnTo>
                <a:lnTo>
                  <a:pt x="237741" y="230758"/>
                </a:lnTo>
                <a:lnTo>
                  <a:pt x="236088" y="237940"/>
                </a:lnTo>
                <a:lnTo>
                  <a:pt x="200808" y="261371"/>
                </a:lnTo>
                <a:lnTo>
                  <a:pt x="151610" y="270491"/>
                </a:lnTo>
                <a:lnTo>
                  <a:pt x="132282" y="271370"/>
                </a:lnTo>
                <a:lnTo>
                  <a:pt x="223731" y="271370"/>
                </a:lnTo>
                <a:lnTo>
                  <a:pt x="253819" y="243086"/>
                </a:lnTo>
                <a:lnTo>
                  <a:pt x="255964" y="232955"/>
                </a:lnTo>
                <a:lnTo>
                  <a:pt x="255977" y="196989"/>
                </a:lnTo>
                <a:close/>
              </a:path>
              <a:path w="256540" h="289560">
                <a:moveTo>
                  <a:pt x="35257" y="198144"/>
                </a:moveTo>
                <a:lnTo>
                  <a:pt x="18300" y="198144"/>
                </a:lnTo>
                <a:lnTo>
                  <a:pt x="25450" y="204172"/>
                </a:lnTo>
                <a:lnTo>
                  <a:pt x="70092" y="220883"/>
                </a:lnTo>
                <a:lnTo>
                  <a:pt x="113944" y="225900"/>
                </a:lnTo>
                <a:lnTo>
                  <a:pt x="131406" y="225706"/>
                </a:lnTo>
                <a:lnTo>
                  <a:pt x="177955" y="221671"/>
                </a:lnTo>
                <a:lnTo>
                  <a:pt x="198901" y="217139"/>
                </a:lnTo>
                <a:lnTo>
                  <a:pt x="132350" y="217139"/>
                </a:lnTo>
                <a:lnTo>
                  <a:pt x="112204" y="216565"/>
                </a:lnTo>
                <a:lnTo>
                  <a:pt x="60978" y="208594"/>
                </a:lnTo>
                <a:lnTo>
                  <a:pt x="36577" y="199025"/>
                </a:lnTo>
                <a:lnTo>
                  <a:pt x="35257" y="198144"/>
                </a:lnTo>
                <a:close/>
              </a:path>
              <a:path w="256540" h="289560">
                <a:moveTo>
                  <a:pt x="255997" y="142767"/>
                </a:moveTo>
                <a:lnTo>
                  <a:pt x="237493" y="142767"/>
                </a:lnTo>
                <a:lnTo>
                  <a:pt x="237741" y="176402"/>
                </a:lnTo>
                <a:lnTo>
                  <a:pt x="236090" y="183586"/>
                </a:lnTo>
                <a:lnTo>
                  <a:pt x="200834" y="207078"/>
                </a:lnTo>
                <a:lnTo>
                  <a:pt x="151666" y="216251"/>
                </a:lnTo>
                <a:lnTo>
                  <a:pt x="132350" y="217139"/>
                </a:lnTo>
                <a:lnTo>
                  <a:pt x="198901" y="217139"/>
                </a:lnTo>
                <a:lnTo>
                  <a:pt x="237615" y="196989"/>
                </a:lnTo>
                <a:lnTo>
                  <a:pt x="255977" y="196989"/>
                </a:lnTo>
                <a:lnTo>
                  <a:pt x="255997" y="142767"/>
                </a:lnTo>
                <a:close/>
              </a:path>
              <a:path w="256540" h="289560">
                <a:moveTo>
                  <a:pt x="33975" y="143029"/>
                </a:moveTo>
                <a:lnTo>
                  <a:pt x="18285" y="143029"/>
                </a:lnTo>
                <a:lnTo>
                  <a:pt x="25418" y="149274"/>
                </a:lnTo>
                <a:lnTo>
                  <a:pt x="69949" y="166509"/>
                </a:lnTo>
                <a:lnTo>
                  <a:pt x="113689" y="171655"/>
                </a:lnTo>
                <a:lnTo>
                  <a:pt x="131182" y="171463"/>
                </a:lnTo>
                <a:lnTo>
                  <a:pt x="177776" y="167414"/>
                </a:lnTo>
                <a:lnTo>
                  <a:pt x="199076" y="162785"/>
                </a:lnTo>
                <a:lnTo>
                  <a:pt x="132282" y="162785"/>
                </a:lnTo>
                <a:lnTo>
                  <a:pt x="112138" y="162213"/>
                </a:lnTo>
                <a:lnTo>
                  <a:pt x="60914" y="154273"/>
                </a:lnTo>
                <a:lnTo>
                  <a:pt x="36521" y="144727"/>
                </a:lnTo>
                <a:lnTo>
                  <a:pt x="33975" y="143029"/>
                </a:lnTo>
                <a:close/>
              </a:path>
              <a:path w="256540" h="289560">
                <a:moveTo>
                  <a:pt x="256015" y="95002"/>
                </a:moveTo>
                <a:lnTo>
                  <a:pt x="231190" y="95002"/>
                </a:lnTo>
                <a:lnTo>
                  <a:pt x="237741" y="122174"/>
                </a:lnTo>
                <a:lnTo>
                  <a:pt x="236088" y="129355"/>
                </a:lnTo>
                <a:lnTo>
                  <a:pt x="200808" y="152786"/>
                </a:lnTo>
                <a:lnTo>
                  <a:pt x="151610" y="161906"/>
                </a:lnTo>
                <a:lnTo>
                  <a:pt x="132282" y="162785"/>
                </a:lnTo>
                <a:lnTo>
                  <a:pt x="199076" y="162785"/>
                </a:lnTo>
                <a:lnTo>
                  <a:pt x="237493" y="142767"/>
                </a:lnTo>
                <a:lnTo>
                  <a:pt x="255997" y="142767"/>
                </a:lnTo>
                <a:lnTo>
                  <a:pt x="256015" y="95002"/>
                </a:lnTo>
                <a:close/>
              </a:path>
              <a:path w="256540" h="289560">
                <a:moveTo>
                  <a:pt x="59189" y="90677"/>
                </a:moveTo>
                <a:lnTo>
                  <a:pt x="18285" y="90677"/>
                </a:lnTo>
                <a:lnTo>
                  <a:pt x="26821" y="96379"/>
                </a:lnTo>
                <a:lnTo>
                  <a:pt x="73622" y="112423"/>
                </a:lnTo>
                <a:lnTo>
                  <a:pt x="115465" y="117327"/>
                </a:lnTo>
                <a:lnTo>
                  <a:pt x="131529" y="117124"/>
                </a:lnTo>
                <a:lnTo>
                  <a:pt x="175841" y="113090"/>
                </a:lnTo>
                <a:lnTo>
                  <a:pt x="222405" y="99752"/>
                </a:lnTo>
                <a:lnTo>
                  <a:pt x="222746" y="99568"/>
                </a:lnTo>
                <a:lnTo>
                  <a:pt x="128013" y="99568"/>
                </a:lnTo>
                <a:lnTo>
                  <a:pt x="108452" y="98944"/>
                </a:lnTo>
                <a:lnTo>
                  <a:pt x="90122" y="97142"/>
                </a:lnTo>
                <a:lnTo>
                  <a:pt x="73286" y="94269"/>
                </a:lnTo>
                <a:lnTo>
                  <a:pt x="59189" y="90677"/>
                </a:lnTo>
                <a:close/>
              </a:path>
              <a:path w="256540" h="289560">
                <a:moveTo>
                  <a:pt x="223887" y="18079"/>
                </a:moveTo>
                <a:lnTo>
                  <a:pt x="122709" y="18079"/>
                </a:lnTo>
                <a:lnTo>
                  <a:pt x="142981" y="18640"/>
                </a:lnTo>
                <a:lnTo>
                  <a:pt x="161821" y="20292"/>
                </a:lnTo>
                <a:lnTo>
                  <a:pt x="207794" y="30853"/>
                </a:lnTo>
                <a:lnTo>
                  <a:pt x="237167" y="54548"/>
                </a:lnTo>
                <a:lnTo>
                  <a:pt x="235737" y="62829"/>
                </a:lnTo>
                <a:lnTo>
                  <a:pt x="201960" y="88649"/>
                </a:lnTo>
                <a:lnTo>
                  <a:pt x="154265" y="98417"/>
                </a:lnTo>
                <a:lnTo>
                  <a:pt x="128013" y="99568"/>
                </a:lnTo>
                <a:lnTo>
                  <a:pt x="222746" y="99568"/>
                </a:lnTo>
                <a:lnTo>
                  <a:pt x="231190" y="95002"/>
                </a:lnTo>
                <a:lnTo>
                  <a:pt x="256015" y="95002"/>
                </a:lnTo>
                <a:lnTo>
                  <a:pt x="256029" y="58825"/>
                </a:lnTo>
                <a:lnTo>
                  <a:pt x="254465" y="48345"/>
                </a:lnTo>
                <a:lnTo>
                  <a:pt x="249980" y="38954"/>
                </a:lnTo>
                <a:lnTo>
                  <a:pt x="242886" y="30630"/>
                </a:lnTo>
                <a:lnTo>
                  <a:pt x="233493" y="23355"/>
                </a:lnTo>
                <a:lnTo>
                  <a:pt x="223887" y="18079"/>
                </a:lnTo>
                <a:close/>
              </a:path>
            </a:pathLst>
          </a:custGeom>
          <a:solidFill>
            <a:srgbClr val="C55A11"/>
          </a:solidFill>
        </p:spPr>
        <p:txBody>
          <a:bodyPr wrap="square" lIns="0" tIns="0" rIns="0" bIns="0" rtlCol="0"/>
          <a:lstStyle/>
          <a:p>
            <a:endParaRPr sz="1050"/>
          </a:p>
        </p:txBody>
      </p:sp>
      <p:sp>
        <p:nvSpPr>
          <p:cNvPr id="88" name="object 91"/>
          <p:cNvSpPr/>
          <p:nvPr/>
        </p:nvSpPr>
        <p:spPr>
          <a:xfrm>
            <a:off x="5207458" y="3176405"/>
            <a:ext cx="13813" cy="13813"/>
          </a:xfrm>
          <a:custGeom>
            <a:avLst/>
            <a:gdLst/>
            <a:ahLst/>
            <a:cxnLst/>
            <a:rect l="l" t="t" r="r" b="b"/>
            <a:pathLst>
              <a:path w="18415" h="18414">
                <a:moveTo>
                  <a:pt x="14224" y="0"/>
                </a:moveTo>
                <a:lnTo>
                  <a:pt x="4063" y="0"/>
                </a:lnTo>
                <a:lnTo>
                  <a:pt x="0" y="4063"/>
                </a:lnTo>
                <a:lnTo>
                  <a:pt x="0" y="14224"/>
                </a:lnTo>
                <a:lnTo>
                  <a:pt x="4063" y="18287"/>
                </a:lnTo>
                <a:lnTo>
                  <a:pt x="14224" y="18287"/>
                </a:lnTo>
                <a:lnTo>
                  <a:pt x="18287" y="14224"/>
                </a:lnTo>
                <a:lnTo>
                  <a:pt x="18287" y="4063"/>
                </a:lnTo>
                <a:lnTo>
                  <a:pt x="14224" y="0"/>
                </a:lnTo>
                <a:close/>
              </a:path>
            </a:pathLst>
          </a:custGeom>
          <a:solidFill>
            <a:srgbClr val="C55A11"/>
          </a:solidFill>
        </p:spPr>
        <p:txBody>
          <a:bodyPr wrap="square" lIns="0" tIns="0" rIns="0" bIns="0" rtlCol="0"/>
          <a:lstStyle/>
          <a:p>
            <a:endParaRPr sz="1050"/>
          </a:p>
        </p:txBody>
      </p:sp>
      <p:sp>
        <p:nvSpPr>
          <p:cNvPr id="89" name="object 92"/>
          <p:cNvSpPr/>
          <p:nvPr/>
        </p:nvSpPr>
        <p:spPr>
          <a:xfrm>
            <a:off x="5207458" y="3135250"/>
            <a:ext cx="13813" cy="13813"/>
          </a:xfrm>
          <a:custGeom>
            <a:avLst/>
            <a:gdLst/>
            <a:ahLst/>
            <a:cxnLst/>
            <a:rect l="l" t="t" r="r" b="b"/>
            <a:pathLst>
              <a:path w="18415" h="18414">
                <a:moveTo>
                  <a:pt x="14224" y="0"/>
                </a:moveTo>
                <a:lnTo>
                  <a:pt x="4063" y="0"/>
                </a:lnTo>
                <a:lnTo>
                  <a:pt x="0" y="4063"/>
                </a:lnTo>
                <a:lnTo>
                  <a:pt x="0" y="14224"/>
                </a:lnTo>
                <a:lnTo>
                  <a:pt x="4063" y="18287"/>
                </a:lnTo>
                <a:lnTo>
                  <a:pt x="14224" y="18287"/>
                </a:lnTo>
                <a:lnTo>
                  <a:pt x="18287" y="14224"/>
                </a:lnTo>
                <a:lnTo>
                  <a:pt x="18287" y="4063"/>
                </a:lnTo>
                <a:lnTo>
                  <a:pt x="14224" y="0"/>
                </a:lnTo>
                <a:close/>
              </a:path>
            </a:pathLst>
          </a:custGeom>
          <a:solidFill>
            <a:srgbClr val="C55A11"/>
          </a:solidFill>
        </p:spPr>
        <p:txBody>
          <a:bodyPr wrap="square" lIns="0" tIns="0" rIns="0" bIns="0" rtlCol="0"/>
          <a:lstStyle/>
          <a:p>
            <a:endParaRPr sz="1050"/>
          </a:p>
        </p:txBody>
      </p:sp>
      <p:sp>
        <p:nvSpPr>
          <p:cNvPr id="90" name="object 93"/>
          <p:cNvSpPr/>
          <p:nvPr/>
        </p:nvSpPr>
        <p:spPr>
          <a:xfrm>
            <a:off x="5207458" y="3095241"/>
            <a:ext cx="13813" cy="12861"/>
          </a:xfrm>
          <a:custGeom>
            <a:avLst/>
            <a:gdLst/>
            <a:ahLst/>
            <a:cxnLst/>
            <a:rect l="l" t="t" r="r" b="b"/>
            <a:pathLst>
              <a:path w="18415" h="17145">
                <a:moveTo>
                  <a:pt x="14224" y="0"/>
                </a:moveTo>
                <a:lnTo>
                  <a:pt x="4063" y="0"/>
                </a:lnTo>
                <a:lnTo>
                  <a:pt x="0" y="3809"/>
                </a:lnTo>
                <a:lnTo>
                  <a:pt x="0" y="12953"/>
                </a:lnTo>
                <a:lnTo>
                  <a:pt x="4063" y="16763"/>
                </a:lnTo>
                <a:lnTo>
                  <a:pt x="14224" y="16763"/>
                </a:lnTo>
                <a:lnTo>
                  <a:pt x="18287" y="12953"/>
                </a:lnTo>
                <a:lnTo>
                  <a:pt x="18287" y="3809"/>
                </a:lnTo>
                <a:lnTo>
                  <a:pt x="14224" y="0"/>
                </a:lnTo>
                <a:close/>
              </a:path>
            </a:pathLst>
          </a:custGeom>
          <a:solidFill>
            <a:srgbClr val="C55A11"/>
          </a:solidFill>
        </p:spPr>
        <p:txBody>
          <a:bodyPr wrap="square" lIns="0" tIns="0" rIns="0" bIns="0" rtlCol="0"/>
          <a:lstStyle/>
          <a:p>
            <a:endParaRPr sz="1050"/>
          </a:p>
        </p:txBody>
      </p:sp>
      <p:sp>
        <p:nvSpPr>
          <p:cNvPr id="91" name="object 94"/>
          <p:cNvSpPr txBox="1"/>
          <p:nvPr/>
        </p:nvSpPr>
        <p:spPr>
          <a:xfrm>
            <a:off x="4040388" y="2787248"/>
            <a:ext cx="704948" cy="207645"/>
          </a:xfrm>
          <a:prstGeom prst="rect">
            <a:avLst/>
          </a:prstGeom>
        </p:spPr>
        <p:txBody>
          <a:bodyPr vert="horz" wrap="square" lIns="0" tIns="0" rIns="0" bIns="0" rtlCol="0">
            <a:spAutoFit/>
          </a:bodyPr>
          <a:lstStyle/>
          <a:p>
            <a:pPr marL="12700">
              <a:lnSpc>
                <a:spcPct val="100000"/>
              </a:lnSpc>
            </a:pPr>
            <a:r>
              <a:rPr sz="1350" b="1" dirty="0">
                <a:latin typeface="微软雅黑" panose="020B0503020204020204" pitchFamily="34" charset="-122"/>
                <a:cs typeface="微软雅黑" panose="020B0503020204020204" pitchFamily="34" charset="-122"/>
              </a:rPr>
              <a:t>优化流程</a:t>
            </a:r>
            <a:endParaRPr sz="1350">
              <a:latin typeface="微软雅黑" panose="020B0503020204020204" pitchFamily="34" charset="-122"/>
              <a:cs typeface="微软雅黑" panose="020B0503020204020204" pitchFamily="34" charset="-122"/>
            </a:endParaRPr>
          </a:p>
        </p:txBody>
      </p:sp>
      <p:sp>
        <p:nvSpPr>
          <p:cNvPr id="92" name="文本框 91"/>
          <p:cNvSpPr txBox="1"/>
          <p:nvPr/>
        </p:nvSpPr>
        <p:spPr>
          <a:xfrm>
            <a:off x="1033171" y="2119580"/>
            <a:ext cx="1649730" cy="252730"/>
          </a:xfrm>
          <a:prstGeom prst="rect">
            <a:avLst/>
          </a:prstGeom>
          <a:noFill/>
        </p:spPr>
        <p:txBody>
          <a:bodyPr wrap="none" rtlCol="0">
            <a:spAutoFit/>
          </a:bodyPr>
          <a:lstStyle/>
          <a:p>
            <a:r>
              <a:rPr lang="zh-CN" altLang="en-US" sz="1050" smtClean="0">
                <a:solidFill>
                  <a:srgbClr val="37A6DE"/>
                </a:solidFill>
              </a:rPr>
              <a:t>基于任务执行的监督流程</a:t>
            </a:r>
            <a:endParaRPr lang="zh-CN" altLang="en-US" sz="1050">
              <a:solidFill>
                <a:srgbClr val="37A6DE"/>
              </a:solidFill>
            </a:endParaRPr>
          </a:p>
        </p:txBody>
      </p:sp>
      <p:grpSp>
        <p:nvGrpSpPr>
          <p:cNvPr id="99" name="组合 98"/>
          <p:cNvGrpSpPr/>
          <p:nvPr/>
        </p:nvGrpSpPr>
        <p:grpSpPr>
          <a:xfrm>
            <a:off x="1774986" y="2071867"/>
            <a:ext cx="1621489" cy="358266"/>
            <a:chOff x="2366319" y="2761735"/>
            <a:chExt cx="2161685" cy="477622"/>
          </a:xfrm>
        </p:grpSpPr>
        <p:cxnSp>
          <p:nvCxnSpPr>
            <p:cNvPr id="94" name="直接连接符 93"/>
            <p:cNvCxnSpPr/>
            <p:nvPr/>
          </p:nvCxnSpPr>
          <p:spPr>
            <a:xfrm flipH="1" flipV="1">
              <a:off x="4009768" y="2761735"/>
              <a:ext cx="518236" cy="477622"/>
            </a:xfrm>
            <a:prstGeom prst="line">
              <a:avLst/>
            </a:prstGeom>
            <a:ln w="19050">
              <a:solidFill>
                <a:schemeClr val="accent2">
                  <a:lumMod val="75000"/>
                </a:schemeClr>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H="1">
              <a:off x="2366319" y="2761735"/>
              <a:ext cx="16434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0" name="组合 99"/>
          <p:cNvGrpSpPr/>
          <p:nvPr/>
        </p:nvGrpSpPr>
        <p:grpSpPr>
          <a:xfrm flipH="1">
            <a:off x="5205998" y="1865741"/>
            <a:ext cx="1621489" cy="358266"/>
            <a:chOff x="2366319" y="2761735"/>
            <a:chExt cx="2161685" cy="477622"/>
          </a:xfrm>
        </p:grpSpPr>
        <p:cxnSp>
          <p:nvCxnSpPr>
            <p:cNvPr id="101" name="直接连接符 100"/>
            <p:cNvCxnSpPr/>
            <p:nvPr/>
          </p:nvCxnSpPr>
          <p:spPr>
            <a:xfrm flipH="1" flipV="1">
              <a:off x="4009768" y="2761735"/>
              <a:ext cx="518236" cy="477622"/>
            </a:xfrm>
            <a:prstGeom prst="line">
              <a:avLst/>
            </a:prstGeom>
            <a:ln w="19050">
              <a:solidFill>
                <a:schemeClr val="accent2">
                  <a:lumMod val="75000"/>
                </a:schemeClr>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H="1">
              <a:off x="2366319" y="2761735"/>
              <a:ext cx="16434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3" name="文本框 102"/>
          <p:cNvSpPr txBox="1"/>
          <p:nvPr/>
        </p:nvSpPr>
        <p:spPr>
          <a:xfrm>
            <a:off x="6313493" y="1935540"/>
            <a:ext cx="1977966" cy="414020"/>
          </a:xfrm>
          <a:prstGeom prst="rect">
            <a:avLst/>
          </a:prstGeom>
          <a:noFill/>
        </p:spPr>
        <p:txBody>
          <a:bodyPr wrap="square" rtlCol="0">
            <a:spAutoFit/>
          </a:bodyPr>
          <a:lstStyle/>
          <a:p>
            <a:r>
              <a:rPr lang="zh-CN" altLang="en-US" sz="1050" smtClean="0">
                <a:solidFill>
                  <a:srgbClr val="37A6DE"/>
                </a:solidFill>
              </a:rPr>
              <a:t>保障全市数据目录规范化编目，实现一数一源</a:t>
            </a:r>
            <a:endParaRPr lang="zh-CN" altLang="en-US" sz="1050">
              <a:solidFill>
                <a:srgbClr val="37A6DE"/>
              </a:solidFill>
            </a:endParaRPr>
          </a:p>
        </p:txBody>
      </p:sp>
      <p:sp>
        <p:nvSpPr>
          <p:cNvPr id="104" name="文本框 103"/>
          <p:cNvSpPr txBox="1"/>
          <p:nvPr/>
        </p:nvSpPr>
        <p:spPr>
          <a:xfrm>
            <a:off x="4292780" y="1339626"/>
            <a:ext cx="2053079" cy="414020"/>
          </a:xfrm>
          <a:prstGeom prst="rect">
            <a:avLst/>
          </a:prstGeom>
          <a:noFill/>
        </p:spPr>
        <p:txBody>
          <a:bodyPr wrap="square" rtlCol="0">
            <a:spAutoFit/>
          </a:bodyPr>
          <a:lstStyle/>
          <a:p>
            <a:r>
              <a:rPr lang="zh-CN" altLang="en-US" sz="1050" smtClean="0">
                <a:solidFill>
                  <a:srgbClr val="37A6DE"/>
                </a:solidFill>
              </a:rPr>
              <a:t>为数据资产登记管理全生命周期管理提供保障</a:t>
            </a:r>
            <a:endParaRPr lang="zh-CN" altLang="en-US" sz="1050">
              <a:solidFill>
                <a:srgbClr val="37A6DE"/>
              </a:solidFill>
            </a:endParaRPr>
          </a:p>
        </p:txBody>
      </p:sp>
      <p:grpSp>
        <p:nvGrpSpPr>
          <p:cNvPr id="105" name="组合 104"/>
          <p:cNvGrpSpPr/>
          <p:nvPr/>
        </p:nvGrpSpPr>
        <p:grpSpPr>
          <a:xfrm flipH="1" flipV="1">
            <a:off x="5358510" y="3339946"/>
            <a:ext cx="1621489" cy="358266"/>
            <a:chOff x="2366319" y="2761735"/>
            <a:chExt cx="2161685" cy="477622"/>
          </a:xfrm>
        </p:grpSpPr>
        <p:cxnSp>
          <p:nvCxnSpPr>
            <p:cNvPr id="106" name="直接连接符 105"/>
            <p:cNvCxnSpPr/>
            <p:nvPr/>
          </p:nvCxnSpPr>
          <p:spPr>
            <a:xfrm flipH="1" flipV="1">
              <a:off x="4009768" y="2761735"/>
              <a:ext cx="518236" cy="477622"/>
            </a:xfrm>
            <a:prstGeom prst="line">
              <a:avLst/>
            </a:prstGeom>
            <a:ln w="19050">
              <a:solidFill>
                <a:schemeClr val="accent2">
                  <a:lumMod val="75000"/>
                </a:schemeClr>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flipH="1">
              <a:off x="2366319" y="2761735"/>
              <a:ext cx="16434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8" name="文本框 107"/>
          <p:cNvSpPr txBox="1"/>
          <p:nvPr/>
        </p:nvSpPr>
        <p:spPr>
          <a:xfrm>
            <a:off x="6621942" y="3757451"/>
            <a:ext cx="1703811" cy="252730"/>
          </a:xfrm>
          <a:prstGeom prst="rect">
            <a:avLst/>
          </a:prstGeom>
          <a:noFill/>
        </p:spPr>
        <p:txBody>
          <a:bodyPr wrap="square" rtlCol="0">
            <a:spAutoFit/>
          </a:bodyPr>
          <a:lstStyle/>
          <a:p>
            <a:r>
              <a:rPr lang="zh-CN" altLang="en-US" sz="1050" smtClean="0">
                <a:solidFill>
                  <a:srgbClr val="37A6DE"/>
                </a:solidFill>
              </a:rPr>
              <a:t>保障数据资源有序上架</a:t>
            </a:r>
            <a:endParaRPr lang="zh-CN" altLang="en-US" sz="1050">
              <a:solidFill>
                <a:srgbClr val="37A6DE"/>
              </a:solidFill>
            </a:endParaRPr>
          </a:p>
        </p:txBody>
      </p:sp>
      <p:sp>
        <p:nvSpPr>
          <p:cNvPr id="109" name="文本框 108"/>
          <p:cNvSpPr txBox="1"/>
          <p:nvPr/>
        </p:nvSpPr>
        <p:spPr>
          <a:xfrm>
            <a:off x="3805992" y="4356428"/>
            <a:ext cx="2351512" cy="252730"/>
          </a:xfrm>
          <a:prstGeom prst="rect">
            <a:avLst/>
          </a:prstGeom>
          <a:noFill/>
        </p:spPr>
        <p:txBody>
          <a:bodyPr wrap="square" rtlCol="0">
            <a:spAutoFit/>
          </a:bodyPr>
          <a:lstStyle/>
          <a:p>
            <a:r>
              <a:rPr lang="zh-CN" altLang="en-US" sz="1050" smtClean="0">
                <a:solidFill>
                  <a:srgbClr val="37A6DE"/>
                </a:solidFill>
              </a:rPr>
              <a:t>基于专项工作特点实施调度保障</a:t>
            </a:r>
            <a:endParaRPr lang="zh-CN" altLang="en-US" sz="1050">
              <a:solidFill>
                <a:srgbClr val="37A6DE"/>
              </a:solidFill>
            </a:endParaRPr>
          </a:p>
        </p:txBody>
      </p:sp>
      <p:sp>
        <p:nvSpPr>
          <p:cNvPr id="110" name="文本框 109"/>
          <p:cNvSpPr txBox="1"/>
          <p:nvPr/>
        </p:nvSpPr>
        <p:spPr>
          <a:xfrm>
            <a:off x="1054320" y="3975348"/>
            <a:ext cx="1977966" cy="252730"/>
          </a:xfrm>
          <a:prstGeom prst="rect">
            <a:avLst/>
          </a:prstGeom>
          <a:noFill/>
        </p:spPr>
        <p:txBody>
          <a:bodyPr wrap="square" rtlCol="0">
            <a:spAutoFit/>
          </a:bodyPr>
          <a:lstStyle/>
          <a:p>
            <a:r>
              <a:rPr lang="zh-CN" altLang="en-US" sz="1050" smtClean="0">
                <a:solidFill>
                  <a:srgbClr val="37A6DE"/>
                </a:solidFill>
              </a:rPr>
              <a:t>保障数据资源有序共享交换</a:t>
            </a:r>
            <a:endParaRPr lang="zh-CN" altLang="en-US" sz="1050">
              <a:solidFill>
                <a:srgbClr val="37A6DE"/>
              </a:solidFill>
            </a:endParaRPr>
          </a:p>
        </p:txBody>
      </p:sp>
      <p:grpSp>
        <p:nvGrpSpPr>
          <p:cNvPr id="111" name="组合 110"/>
          <p:cNvGrpSpPr/>
          <p:nvPr/>
        </p:nvGrpSpPr>
        <p:grpSpPr>
          <a:xfrm flipV="1">
            <a:off x="1865784" y="3545528"/>
            <a:ext cx="1621489" cy="358266"/>
            <a:chOff x="2366319" y="2761735"/>
            <a:chExt cx="2161685" cy="477622"/>
          </a:xfrm>
        </p:grpSpPr>
        <p:cxnSp>
          <p:nvCxnSpPr>
            <p:cNvPr id="112" name="直接连接符 111"/>
            <p:cNvCxnSpPr/>
            <p:nvPr/>
          </p:nvCxnSpPr>
          <p:spPr>
            <a:xfrm flipH="1" flipV="1">
              <a:off x="4009768" y="2761735"/>
              <a:ext cx="518236" cy="477622"/>
            </a:xfrm>
            <a:prstGeom prst="line">
              <a:avLst/>
            </a:prstGeom>
            <a:ln w="19050">
              <a:solidFill>
                <a:schemeClr val="accent2">
                  <a:lumMod val="75000"/>
                </a:schemeClr>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flipH="1">
              <a:off x="2366319" y="2761735"/>
              <a:ext cx="1643449"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数据服务闭环管理</a:t>
            </a:r>
            <a:endParaRPr lang="zh-CN" altLang="en-US"/>
          </a:p>
        </p:txBody>
      </p:sp>
      <p:sp>
        <p:nvSpPr>
          <p:cNvPr id="4" name="object 6"/>
          <p:cNvSpPr/>
          <p:nvPr/>
        </p:nvSpPr>
        <p:spPr>
          <a:xfrm>
            <a:off x="586311" y="3107809"/>
            <a:ext cx="2836177" cy="1428948"/>
          </a:xfrm>
          <a:prstGeom prst="rect">
            <a:avLst/>
          </a:prstGeom>
          <a:blipFill>
            <a:blip r:embed="rId1" cstate="print"/>
            <a:stretch>
              <a:fillRect/>
            </a:stretch>
          </a:blipFill>
          <a:effectLst/>
        </p:spPr>
        <p:txBody>
          <a:bodyPr wrap="square" lIns="0" tIns="0" rIns="0" bIns="0" rtlCol="0"/>
          <a:lstStyle/>
          <a:p>
            <a:endParaRPr sz="1050"/>
          </a:p>
        </p:txBody>
      </p:sp>
      <p:sp>
        <p:nvSpPr>
          <p:cNvPr id="5" name="object 8"/>
          <p:cNvSpPr/>
          <p:nvPr/>
        </p:nvSpPr>
        <p:spPr>
          <a:xfrm>
            <a:off x="5676798" y="995461"/>
            <a:ext cx="2854467" cy="1439236"/>
          </a:xfrm>
          <a:prstGeom prst="rect">
            <a:avLst/>
          </a:prstGeom>
          <a:blipFill>
            <a:blip r:embed="rId2" cstate="print"/>
            <a:stretch>
              <a:fillRect/>
            </a:stretch>
          </a:blipFill>
        </p:spPr>
        <p:txBody>
          <a:bodyPr wrap="square" lIns="0" tIns="0" rIns="0" bIns="0" rtlCol="0"/>
          <a:lstStyle/>
          <a:p>
            <a:endParaRPr sz="1050"/>
          </a:p>
        </p:txBody>
      </p:sp>
      <p:sp>
        <p:nvSpPr>
          <p:cNvPr id="7" name="object 10"/>
          <p:cNvSpPr/>
          <p:nvPr/>
        </p:nvSpPr>
        <p:spPr>
          <a:xfrm>
            <a:off x="5696232" y="3149508"/>
            <a:ext cx="2835034" cy="1432378"/>
          </a:xfrm>
          <a:prstGeom prst="rect">
            <a:avLst/>
          </a:prstGeom>
          <a:blipFill>
            <a:blip r:embed="rId3" cstate="print"/>
            <a:stretch>
              <a:fillRect/>
            </a:stretch>
          </a:blipFill>
          <a:effectLst/>
        </p:spPr>
        <p:txBody>
          <a:bodyPr wrap="square" lIns="0" tIns="0" rIns="0" bIns="0" rtlCol="0"/>
          <a:lstStyle/>
          <a:p>
            <a:endParaRPr sz="1050"/>
          </a:p>
        </p:txBody>
      </p:sp>
      <p:sp>
        <p:nvSpPr>
          <p:cNvPr id="8" name="object 12"/>
          <p:cNvSpPr/>
          <p:nvPr/>
        </p:nvSpPr>
        <p:spPr>
          <a:xfrm>
            <a:off x="571451" y="995460"/>
            <a:ext cx="2865898" cy="1439236"/>
          </a:xfrm>
          <a:prstGeom prst="rect">
            <a:avLst/>
          </a:prstGeom>
          <a:blipFill>
            <a:blip r:embed="rId4" cstate="print"/>
            <a:stretch>
              <a:fillRect/>
            </a:stretch>
          </a:blipFill>
        </p:spPr>
        <p:txBody>
          <a:bodyPr wrap="square" lIns="0" tIns="0" rIns="0" bIns="0" rtlCol="0"/>
          <a:lstStyle/>
          <a:p>
            <a:endParaRPr sz="1050"/>
          </a:p>
        </p:txBody>
      </p:sp>
      <p:sp>
        <p:nvSpPr>
          <p:cNvPr id="9" name="object 13"/>
          <p:cNvSpPr txBox="1"/>
          <p:nvPr/>
        </p:nvSpPr>
        <p:spPr>
          <a:xfrm>
            <a:off x="5696232" y="4629492"/>
            <a:ext cx="2835034" cy="322580"/>
          </a:xfrm>
          <a:prstGeom prst="rect">
            <a:avLst/>
          </a:prstGeom>
        </p:spPr>
        <p:txBody>
          <a:bodyPr vert="horz" wrap="square" lIns="0" tIns="0" rIns="0" bIns="0" rtlCol="0">
            <a:spAutoFit/>
          </a:bodyPr>
          <a:lstStyle/>
          <a:p>
            <a:pPr marL="12700" marR="5080" algn="just"/>
            <a:r>
              <a:rPr sz="1050" smtClean="0">
                <a:latin typeface="微软雅黑" panose="020B0503020204020204" pitchFamily="34" charset="-122"/>
                <a:cs typeface="微软雅黑" panose="020B0503020204020204" pitchFamily="34" charset="-122"/>
              </a:rPr>
              <a:t>构建</a:t>
            </a:r>
            <a:r>
              <a:rPr sz="1050" kern="0" smtClean="0">
                <a:latin typeface="微软雅黑" panose="020B0503020204020204" pitchFamily="34" charset="-122"/>
                <a:cs typeface="微软雅黑" panose="020B0503020204020204" pitchFamily="34" charset="-122"/>
              </a:rPr>
              <a:t>全</a:t>
            </a:r>
            <a:r>
              <a:rPr lang="zh-CN" altLang="en-US" sz="1050" kern="0" smtClean="0">
                <a:latin typeface="微软雅黑" panose="020B0503020204020204" pitchFamily="34" charset="-122"/>
                <a:cs typeface="微软雅黑" panose="020B0503020204020204" pitchFamily="34" charset="-122"/>
              </a:rPr>
              <a:t>市</a:t>
            </a:r>
            <a:r>
              <a:rPr sz="1050" kern="0" smtClean="0">
                <a:latin typeface="微软雅黑" panose="020B0503020204020204" pitchFamily="34" charset="-122"/>
                <a:cs typeface="微软雅黑" panose="020B0503020204020204" pitchFamily="34" charset="-122"/>
              </a:rPr>
              <a:t>统一</a:t>
            </a:r>
            <a:r>
              <a:rPr sz="1050" smtClean="0">
                <a:latin typeface="微软雅黑" panose="020B0503020204020204" pitchFamily="34" charset="-122"/>
                <a:cs typeface="微软雅黑" panose="020B0503020204020204" pitchFamily="34" charset="-122"/>
              </a:rPr>
              <a:t>的数据资源目录体系，提供便捷的资源检索</a:t>
            </a:r>
            <a:r>
              <a:rPr sz="1050" dirty="0">
                <a:latin typeface="微软雅黑" panose="020B0503020204020204" pitchFamily="34" charset="-122"/>
                <a:cs typeface="微软雅黑" panose="020B0503020204020204" pitchFamily="34" charset="-122"/>
              </a:rPr>
              <a:t>。</a:t>
            </a:r>
            <a:endParaRPr sz="1050">
              <a:latin typeface="微软雅黑" panose="020B0503020204020204" pitchFamily="34" charset="-122"/>
              <a:cs typeface="微软雅黑" panose="020B0503020204020204" pitchFamily="34" charset="-122"/>
            </a:endParaRPr>
          </a:p>
        </p:txBody>
      </p:sp>
      <p:sp>
        <p:nvSpPr>
          <p:cNvPr id="10" name="object 14"/>
          <p:cNvSpPr txBox="1"/>
          <p:nvPr/>
        </p:nvSpPr>
        <p:spPr>
          <a:xfrm>
            <a:off x="6064425" y="2530718"/>
            <a:ext cx="2500373" cy="322580"/>
          </a:xfrm>
          <a:prstGeom prst="rect">
            <a:avLst/>
          </a:prstGeom>
        </p:spPr>
        <p:txBody>
          <a:bodyPr vert="horz" wrap="square" lIns="0" tIns="0" rIns="0" bIns="0" rtlCol="0">
            <a:spAutoFit/>
          </a:bodyPr>
          <a:lstStyle/>
          <a:p>
            <a:pPr marL="12700" marR="5080" algn="just"/>
            <a:r>
              <a:rPr sz="1050" dirty="0">
                <a:latin typeface="微软雅黑" panose="020B0503020204020204" pitchFamily="34" charset="-122"/>
                <a:cs typeface="微软雅黑" panose="020B0503020204020204" pitchFamily="34" charset="-122"/>
              </a:rPr>
              <a:t>根据不同角色业务侧重</a:t>
            </a:r>
            <a:r>
              <a:rPr sz="1050">
                <a:latin typeface="微软雅黑" panose="020B0503020204020204" pitchFamily="34" charset="-122"/>
                <a:cs typeface="微软雅黑" panose="020B0503020204020204" pitchFamily="34" charset="-122"/>
              </a:rPr>
              <a:t>，</a:t>
            </a:r>
            <a:r>
              <a:rPr sz="1050" smtClean="0">
                <a:latin typeface="微软雅黑" panose="020B0503020204020204" pitchFamily="34" charset="-122"/>
                <a:cs typeface="微软雅黑" panose="020B0503020204020204" pitchFamily="34" charset="-122"/>
              </a:rPr>
              <a:t>提供满足不同业务工作的工作台</a:t>
            </a:r>
            <a:r>
              <a:rPr sz="1050" dirty="0">
                <a:latin typeface="微软雅黑" panose="020B0503020204020204" pitchFamily="34" charset="-122"/>
                <a:cs typeface="微软雅黑" panose="020B0503020204020204" pitchFamily="34" charset="-122"/>
              </a:rPr>
              <a:t>。</a:t>
            </a:r>
            <a:endParaRPr sz="1050">
              <a:latin typeface="微软雅黑" panose="020B0503020204020204" pitchFamily="34" charset="-122"/>
              <a:cs typeface="微软雅黑" panose="020B0503020204020204" pitchFamily="34" charset="-122"/>
            </a:endParaRPr>
          </a:p>
        </p:txBody>
      </p:sp>
      <p:sp>
        <p:nvSpPr>
          <p:cNvPr id="11" name="object 15"/>
          <p:cNvSpPr/>
          <p:nvPr/>
        </p:nvSpPr>
        <p:spPr>
          <a:xfrm>
            <a:off x="2945793" y="1241240"/>
            <a:ext cx="3269434" cy="3236282"/>
          </a:xfrm>
          <a:prstGeom prst="rect">
            <a:avLst/>
          </a:prstGeom>
          <a:blipFill>
            <a:blip r:embed="rId5" cstate="print"/>
            <a:stretch>
              <a:fillRect/>
            </a:stretch>
          </a:blipFill>
        </p:spPr>
        <p:txBody>
          <a:bodyPr wrap="square" lIns="0" tIns="0" rIns="0" bIns="0" rtlCol="0"/>
          <a:lstStyle/>
          <a:p>
            <a:endParaRPr sz="1050"/>
          </a:p>
        </p:txBody>
      </p:sp>
      <p:sp>
        <p:nvSpPr>
          <p:cNvPr id="12" name="object 16"/>
          <p:cNvSpPr/>
          <p:nvPr/>
        </p:nvSpPr>
        <p:spPr>
          <a:xfrm>
            <a:off x="3684272" y="1995724"/>
            <a:ext cx="1817622" cy="1778755"/>
          </a:xfrm>
          <a:prstGeom prst="rect">
            <a:avLst/>
          </a:prstGeom>
          <a:blipFill>
            <a:blip r:embed="rId6" cstate="print"/>
            <a:stretch>
              <a:fillRect/>
            </a:stretch>
          </a:blipFill>
        </p:spPr>
        <p:txBody>
          <a:bodyPr wrap="square" lIns="0" tIns="0" rIns="0" bIns="0" rtlCol="0"/>
          <a:lstStyle/>
          <a:p>
            <a:endParaRPr sz="1050"/>
          </a:p>
        </p:txBody>
      </p:sp>
      <p:sp>
        <p:nvSpPr>
          <p:cNvPr id="13" name="object 17"/>
          <p:cNvSpPr/>
          <p:nvPr/>
        </p:nvSpPr>
        <p:spPr>
          <a:xfrm>
            <a:off x="4100382" y="2555872"/>
            <a:ext cx="1017983" cy="425826"/>
          </a:xfrm>
          <a:prstGeom prst="rect">
            <a:avLst/>
          </a:prstGeom>
          <a:blipFill>
            <a:blip r:embed="rId7" cstate="print"/>
            <a:stretch>
              <a:fillRect/>
            </a:stretch>
          </a:blipFill>
        </p:spPr>
        <p:txBody>
          <a:bodyPr wrap="square" lIns="0" tIns="0" rIns="0" bIns="0" rtlCol="0"/>
          <a:lstStyle/>
          <a:p>
            <a:endParaRPr sz="1050"/>
          </a:p>
        </p:txBody>
      </p:sp>
      <p:sp>
        <p:nvSpPr>
          <p:cNvPr id="14" name="object 18"/>
          <p:cNvSpPr/>
          <p:nvPr/>
        </p:nvSpPr>
        <p:spPr>
          <a:xfrm>
            <a:off x="4100382" y="2807367"/>
            <a:ext cx="1017983" cy="425827"/>
          </a:xfrm>
          <a:prstGeom prst="rect">
            <a:avLst/>
          </a:prstGeom>
          <a:blipFill>
            <a:blip r:embed="rId8" cstate="print"/>
            <a:stretch>
              <a:fillRect/>
            </a:stretch>
          </a:blipFill>
        </p:spPr>
        <p:txBody>
          <a:bodyPr wrap="square" lIns="0" tIns="0" rIns="0" bIns="0" rtlCol="0"/>
          <a:lstStyle/>
          <a:p>
            <a:endParaRPr sz="1050"/>
          </a:p>
        </p:txBody>
      </p:sp>
      <p:sp>
        <p:nvSpPr>
          <p:cNvPr id="15" name="object 19"/>
          <p:cNvSpPr txBox="1"/>
          <p:nvPr/>
        </p:nvSpPr>
        <p:spPr>
          <a:xfrm>
            <a:off x="4210888" y="2639558"/>
            <a:ext cx="783064" cy="492125"/>
          </a:xfrm>
          <a:prstGeom prst="rect">
            <a:avLst/>
          </a:prstGeom>
        </p:spPr>
        <p:txBody>
          <a:bodyPr vert="horz" wrap="square" lIns="0" tIns="0" rIns="0" bIns="0" rtlCol="0">
            <a:spAutoFit/>
          </a:bodyPr>
          <a:lstStyle/>
          <a:p>
            <a:pPr marL="12700">
              <a:lnSpc>
                <a:spcPct val="100000"/>
              </a:lnSpc>
            </a:pPr>
            <a:r>
              <a:rPr sz="1500" b="1" spc="-5" dirty="0">
                <a:solidFill>
                  <a:srgbClr val="FFFFFF"/>
                </a:solidFill>
                <a:latin typeface="微软雅黑" panose="020B0503020204020204" pitchFamily="34" charset="-122"/>
                <a:cs typeface="微软雅黑" panose="020B0503020204020204" pitchFamily="34" charset="-122"/>
              </a:rPr>
              <a:t>形成数据</a:t>
            </a:r>
            <a:endParaRPr sz="1500">
              <a:latin typeface="微软雅黑" panose="020B0503020204020204" pitchFamily="34" charset="-122"/>
              <a:cs typeface="微软雅黑" panose="020B0503020204020204" pitchFamily="34" charset="-122"/>
            </a:endParaRPr>
          </a:p>
          <a:p>
            <a:pPr marL="12700">
              <a:lnSpc>
                <a:spcPct val="100000"/>
              </a:lnSpc>
              <a:spcBef>
                <a:spcPts val="240"/>
              </a:spcBef>
            </a:pPr>
            <a:r>
              <a:rPr sz="1500" b="1" dirty="0">
                <a:solidFill>
                  <a:srgbClr val="FFFFFF"/>
                </a:solidFill>
                <a:latin typeface="微软雅黑" panose="020B0503020204020204" pitchFamily="34" charset="-122"/>
                <a:cs typeface="微软雅黑" panose="020B0503020204020204" pitchFamily="34" charset="-122"/>
              </a:rPr>
              <a:t>服务闭环</a:t>
            </a:r>
            <a:endParaRPr sz="1500">
              <a:latin typeface="微软雅黑" panose="020B0503020204020204" pitchFamily="34" charset="-122"/>
              <a:cs typeface="微软雅黑" panose="020B0503020204020204" pitchFamily="34" charset="-122"/>
            </a:endParaRPr>
          </a:p>
        </p:txBody>
      </p:sp>
      <p:sp>
        <p:nvSpPr>
          <p:cNvPr id="16" name="object 20"/>
          <p:cNvSpPr/>
          <p:nvPr/>
        </p:nvSpPr>
        <p:spPr>
          <a:xfrm>
            <a:off x="3688369" y="1730701"/>
            <a:ext cx="639336" cy="444988"/>
          </a:xfrm>
          <a:prstGeom prst="rect">
            <a:avLst/>
          </a:prstGeom>
          <a:blipFill>
            <a:blip r:embed="rId9" cstate="print"/>
            <a:stretch>
              <a:fillRect/>
            </a:stretch>
          </a:blipFill>
        </p:spPr>
        <p:txBody>
          <a:bodyPr wrap="square" lIns="0" tIns="0" rIns="0" bIns="0" rtlCol="0"/>
          <a:lstStyle/>
          <a:p>
            <a:endParaRPr sz="1050"/>
          </a:p>
        </p:txBody>
      </p:sp>
      <p:sp>
        <p:nvSpPr>
          <p:cNvPr id="17" name="object 21"/>
          <p:cNvSpPr/>
          <p:nvPr/>
        </p:nvSpPr>
        <p:spPr>
          <a:xfrm>
            <a:off x="5324870" y="2041355"/>
            <a:ext cx="421346" cy="617401"/>
          </a:xfrm>
          <a:prstGeom prst="rect">
            <a:avLst/>
          </a:prstGeom>
          <a:blipFill>
            <a:blip r:embed="rId10" cstate="print"/>
            <a:stretch>
              <a:fillRect/>
            </a:stretch>
          </a:blipFill>
        </p:spPr>
        <p:txBody>
          <a:bodyPr wrap="square" lIns="0" tIns="0" rIns="0" bIns="0" rtlCol="0"/>
          <a:lstStyle/>
          <a:p>
            <a:endParaRPr sz="1050"/>
          </a:p>
        </p:txBody>
      </p:sp>
      <p:sp>
        <p:nvSpPr>
          <p:cNvPr id="18" name="object 22"/>
          <p:cNvSpPr/>
          <p:nvPr/>
        </p:nvSpPr>
        <p:spPr>
          <a:xfrm>
            <a:off x="4701350" y="3526594"/>
            <a:ext cx="783208" cy="531293"/>
          </a:xfrm>
          <a:prstGeom prst="rect">
            <a:avLst/>
          </a:prstGeom>
          <a:blipFill>
            <a:blip r:embed="rId11" cstate="print"/>
            <a:stretch>
              <a:fillRect/>
            </a:stretch>
          </a:blipFill>
        </p:spPr>
        <p:txBody>
          <a:bodyPr wrap="square" lIns="0" tIns="0" rIns="0" bIns="0" rtlCol="0"/>
          <a:lstStyle/>
          <a:p>
            <a:endParaRPr sz="1050"/>
          </a:p>
        </p:txBody>
      </p:sp>
      <p:sp>
        <p:nvSpPr>
          <p:cNvPr id="19" name="object 23"/>
          <p:cNvSpPr/>
          <p:nvPr/>
        </p:nvSpPr>
        <p:spPr>
          <a:xfrm>
            <a:off x="3382193" y="2990082"/>
            <a:ext cx="415673" cy="652077"/>
          </a:xfrm>
          <a:prstGeom prst="rect">
            <a:avLst/>
          </a:prstGeom>
          <a:blipFill>
            <a:blip r:embed="rId12" cstate="print"/>
            <a:stretch>
              <a:fillRect/>
            </a:stretch>
          </a:blipFill>
        </p:spPr>
        <p:txBody>
          <a:bodyPr wrap="square" lIns="0" tIns="0" rIns="0" bIns="0" rtlCol="0"/>
          <a:lstStyle/>
          <a:p>
            <a:endParaRPr sz="1050"/>
          </a:p>
        </p:txBody>
      </p:sp>
      <p:sp>
        <p:nvSpPr>
          <p:cNvPr id="20" name="object 24"/>
          <p:cNvSpPr txBox="1"/>
          <p:nvPr/>
        </p:nvSpPr>
        <p:spPr>
          <a:xfrm>
            <a:off x="571450" y="4629492"/>
            <a:ext cx="2865898" cy="322580"/>
          </a:xfrm>
          <a:prstGeom prst="rect">
            <a:avLst/>
          </a:prstGeom>
        </p:spPr>
        <p:txBody>
          <a:bodyPr vert="horz" wrap="square" lIns="0" tIns="0" rIns="0" bIns="0" rtlCol="0">
            <a:spAutoFit/>
          </a:bodyPr>
          <a:lstStyle/>
          <a:p>
            <a:pPr marL="12700" marR="5080" algn="just"/>
            <a:r>
              <a:rPr sz="1050" dirty="0">
                <a:latin typeface="微软雅黑" panose="020B0503020204020204" pitchFamily="34" charset="-122"/>
                <a:cs typeface="微软雅黑" panose="020B0503020204020204" pitchFamily="34" charset="-122"/>
              </a:rPr>
              <a:t>以数据资源申请、审核、协调</a:t>
            </a:r>
            <a:r>
              <a:rPr sz="1050">
                <a:latin typeface="微软雅黑" panose="020B0503020204020204" pitchFamily="34" charset="-122"/>
                <a:cs typeface="微软雅黑" panose="020B0503020204020204" pitchFamily="34" charset="-122"/>
              </a:rPr>
              <a:t>、</a:t>
            </a:r>
            <a:r>
              <a:rPr sz="1050" smtClean="0">
                <a:latin typeface="微软雅黑" panose="020B0503020204020204" pitchFamily="34" charset="-122"/>
                <a:cs typeface="微软雅黑" panose="020B0503020204020204" pitchFamily="34" charset="-122"/>
              </a:rPr>
              <a:t>共享流程为依托</a:t>
            </a:r>
            <a:r>
              <a:rPr sz="1050" dirty="0">
                <a:latin typeface="微软雅黑" panose="020B0503020204020204" pitchFamily="34" charset="-122"/>
                <a:cs typeface="微软雅黑" panose="020B0503020204020204" pitchFamily="34" charset="-122"/>
              </a:rPr>
              <a:t>，实现业务工作串接。</a:t>
            </a:r>
            <a:endParaRPr sz="1050">
              <a:latin typeface="微软雅黑" panose="020B0503020204020204" pitchFamily="34" charset="-122"/>
              <a:cs typeface="微软雅黑" panose="020B0503020204020204" pitchFamily="34" charset="-122"/>
            </a:endParaRPr>
          </a:p>
        </p:txBody>
      </p:sp>
      <p:sp>
        <p:nvSpPr>
          <p:cNvPr id="21" name="object 25"/>
          <p:cNvSpPr txBox="1"/>
          <p:nvPr/>
        </p:nvSpPr>
        <p:spPr>
          <a:xfrm>
            <a:off x="586311" y="2530718"/>
            <a:ext cx="2314841" cy="322580"/>
          </a:xfrm>
          <a:prstGeom prst="rect">
            <a:avLst/>
          </a:prstGeom>
        </p:spPr>
        <p:txBody>
          <a:bodyPr vert="horz" wrap="square" lIns="0" tIns="0" rIns="0" bIns="0" rtlCol="0">
            <a:spAutoFit/>
          </a:bodyPr>
          <a:lstStyle/>
          <a:p>
            <a:pPr marL="12700" marR="5080" algn="just"/>
            <a:r>
              <a:rPr sz="1050" dirty="0">
                <a:latin typeface="微软雅黑" panose="020B0503020204020204" pitchFamily="34" charset="-122"/>
                <a:cs typeface="微软雅黑" panose="020B0503020204020204" pitchFamily="34" charset="-122"/>
              </a:rPr>
              <a:t>对数据进行评价</a:t>
            </a:r>
            <a:r>
              <a:rPr sz="1050">
                <a:latin typeface="微软雅黑" panose="020B0503020204020204" pitchFamily="34" charset="-122"/>
                <a:cs typeface="微软雅黑" panose="020B0503020204020204" pitchFamily="34" charset="-122"/>
              </a:rPr>
              <a:t>，</a:t>
            </a:r>
            <a:r>
              <a:rPr sz="1050" smtClean="0">
                <a:latin typeface="微软雅黑" panose="020B0503020204020204" pitchFamily="34" charset="-122"/>
                <a:cs typeface="微软雅黑" panose="020B0503020204020204" pitchFamily="34" charset="-122"/>
              </a:rPr>
              <a:t>形成数据共享利用的闭环</a:t>
            </a:r>
            <a:r>
              <a:rPr sz="1050" dirty="0">
                <a:latin typeface="微软雅黑" panose="020B0503020204020204" pitchFamily="34" charset="-122"/>
                <a:cs typeface="微软雅黑" panose="020B0503020204020204" pitchFamily="34" charset="-122"/>
              </a:rPr>
              <a:t>。</a:t>
            </a:r>
            <a:endParaRPr sz="1050">
              <a:latin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免</a:t>
            </a:r>
            <a:r>
              <a:rPr lang="zh-CN" altLang="en-US" smtClean="0"/>
              <a:t>接口数据集成系统</a:t>
            </a:r>
            <a:endParaRPr lang="zh-CN" altLang="en-US"/>
          </a:p>
        </p:txBody>
      </p:sp>
      <p:pic>
        <p:nvPicPr>
          <p:cNvPr id="44" name="图片 43"/>
          <p:cNvPicPr>
            <a:picLocks noChangeAspect="1"/>
          </p:cNvPicPr>
          <p:nvPr/>
        </p:nvPicPr>
        <p:blipFill>
          <a:blip r:embed="rId1"/>
          <a:stretch>
            <a:fillRect/>
          </a:stretch>
        </p:blipFill>
        <p:spPr>
          <a:xfrm>
            <a:off x="1895186" y="1207244"/>
            <a:ext cx="5364166" cy="34069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2"/>
          <p:cNvSpPr/>
          <p:nvPr/>
        </p:nvSpPr>
        <p:spPr>
          <a:xfrm>
            <a:off x="822325" y="2501265"/>
            <a:ext cx="3263900" cy="368935"/>
          </a:xfrm>
          <a:prstGeom prst="rect">
            <a:avLst/>
          </a:prstGeom>
          <a:noFill/>
          <a:ln>
            <a:noFill/>
          </a:ln>
        </p:spPr>
        <p:txBody>
          <a:bodyPr vert="horz" wrap="square" lIns="0" tIns="0" rIns="0" bIns="0" numCol="1" anchor="t" anchorCtr="0" compatLnSpc="1">
            <a:spAutoFit/>
          </a:bodyPr>
          <a:lstStyle/>
          <a:p>
            <a:pPr marL="0" marR="0" lvl="0" indent="0" algn="ctr" defTabSz="342900" rtl="0" eaLnBrk="1" fontAlgn="auto" latinLnBrk="0" hangingPunct="1">
              <a:lnSpc>
                <a:spcPct val="100000"/>
              </a:lnSpc>
              <a:spcBef>
                <a:spcPts val="0"/>
              </a:spcBef>
              <a:spcAft>
                <a:spcPts val="0"/>
              </a:spcAft>
              <a:buClrTx/>
              <a:buSzTx/>
              <a:buFontTx/>
              <a:buNone/>
              <a:defRPr/>
            </a:pPr>
            <a:r>
              <a:rPr kumimoji="0" lang="zh-CN" sz="2400" b="1" i="0" u="none" strike="noStrike" kern="1200" cap="none" spc="225"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城市大脑运营体系</a:t>
            </a:r>
            <a:endParaRPr kumimoji="0" lang="zh-CN" sz="2400" b="1" i="0" u="none" strike="noStrike" kern="1200" cap="none" spc="225"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sp>
        <p:nvSpPr>
          <p:cNvPr id="3096" name="文本框 57"/>
          <p:cNvSpPr txBox="1">
            <a:spLocks noChangeArrowheads="1"/>
          </p:cNvSpPr>
          <p:nvPr/>
        </p:nvSpPr>
        <p:spPr bwMode="auto">
          <a:xfrm>
            <a:off x="359632" y="477624"/>
            <a:ext cx="10745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目录</a:t>
            </a:r>
            <a:endParaRPr kumimoji="0" lang="zh-CN" altLang="en-US" sz="27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sp>
        <p:nvSpPr>
          <p:cNvPr id="3098" name="文本框 56"/>
          <p:cNvSpPr txBox="1">
            <a:spLocks noChangeArrowheads="1"/>
          </p:cNvSpPr>
          <p:nvPr/>
        </p:nvSpPr>
        <p:spPr bwMode="auto">
          <a:xfrm>
            <a:off x="755649" y="852495"/>
            <a:ext cx="10745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rPr>
              <a:t>Contents</a:t>
            </a:r>
            <a:endParaRPr kumimoji="0" lang="zh-CN" altLang="en-US" sz="1500" b="1" i="0" u="none" strike="noStrike" kern="1200" cap="none" spc="0" normalizeH="0" baseline="0" noProof="0" dirty="0">
              <a:ln>
                <a:noFill/>
              </a:ln>
              <a:solidFill>
                <a:srgbClr val="1C4885"/>
              </a:solidFill>
              <a:effectLst/>
              <a:uLnTx/>
              <a:uFillTx/>
              <a:latin typeface="微软雅黑" panose="020B0503020204020204" pitchFamily="34" charset="-122"/>
              <a:ea typeface="微软雅黑" panose="020B0503020204020204" pitchFamily="34" charset="-122"/>
              <a:cs typeface="+mn-cs"/>
            </a:endParaRPr>
          </a:p>
        </p:txBody>
      </p:sp>
      <p:cxnSp>
        <p:nvCxnSpPr>
          <p:cNvPr id="3097" name="直接连接符 58"/>
          <p:cNvCxnSpPr>
            <a:cxnSpLocks noChangeShapeType="1"/>
          </p:cNvCxnSpPr>
          <p:nvPr/>
        </p:nvCxnSpPr>
        <p:spPr bwMode="auto">
          <a:xfrm>
            <a:off x="317419" y="1144402"/>
            <a:ext cx="1913281" cy="0"/>
          </a:xfrm>
          <a:prstGeom prst="line">
            <a:avLst/>
          </a:prstGeom>
          <a:noFill/>
          <a:ln w="6350">
            <a:solidFill>
              <a:srgbClr val="7F7F7F"/>
            </a:solidFill>
            <a:round/>
          </a:ln>
          <a:extLst>
            <a:ext uri="{909E8E84-426E-40DD-AFC4-6F175D3DCCD1}">
              <a14:hiddenFill xmlns:a14="http://schemas.microsoft.com/office/drawing/2010/main">
                <a:noFill/>
              </a14:hiddenFill>
            </a:ext>
          </a:extLst>
        </p:spPr>
      </p:cxnSp>
      <p:grpSp>
        <p:nvGrpSpPr>
          <p:cNvPr id="44" name="组合 43"/>
          <p:cNvGrpSpPr/>
          <p:nvPr/>
        </p:nvGrpSpPr>
        <p:grpSpPr>
          <a:xfrm>
            <a:off x="147320" y="2527300"/>
            <a:ext cx="950595" cy="349282"/>
            <a:chOff x="513248" y="1022421"/>
            <a:chExt cx="1167528" cy="253926"/>
          </a:xfrm>
        </p:grpSpPr>
        <p:sp>
          <p:nvSpPr>
            <p:cNvPr id="45" name="矩形 29"/>
            <p:cNvSpPr>
              <a:spLocks noChangeArrowheads="1"/>
            </p:cNvSpPr>
            <p:nvPr/>
          </p:nvSpPr>
          <p:spPr bwMode="auto">
            <a:xfrm>
              <a:off x="513248" y="1022421"/>
              <a:ext cx="996727" cy="253926"/>
            </a:xfrm>
            <a:prstGeom prst="rect">
              <a:avLst/>
            </a:prstGeom>
            <a:solidFill>
              <a:srgbClr val="1C488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9" tIns="34295" rIns="68589" bIns="34295" anchor="ctr"/>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46" name="文本框 30"/>
            <p:cNvSpPr txBox="1">
              <a:spLocks noChangeArrowheads="1"/>
            </p:cNvSpPr>
            <p:nvPr/>
          </p:nvSpPr>
          <p:spPr bwMode="auto">
            <a:xfrm>
              <a:off x="645053" y="1039963"/>
              <a:ext cx="1035723" cy="18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第五章</a:t>
              </a:r>
              <a:endPar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0" name="矩形 9"/>
          <p:cNvSpPr/>
          <p:nvPr/>
        </p:nvSpPr>
        <p:spPr>
          <a:xfrm>
            <a:off x="4511675" y="-22860"/>
            <a:ext cx="4634230" cy="5166995"/>
          </a:xfrm>
          <a:prstGeom prst="rect">
            <a:avLst/>
          </a:prstGeom>
          <a:blipFill>
            <a:blip r:embed="rId1" cstate="print">
              <a:alphaModFix amt="64000"/>
            </a:blip>
            <a:stretch>
              <a:fillRect/>
            </a:stretch>
          </a:blipFill>
          <a:ln>
            <a:noFill/>
          </a:ln>
          <a:effectLst>
            <a:outerShdw blurRad="203200" dist="165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endParaRPr lang="zh-CN" altLang="en-US">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300" autoRev="1" fill="hold">
                                          <p:stCondLst>
                                            <p:cond delay="0"/>
                                          </p:stCondLst>
                                        </p:cTn>
                                        <p:tgtEl>
                                          <p:spTgt spid="13"/>
                                        </p:tgtEl>
                                        <p:attrNameLst>
                                          <p:attrName>ppt_w</p:attrName>
                                        </p:attrNameLst>
                                      </p:cBhvr>
                                    </p:anim>
                                    <p:anim by="(#ppt_w*0.50)" calcmode="lin" valueType="num">
                                      <p:cBhvr>
                                        <p:cTn id="8" dur="300" decel="50000" autoRev="1" fill="hold">
                                          <p:stCondLst>
                                            <p:cond delay="0"/>
                                          </p:stCondLst>
                                        </p:cTn>
                                        <p:tgtEl>
                                          <p:spTgt spid="13"/>
                                        </p:tgtEl>
                                        <p:attrNameLst>
                                          <p:attrName>ppt_x</p:attrName>
                                        </p:attrNameLst>
                                      </p:cBhvr>
                                    </p:anim>
                                    <p:anim from="(-#ppt_h/2)" to="(#ppt_y)" calcmode="lin" valueType="num">
                                      <p:cBhvr>
                                        <p:cTn id="9" dur="600" fill="hold">
                                          <p:stCondLst>
                                            <p:cond delay="0"/>
                                          </p:stCondLst>
                                        </p:cTn>
                                        <p:tgtEl>
                                          <p:spTgt spid="13"/>
                                        </p:tgtEl>
                                        <p:attrNameLst>
                                          <p:attrName>ppt_y</p:attrName>
                                        </p:attrNameLst>
                                      </p:cBhvr>
                                    </p:anim>
                                    <p:animRot by="21600000">
                                      <p:cBhvr>
                                        <p:cTn id="10" dur="600" fill="hold">
                                          <p:stCondLst>
                                            <p:cond delay="0"/>
                                          </p:stCondLst>
                                        </p:cTn>
                                        <p:tgtEl>
                                          <p:spTgt spid="13"/>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3096"/>
                                        </p:tgtEl>
                                        <p:attrNameLst>
                                          <p:attrName>style.visibility</p:attrName>
                                        </p:attrNameLst>
                                      </p:cBhvr>
                                      <p:to>
                                        <p:strVal val="visible"/>
                                      </p:to>
                                    </p:set>
                                    <p:anim calcmode="lin" valueType="num">
                                      <p:cBhvr>
                                        <p:cTn id="13" dur="500" fill="hold"/>
                                        <p:tgtEl>
                                          <p:spTgt spid="3096"/>
                                        </p:tgtEl>
                                        <p:attrNameLst>
                                          <p:attrName>ppt_w</p:attrName>
                                        </p:attrNameLst>
                                      </p:cBhvr>
                                      <p:tavLst>
                                        <p:tav tm="0">
                                          <p:val>
                                            <p:fltVal val="0"/>
                                          </p:val>
                                        </p:tav>
                                        <p:tav tm="100000">
                                          <p:val>
                                            <p:strVal val="#ppt_w"/>
                                          </p:val>
                                        </p:tav>
                                      </p:tavLst>
                                    </p:anim>
                                    <p:anim calcmode="lin" valueType="num">
                                      <p:cBhvr>
                                        <p:cTn id="14" dur="500" fill="hold"/>
                                        <p:tgtEl>
                                          <p:spTgt spid="3096"/>
                                        </p:tgtEl>
                                        <p:attrNameLst>
                                          <p:attrName>ppt_h</p:attrName>
                                        </p:attrNameLst>
                                      </p:cBhvr>
                                      <p:tavLst>
                                        <p:tav tm="0">
                                          <p:val>
                                            <p:fltVal val="0"/>
                                          </p:val>
                                        </p:tav>
                                        <p:tav tm="100000">
                                          <p:val>
                                            <p:strVal val="#ppt_h"/>
                                          </p:val>
                                        </p:tav>
                                      </p:tavLst>
                                    </p:anim>
                                    <p:animEffect transition="in" filter="fade">
                                      <p:cBhvr>
                                        <p:cTn id="15" dur="500"/>
                                        <p:tgtEl>
                                          <p:spTgt spid="3096"/>
                                        </p:tgtEl>
                                      </p:cBhvr>
                                    </p:animEffect>
                                  </p:childTnLst>
                                </p:cTn>
                              </p:par>
                            </p:childTnLst>
                          </p:cTn>
                        </p:par>
                        <p:par>
                          <p:cTn id="16" fill="hold">
                            <p:stCondLst>
                              <p:cond delay="1019"/>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3098"/>
                                        </p:tgtEl>
                                        <p:attrNameLst>
                                          <p:attrName>style.visibility</p:attrName>
                                        </p:attrNameLst>
                                      </p:cBhvr>
                                      <p:to>
                                        <p:strVal val="visible"/>
                                      </p:to>
                                    </p:set>
                                    <p:anim calcmode="lin" valueType="num">
                                      <p:cBhvr>
                                        <p:cTn id="19" dur="500" fill="hold"/>
                                        <p:tgtEl>
                                          <p:spTgt spid="3098"/>
                                        </p:tgtEl>
                                        <p:attrNameLst>
                                          <p:attrName>ppt_w</p:attrName>
                                        </p:attrNameLst>
                                      </p:cBhvr>
                                      <p:tavLst>
                                        <p:tav tm="0">
                                          <p:val>
                                            <p:fltVal val="0"/>
                                          </p:val>
                                        </p:tav>
                                        <p:tav tm="100000">
                                          <p:val>
                                            <p:strVal val="#ppt_w"/>
                                          </p:val>
                                        </p:tav>
                                      </p:tavLst>
                                    </p:anim>
                                    <p:anim calcmode="lin" valueType="num">
                                      <p:cBhvr>
                                        <p:cTn id="20" dur="500" fill="hold"/>
                                        <p:tgtEl>
                                          <p:spTgt spid="3098"/>
                                        </p:tgtEl>
                                        <p:attrNameLst>
                                          <p:attrName>ppt_h</p:attrName>
                                        </p:attrNameLst>
                                      </p:cBhvr>
                                      <p:tavLst>
                                        <p:tav tm="0">
                                          <p:val>
                                            <p:fltVal val="0"/>
                                          </p:val>
                                        </p:tav>
                                        <p:tav tm="100000">
                                          <p:val>
                                            <p:strVal val="#ppt_h"/>
                                          </p:val>
                                        </p:tav>
                                      </p:tavLst>
                                    </p:anim>
                                    <p:animEffect transition="in" filter="fade">
                                      <p:cBhvr>
                                        <p:cTn id="21" dur="500"/>
                                        <p:tgtEl>
                                          <p:spTgt spid="3098"/>
                                        </p:tgtEl>
                                      </p:cBhvr>
                                    </p:animEffect>
                                  </p:childTnLst>
                                </p:cTn>
                              </p:par>
                            </p:childTnLst>
                          </p:cTn>
                        </p:par>
                        <p:par>
                          <p:cTn id="22" fill="hold">
                            <p:stCondLst>
                              <p:cond delay="1870"/>
                            </p:stCondLst>
                            <p:childTnLst>
                              <p:par>
                                <p:cTn id="23" presetID="22" presetClass="entr" presetSubtype="8" fill="hold" nodeType="afterEffect">
                                  <p:stCondLst>
                                    <p:cond delay="0"/>
                                  </p:stCondLst>
                                  <p:childTnLst>
                                    <p:set>
                                      <p:cBhvr>
                                        <p:cTn id="24" dur="1" fill="hold">
                                          <p:stCondLst>
                                            <p:cond delay="0"/>
                                          </p:stCondLst>
                                        </p:cTn>
                                        <p:tgtEl>
                                          <p:spTgt spid="3097"/>
                                        </p:tgtEl>
                                        <p:attrNameLst>
                                          <p:attrName>style.visibility</p:attrName>
                                        </p:attrNameLst>
                                      </p:cBhvr>
                                      <p:to>
                                        <p:strVal val="visible"/>
                                      </p:to>
                                    </p:set>
                                    <p:animEffect transition="in" filter="wipe(left)">
                                      <p:cBhvr>
                                        <p:cTn id="25" dur="500"/>
                                        <p:tgtEl>
                                          <p:spTgt spid="3097"/>
                                        </p:tgtEl>
                                      </p:cBhvr>
                                    </p:animEffect>
                                  </p:childTnLst>
                                </p:cTn>
                              </p:par>
                            </p:childTnLst>
                          </p:cTn>
                        </p:par>
                        <p:par>
                          <p:cTn id="26" fill="hold">
                            <p:stCondLst>
                              <p:cond delay="2370"/>
                            </p:stCondLst>
                            <p:childTnLst>
                              <p:par>
                                <p:cTn id="27" presetID="53" presetClass="entr" presetSubtype="16"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childTnLst>
                          </p:cTn>
                        </p:par>
                        <p:par>
                          <p:cTn id="32" fill="hold">
                            <p:stCondLst>
                              <p:cond delay="287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96" grpId="0"/>
      <p:bldP spid="3098" grpId="0"/>
      <p:bldP spid="10"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城市大脑 </a:t>
            </a:r>
            <a:r>
              <a:rPr lang="en-US" altLang="zh-CN" smtClean="0"/>
              <a:t>– </a:t>
            </a:r>
            <a:r>
              <a:rPr lang="zh-CN" altLang="en-US" smtClean="0"/>
              <a:t>三大运行模式</a:t>
            </a:r>
            <a:endParaRPr lang="zh-CN" altLang="en-US"/>
          </a:p>
        </p:txBody>
      </p:sp>
      <p:pic>
        <p:nvPicPr>
          <p:cNvPr id="4" name="图片 3"/>
          <p:cNvPicPr>
            <a:picLocks noChangeAspect="1"/>
          </p:cNvPicPr>
          <p:nvPr/>
        </p:nvPicPr>
        <p:blipFill>
          <a:blip r:embed="rId1"/>
          <a:stretch>
            <a:fillRect/>
          </a:stretch>
        </p:blipFill>
        <p:spPr>
          <a:xfrm>
            <a:off x="504924" y="926000"/>
            <a:ext cx="8135423" cy="39693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335531" y="100"/>
            <a:ext cx="7887787" cy="993783"/>
          </a:xfrm>
        </p:spPr>
        <p:txBody>
          <a:bodyPr/>
          <a:lstStyle/>
          <a:p>
            <a:r>
              <a:rPr lang="zh-CN" altLang="en-US" smtClean="0"/>
              <a:t>城市大脑 </a:t>
            </a:r>
            <a:r>
              <a:rPr lang="en-US" altLang="zh-CN" smtClean="0"/>
              <a:t>– </a:t>
            </a:r>
            <a:r>
              <a:rPr lang="zh-CN" altLang="en-US" smtClean="0"/>
              <a:t>日常模式</a:t>
            </a:r>
            <a:endParaRPr lang="zh-CN" altLang="en-US"/>
          </a:p>
        </p:txBody>
      </p:sp>
      <p:pic>
        <p:nvPicPr>
          <p:cNvPr id="3" name="图片 2"/>
          <p:cNvPicPr>
            <a:picLocks noChangeAspect="1"/>
          </p:cNvPicPr>
          <p:nvPr/>
        </p:nvPicPr>
        <p:blipFill>
          <a:blip r:embed="rId1"/>
          <a:stretch>
            <a:fillRect/>
          </a:stretch>
        </p:blipFill>
        <p:spPr>
          <a:xfrm>
            <a:off x="335213" y="804191"/>
            <a:ext cx="8432670" cy="43032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641334" y="159793"/>
            <a:ext cx="8053388" cy="276999"/>
          </a:xfrm>
          <a:prstGeom prst="rect">
            <a:avLst/>
          </a:prstGeom>
        </p:spPr>
        <p:txBody>
          <a:bodyPr vert="horz" wrap="square" lIns="0" tIns="0" rIns="0" bIns="0" rtlCol="0">
            <a:spAutoFit/>
          </a:bodyPr>
          <a:lstStyle/>
          <a:p>
            <a:pPr marL="12700" defTabSz="650240"/>
            <a:r>
              <a:rPr sz="2000" b="1" dirty="0">
                <a:solidFill>
                  <a:schemeClr val="tx2"/>
                </a:solidFill>
                <a:latin typeface="微软雅黑" panose="020B0503020204020204" pitchFamily="34" charset="-122"/>
                <a:ea typeface="微软雅黑" panose="020B0503020204020204" pitchFamily="34" charset="-122"/>
              </a:rPr>
              <a:t>数字孪生城市支撑安全——高效运行的智能专网</a:t>
            </a:r>
            <a:endParaRPr sz="2000" b="1" dirty="0">
              <a:solidFill>
                <a:schemeClr val="tx2"/>
              </a:solidFill>
              <a:latin typeface="微软雅黑" panose="020B0503020204020204" pitchFamily="34" charset="-122"/>
              <a:ea typeface="微软雅黑" panose="020B0503020204020204" pitchFamily="34" charset="-122"/>
            </a:endParaRPr>
          </a:p>
        </p:txBody>
      </p:sp>
      <p:sp>
        <p:nvSpPr>
          <p:cNvPr id="3" name="object 3"/>
          <p:cNvSpPr/>
          <p:nvPr/>
        </p:nvSpPr>
        <p:spPr>
          <a:xfrm>
            <a:off x="290373" y="183259"/>
            <a:ext cx="139565" cy="230069"/>
          </a:xfrm>
          <a:custGeom>
            <a:avLst/>
            <a:gdLst/>
            <a:ahLst/>
            <a:cxnLst/>
            <a:rect l="l" t="t" r="r" b="b"/>
            <a:pathLst>
              <a:path w="186054" h="306705">
                <a:moveTo>
                  <a:pt x="0" y="306323"/>
                </a:moveTo>
                <a:lnTo>
                  <a:pt x="185928" y="306323"/>
                </a:lnTo>
                <a:lnTo>
                  <a:pt x="185928" y="0"/>
                </a:lnTo>
                <a:lnTo>
                  <a:pt x="0" y="0"/>
                </a:lnTo>
                <a:lnTo>
                  <a:pt x="0" y="306323"/>
                </a:lnTo>
                <a:close/>
              </a:path>
            </a:pathLst>
          </a:custGeom>
          <a:solidFill>
            <a:srgbClr val="4390EA"/>
          </a:solidFill>
        </p:spPr>
        <p:txBody>
          <a:bodyPr wrap="square" lIns="0" tIns="0" rIns="0" bIns="0" rtlCol="0"/>
          <a:lstStyle/>
          <a:p>
            <a:pPr defTabSz="685800"/>
            <a:endParaRPr sz="1350">
              <a:solidFill>
                <a:prstClr val="black"/>
              </a:solidFill>
              <a:latin typeface="Calibri" panose="020F0502020204030204"/>
            </a:endParaRPr>
          </a:p>
        </p:txBody>
      </p:sp>
      <p:sp>
        <p:nvSpPr>
          <p:cNvPr id="4" name="object 4"/>
          <p:cNvSpPr/>
          <p:nvPr/>
        </p:nvSpPr>
        <p:spPr>
          <a:xfrm>
            <a:off x="3803421" y="1888912"/>
            <a:ext cx="1950582" cy="384400"/>
          </a:xfrm>
          <a:custGeom>
            <a:avLst/>
            <a:gdLst/>
            <a:ahLst/>
            <a:cxnLst/>
            <a:rect l="l" t="t" r="r" b="b"/>
            <a:pathLst>
              <a:path w="2600325" h="512444">
                <a:moveTo>
                  <a:pt x="2344038" y="0"/>
                </a:moveTo>
                <a:lnTo>
                  <a:pt x="0" y="0"/>
                </a:lnTo>
                <a:lnTo>
                  <a:pt x="0" y="512063"/>
                </a:lnTo>
                <a:lnTo>
                  <a:pt x="2344038" y="512063"/>
                </a:lnTo>
                <a:lnTo>
                  <a:pt x="2365029" y="511214"/>
                </a:lnTo>
                <a:lnTo>
                  <a:pt x="2405541" y="504620"/>
                </a:lnTo>
                <a:lnTo>
                  <a:pt x="2443656" y="491936"/>
                </a:lnTo>
                <a:lnTo>
                  <a:pt x="2478847" y="473692"/>
                </a:lnTo>
                <a:lnTo>
                  <a:pt x="2510586" y="450415"/>
                </a:lnTo>
                <a:lnTo>
                  <a:pt x="2538349" y="422633"/>
                </a:lnTo>
                <a:lnTo>
                  <a:pt x="2561607" y="390875"/>
                </a:lnTo>
                <a:lnTo>
                  <a:pt x="2579836" y="355669"/>
                </a:lnTo>
                <a:lnTo>
                  <a:pt x="2592507" y="317542"/>
                </a:lnTo>
                <a:lnTo>
                  <a:pt x="2599095" y="277023"/>
                </a:lnTo>
                <a:lnTo>
                  <a:pt x="2599944" y="256031"/>
                </a:lnTo>
                <a:lnTo>
                  <a:pt x="2599095" y="235040"/>
                </a:lnTo>
                <a:lnTo>
                  <a:pt x="2592507" y="194521"/>
                </a:lnTo>
                <a:lnTo>
                  <a:pt x="2579836" y="156394"/>
                </a:lnTo>
                <a:lnTo>
                  <a:pt x="2561607" y="121188"/>
                </a:lnTo>
                <a:lnTo>
                  <a:pt x="2538349" y="89430"/>
                </a:lnTo>
                <a:lnTo>
                  <a:pt x="2510586" y="61648"/>
                </a:lnTo>
                <a:lnTo>
                  <a:pt x="2478847" y="38371"/>
                </a:lnTo>
                <a:lnTo>
                  <a:pt x="2443656" y="20127"/>
                </a:lnTo>
                <a:lnTo>
                  <a:pt x="2405541" y="7443"/>
                </a:lnTo>
                <a:lnTo>
                  <a:pt x="2365029" y="849"/>
                </a:lnTo>
                <a:lnTo>
                  <a:pt x="2344038" y="0"/>
                </a:lnTo>
                <a:close/>
              </a:path>
            </a:pathLst>
          </a:custGeom>
          <a:solidFill>
            <a:srgbClr val="4471C4"/>
          </a:solidFill>
        </p:spPr>
        <p:txBody>
          <a:bodyPr wrap="square" lIns="0" tIns="0" rIns="0" bIns="0" rtlCol="0"/>
          <a:lstStyle/>
          <a:p>
            <a:pPr defTabSz="685800"/>
            <a:endParaRPr sz="1350">
              <a:latin typeface="Calibri" panose="020F0502020204030204"/>
            </a:endParaRPr>
          </a:p>
        </p:txBody>
      </p:sp>
      <p:sp>
        <p:nvSpPr>
          <p:cNvPr id="5" name="object 5"/>
          <p:cNvSpPr txBox="1"/>
          <p:nvPr/>
        </p:nvSpPr>
        <p:spPr>
          <a:xfrm>
            <a:off x="349895" y="761975"/>
            <a:ext cx="8281520" cy="1435735"/>
          </a:xfrm>
          <a:prstGeom prst="rect">
            <a:avLst/>
          </a:prstGeom>
        </p:spPr>
        <p:txBody>
          <a:bodyPr vert="horz" wrap="square" lIns="0" tIns="0" rIns="0" bIns="0" rtlCol="0">
            <a:spAutoFit/>
          </a:bodyPr>
          <a:lstStyle/>
          <a:p>
            <a:pPr marL="9525" marR="3810" indent="342900" algn="just" defTabSz="685800">
              <a:lnSpc>
                <a:spcPct val="150000"/>
              </a:lnSpc>
            </a:pPr>
            <a:r>
              <a:rPr sz="1200" spc="-4" dirty="0">
                <a:latin typeface="微软雅黑" panose="020B0503020204020204" pitchFamily="34" charset="-122"/>
                <a:cs typeface="微软雅黑" panose="020B0503020204020204" pitchFamily="34" charset="-122"/>
              </a:rPr>
              <a:t>为支撑数字孪生城市的高效运行，</a:t>
            </a:r>
            <a:r>
              <a:rPr sz="1200" dirty="0">
                <a:latin typeface="微软雅黑" panose="020B0503020204020204" pitchFamily="34" charset="-122"/>
                <a:cs typeface="微软雅黑" panose="020B0503020204020204" pitchFamily="34" charset="-122"/>
              </a:rPr>
              <a:t>满</a:t>
            </a:r>
            <a:r>
              <a:rPr sz="1200" spc="-4" dirty="0">
                <a:latin typeface="微软雅黑" panose="020B0503020204020204" pitchFamily="34" charset="-122"/>
                <a:cs typeface="微软雅黑" panose="020B0503020204020204" pitchFamily="34" charset="-122"/>
              </a:rPr>
              <a:t>足城</a:t>
            </a:r>
            <a:r>
              <a:rPr sz="1200" dirty="0">
                <a:latin typeface="微软雅黑" panose="020B0503020204020204" pitchFamily="34" charset="-122"/>
                <a:cs typeface="微软雅黑" panose="020B0503020204020204" pitchFamily="34" charset="-122"/>
              </a:rPr>
              <a:t>市</a:t>
            </a:r>
            <a:r>
              <a:rPr sz="1200" spc="-4" dirty="0">
                <a:latin typeface="微软雅黑" panose="020B0503020204020204" pitchFamily="34" charset="-122"/>
                <a:cs typeface="微软雅黑" panose="020B0503020204020204" pitchFamily="34" charset="-122"/>
              </a:rPr>
              <a:t>各类</a:t>
            </a:r>
            <a:r>
              <a:rPr sz="1200" dirty="0">
                <a:latin typeface="微软雅黑" panose="020B0503020204020204" pitchFamily="34" charset="-122"/>
                <a:cs typeface="微软雅黑" panose="020B0503020204020204" pitchFamily="34" charset="-122"/>
              </a:rPr>
              <a:t>智</a:t>
            </a:r>
            <a:r>
              <a:rPr sz="1200" spc="-4" dirty="0">
                <a:latin typeface="微软雅黑" panose="020B0503020204020204" pitchFamily="34" charset="-122"/>
                <a:cs typeface="微软雅黑" panose="020B0503020204020204" pitchFamily="34" charset="-122"/>
              </a:rPr>
              <a:t>能化</a:t>
            </a:r>
            <a:r>
              <a:rPr sz="1200" dirty="0">
                <a:latin typeface="微软雅黑" panose="020B0503020204020204" pitchFamily="34" charset="-122"/>
                <a:cs typeface="微软雅黑" panose="020B0503020204020204" pitchFamily="34" charset="-122"/>
              </a:rPr>
              <a:t>运</a:t>
            </a:r>
            <a:r>
              <a:rPr sz="1200" spc="-4" dirty="0">
                <a:latin typeface="微软雅黑" panose="020B0503020204020204" pitchFamily="34" charset="-122"/>
                <a:cs typeface="微软雅黑" panose="020B0503020204020204" pitchFamily="34" charset="-122"/>
              </a:rPr>
              <a:t>行场</a:t>
            </a:r>
            <a:r>
              <a:rPr sz="1200" dirty="0">
                <a:latin typeface="微软雅黑" panose="020B0503020204020204" pitchFamily="34" charset="-122"/>
                <a:cs typeface="微软雅黑" panose="020B0503020204020204" pitchFamily="34" charset="-122"/>
              </a:rPr>
              <a:t>景</a:t>
            </a:r>
            <a:r>
              <a:rPr sz="1200" spc="-4" dirty="0">
                <a:latin typeface="微软雅黑" panose="020B0503020204020204" pitchFamily="34" charset="-122"/>
                <a:cs typeface="微软雅黑" panose="020B0503020204020204" pitchFamily="34" charset="-122"/>
              </a:rPr>
              <a:t>需求</a:t>
            </a:r>
            <a:r>
              <a:rPr sz="1200" dirty="0">
                <a:latin typeface="微软雅黑" panose="020B0503020204020204" pitchFamily="34" charset="-122"/>
                <a:cs typeface="微软雅黑" panose="020B0503020204020204" pitchFamily="34" charset="-122"/>
              </a:rPr>
              <a:t>，</a:t>
            </a:r>
            <a:r>
              <a:rPr sz="1200" spc="-4" dirty="0">
                <a:latin typeface="微软雅黑" panose="020B0503020204020204" pitchFamily="34" charset="-122"/>
                <a:cs typeface="微软雅黑" panose="020B0503020204020204" pitchFamily="34" charset="-122"/>
              </a:rPr>
              <a:t>保障</a:t>
            </a:r>
            <a:r>
              <a:rPr sz="1200" dirty="0">
                <a:latin typeface="微软雅黑" panose="020B0503020204020204" pitchFamily="34" charset="-122"/>
                <a:cs typeface="微软雅黑" panose="020B0503020204020204" pitchFamily="34" charset="-122"/>
              </a:rPr>
              <a:t>城</a:t>
            </a:r>
            <a:r>
              <a:rPr sz="1200" spc="-4" dirty="0">
                <a:latin typeface="微软雅黑" panose="020B0503020204020204" pitchFamily="34" charset="-122"/>
                <a:cs typeface="微软雅黑" panose="020B0503020204020204" pitchFamily="34" charset="-122"/>
              </a:rPr>
              <a:t>市全</a:t>
            </a:r>
            <a:r>
              <a:rPr sz="1200" dirty="0">
                <a:latin typeface="微软雅黑" panose="020B0503020204020204" pitchFamily="34" charset="-122"/>
                <a:cs typeface="微软雅黑" panose="020B0503020204020204" pitchFamily="34" charset="-122"/>
              </a:rPr>
              <a:t>域</a:t>
            </a:r>
            <a:r>
              <a:rPr sz="1200" spc="-4" dirty="0">
                <a:latin typeface="微软雅黑" panose="020B0503020204020204" pitchFamily="34" charset="-122"/>
                <a:cs typeface="微软雅黑" panose="020B0503020204020204" pitchFamily="34" charset="-122"/>
              </a:rPr>
              <a:t>空间</a:t>
            </a:r>
            <a:r>
              <a:rPr sz="1200" dirty="0">
                <a:latin typeface="微软雅黑" panose="020B0503020204020204" pitchFamily="34" charset="-122"/>
                <a:cs typeface="微软雅黑" panose="020B0503020204020204" pitchFamily="34" charset="-122"/>
              </a:rPr>
              <a:t>布</a:t>
            </a:r>
            <a:r>
              <a:rPr sz="1200" spc="-4" dirty="0">
                <a:latin typeface="微软雅黑" panose="020B0503020204020204" pitchFamily="34" charset="-122"/>
                <a:cs typeface="微软雅黑" panose="020B0503020204020204" pitchFamily="34" charset="-122"/>
              </a:rPr>
              <a:t>局的</a:t>
            </a:r>
            <a:r>
              <a:rPr sz="1200" dirty="0">
                <a:latin typeface="微软雅黑" panose="020B0503020204020204" pitchFamily="34" charset="-122"/>
                <a:cs typeface="微软雅黑" panose="020B0503020204020204" pitchFamily="34" charset="-122"/>
              </a:rPr>
              <a:t>智</a:t>
            </a:r>
            <a:r>
              <a:rPr sz="1200" spc="-4" dirty="0">
                <a:latin typeface="微软雅黑" panose="020B0503020204020204" pitchFamily="34" charset="-122"/>
                <a:cs typeface="微软雅黑" panose="020B0503020204020204" pitchFamily="34" charset="-122"/>
              </a:rPr>
              <a:t>能化</a:t>
            </a:r>
            <a:r>
              <a:rPr sz="1200" dirty="0">
                <a:latin typeface="微软雅黑" panose="020B0503020204020204" pitchFamily="34" charset="-122"/>
                <a:cs typeface="微软雅黑" panose="020B0503020204020204" pitchFamily="34" charset="-122"/>
              </a:rPr>
              <a:t>设</a:t>
            </a:r>
            <a:r>
              <a:rPr sz="1200" spc="-4" dirty="0">
                <a:latin typeface="微软雅黑" panose="020B0503020204020204" pitchFamily="34" charset="-122"/>
                <a:cs typeface="微软雅黑" panose="020B0503020204020204" pitchFamily="34" charset="-122"/>
              </a:rPr>
              <a:t>施感</a:t>
            </a:r>
            <a:r>
              <a:rPr sz="1200" dirty="0">
                <a:latin typeface="微软雅黑" panose="020B0503020204020204" pitchFamily="34" charset="-122"/>
                <a:cs typeface="微软雅黑" panose="020B0503020204020204" pitchFamily="34" charset="-122"/>
              </a:rPr>
              <a:t>知</a:t>
            </a:r>
            <a:r>
              <a:rPr sz="1200" spc="-4" dirty="0">
                <a:latin typeface="微软雅黑" panose="020B0503020204020204" pitchFamily="34" charset="-122"/>
                <a:cs typeface="微软雅黑" panose="020B0503020204020204" pitchFamily="34" charset="-122"/>
              </a:rPr>
              <a:t>信息流 动，须建设地上地下全通达、有线</a:t>
            </a:r>
            <a:r>
              <a:rPr sz="1200" dirty="0">
                <a:latin typeface="微软雅黑" panose="020B0503020204020204" pitchFamily="34" charset="-122"/>
                <a:cs typeface="微软雅黑" panose="020B0503020204020204" pitchFamily="34" charset="-122"/>
              </a:rPr>
              <a:t>无</a:t>
            </a:r>
            <a:r>
              <a:rPr sz="1200" spc="-4" dirty="0">
                <a:latin typeface="微软雅黑" panose="020B0503020204020204" pitchFamily="34" charset="-122"/>
                <a:cs typeface="微软雅黑" panose="020B0503020204020204" pitchFamily="34" charset="-122"/>
              </a:rPr>
              <a:t>线全</a:t>
            </a:r>
            <a:r>
              <a:rPr sz="1200" dirty="0">
                <a:latin typeface="微软雅黑" panose="020B0503020204020204" pitchFamily="34" charset="-122"/>
                <a:cs typeface="微软雅黑" panose="020B0503020204020204" pitchFamily="34" charset="-122"/>
              </a:rPr>
              <a:t>接</a:t>
            </a:r>
            <a:r>
              <a:rPr sz="1200" spc="-4" dirty="0">
                <a:latin typeface="微软雅黑" panose="020B0503020204020204" pitchFamily="34" charset="-122"/>
                <a:cs typeface="微软雅黑" panose="020B0503020204020204" pitchFamily="34" charset="-122"/>
              </a:rPr>
              <a:t>入、</a:t>
            </a:r>
            <a:r>
              <a:rPr sz="1200" dirty="0">
                <a:latin typeface="微软雅黑" panose="020B0503020204020204" pitchFamily="34" charset="-122"/>
                <a:cs typeface="微软雅黑" panose="020B0503020204020204" pitchFamily="34" charset="-122"/>
              </a:rPr>
              <a:t>万</a:t>
            </a:r>
            <a:r>
              <a:rPr sz="1200" spc="-4" dirty="0">
                <a:latin typeface="微软雅黑" panose="020B0503020204020204" pitchFamily="34" charset="-122"/>
                <a:cs typeface="微软雅黑" panose="020B0503020204020204" pitchFamily="34" charset="-122"/>
              </a:rPr>
              <a:t>物互</a:t>
            </a:r>
            <a:r>
              <a:rPr sz="1200" dirty="0">
                <a:latin typeface="微软雅黑" panose="020B0503020204020204" pitchFamily="34" charset="-122"/>
                <a:cs typeface="微软雅黑" panose="020B0503020204020204" pitchFamily="34" charset="-122"/>
              </a:rPr>
              <a:t>联</a:t>
            </a:r>
            <a:r>
              <a:rPr sz="1200" spc="-4" dirty="0">
                <a:latin typeface="微软雅黑" panose="020B0503020204020204" pitchFamily="34" charset="-122"/>
                <a:cs typeface="微软雅黑" panose="020B0503020204020204" pitchFamily="34" charset="-122"/>
              </a:rPr>
              <a:t>全感</a:t>
            </a:r>
            <a:r>
              <a:rPr sz="1200" dirty="0">
                <a:latin typeface="微软雅黑" panose="020B0503020204020204" pitchFamily="34" charset="-122"/>
                <a:cs typeface="微软雅黑" panose="020B0503020204020204" pitchFamily="34" charset="-122"/>
              </a:rPr>
              <a:t>知</a:t>
            </a:r>
            <a:r>
              <a:rPr sz="1200" spc="-4" dirty="0">
                <a:latin typeface="微软雅黑" panose="020B0503020204020204" pitchFamily="34" charset="-122"/>
                <a:cs typeface="微软雅黑" panose="020B0503020204020204" pitchFamily="34" charset="-122"/>
              </a:rPr>
              <a:t>的城</a:t>
            </a:r>
            <a:r>
              <a:rPr sz="1200" dirty="0">
                <a:latin typeface="微软雅黑" panose="020B0503020204020204" pitchFamily="34" charset="-122"/>
                <a:cs typeface="微软雅黑" panose="020B0503020204020204" pitchFamily="34" charset="-122"/>
              </a:rPr>
              <a:t>市</a:t>
            </a:r>
            <a:r>
              <a:rPr sz="1200" spc="-4" dirty="0">
                <a:latin typeface="微软雅黑" panose="020B0503020204020204" pitchFamily="34" charset="-122"/>
                <a:cs typeface="微软雅黑" panose="020B0503020204020204" pitchFamily="34" charset="-122"/>
              </a:rPr>
              <a:t>智能</a:t>
            </a:r>
            <a:r>
              <a:rPr sz="1200" dirty="0">
                <a:latin typeface="微软雅黑" panose="020B0503020204020204" pitchFamily="34" charset="-122"/>
                <a:cs typeface="微软雅黑" panose="020B0503020204020204" pitchFamily="34" charset="-122"/>
              </a:rPr>
              <a:t>专</a:t>
            </a:r>
            <a:r>
              <a:rPr sz="1200" spc="-4" dirty="0">
                <a:latin typeface="微软雅黑" panose="020B0503020204020204" pitchFamily="34" charset="-122"/>
                <a:cs typeface="微软雅黑" panose="020B0503020204020204" pitchFamily="34" charset="-122"/>
              </a:rPr>
              <a:t>网，</a:t>
            </a:r>
            <a:r>
              <a:rPr sz="1200" dirty="0">
                <a:latin typeface="微软雅黑" panose="020B0503020204020204" pitchFamily="34" charset="-122"/>
                <a:cs typeface="微软雅黑" panose="020B0503020204020204" pitchFamily="34" charset="-122"/>
              </a:rPr>
              <a:t>才</a:t>
            </a:r>
            <a:r>
              <a:rPr sz="1200" spc="-4" dirty="0">
                <a:latin typeface="微软雅黑" panose="020B0503020204020204" pitchFamily="34" charset="-122"/>
                <a:cs typeface="微软雅黑" panose="020B0503020204020204" pitchFamily="34" charset="-122"/>
              </a:rPr>
              <a:t>能满</a:t>
            </a:r>
            <a:r>
              <a:rPr sz="1200" dirty="0">
                <a:latin typeface="微软雅黑" panose="020B0503020204020204" pitchFamily="34" charset="-122"/>
                <a:cs typeface="微软雅黑" panose="020B0503020204020204" pitchFamily="34" charset="-122"/>
              </a:rPr>
              <a:t>足</a:t>
            </a:r>
            <a:r>
              <a:rPr sz="1200" spc="-4" dirty="0">
                <a:latin typeface="微软雅黑" panose="020B0503020204020204" pitchFamily="34" charset="-122"/>
                <a:cs typeface="微软雅黑" panose="020B0503020204020204" pitchFamily="34" charset="-122"/>
              </a:rPr>
              <a:t>数字</a:t>
            </a:r>
            <a:r>
              <a:rPr sz="1200" dirty="0">
                <a:latin typeface="微软雅黑" panose="020B0503020204020204" pitchFamily="34" charset="-122"/>
                <a:cs typeface="微软雅黑" panose="020B0503020204020204" pitchFamily="34" charset="-122"/>
              </a:rPr>
              <a:t>城</a:t>
            </a:r>
            <a:r>
              <a:rPr sz="1200" spc="-4" dirty="0">
                <a:latin typeface="微软雅黑" panose="020B0503020204020204" pitchFamily="34" charset="-122"/>
                <a:cs typeface="微软雅黑" panose="020B0503020204020204" pitchFamily="34" charset="-122"/>
              </a:rPr>
              <a:t>市与</a:t>
            </a:r>
            <a:r>
              <a:rPr sz="1200" dirty="0">
                <a:latin typeface="微软雅黑" panose="020B0503020204020204" pitchFamily="34" charset="-122"/>
                <a:cs typeface="微软雅黑" panose="020B0503020204020204" pitchFamily="34" charset="-122"/>
              </a:rPr>
              <a:t>物</a:t>
            </a:r>
            <a:r>
              <a:rPr sz="1200" spc="-4" dirty="0">
                <a:latin typeface="微软雅黑" panose="020B0503020204020204" pitchFamily="34" charset="-122"/>
                <a:cs typeface="微软雅黑" panose="020B0503020204020204" pitchFamily="34" charset="-122"/>
              </a:rPr>
              <a:t>理城</a:t>
            </a:r>
            <a:r>
              <a:rPr sz="1200" dirty="0">
                <a:latin typeface="微软雅黑" panose="020B0503020204020204" pitchFamily="34" charset="-122"/>
                <a:cs typeface="微软雅黑" panose="020B0503020204020204" pitchFamily="34" charset="-122"/>
              </a:rPr>
              <a:t>市</a:t>
            </a:r>
            <a:r>
              <a:rPr sz="1200" spc="-4" dirty="0">
                <a:latin typeface="微软雅黑" panose="020B0503020204020204" pitchFamily="34" charset="-122"/>
                <a:cs typeface="微软雅黑" panose="020B0503020204020204" pitchFamily="34" charset="-122"/>
              </a:rPr>
              <a:t>虚实</a:t>
            </a:r>
            <a:r>
              <a:rPr sz="1200" dirty="0">
                <a:latin typeface="微软雅黑" panose="020B0503020204020204" pitchFamily="34" charset="-122"/>
                <a:cs typeface="微软雅黑" panose="020B0503020204020204" pitchFamily="34" charset="-122"/>
              </a:rPr>
              <a:t>融</a:t>
            </a:r>
            <a:r>
              <a:rPr sz="1200" spc="-4" dirty="0">
                <a:latin typeface="微软雅黑" panose="020B0503020204020204" pitchFamily="34" charset="-122"/>
                <a:cs typeface="微软雅黑" panose="020B0503020204020204" pitchFamily="34" charset="-122"/>
              </a:rPr>
              <a:t>合孪 </a:t>
            </a:r>
            <a:r>
              <a:rPr sz="1200" spc="-8" dirty="0">
                <a:latin typeface="微软雅黑" panose="020B0503020204020204" pitchFamily="34" charset="-122"/>
                <a:cs typeface="微软雅黑" panose="020B0503020204020204" pitchFamily="34" charset="-122"/>
              </a:rPr>
              <a:t>生并行的运行模式需求。</a:t>
            </a:r>
            <a:endParaRPr sz="1200">
              <a:latin typeface="微软雅黑" panose="020B0503020204020204" pitchFamily="34" charset="-122"/>
              <a:cs typeface="微软雅黑" panose="020B0503020204020204" pitchFamily="34" charset="-122"/>
            </a:endParaRPr>
          </a:p>
          <a:p>
            <a:pPr defTabSz="685800"/>
            <a:endParaRPr sz="1200">
              <a:latin typeface="Times New Roman" panose="02020603050405020304"/>
              <a:cs typeface="Times New Roman" panose="02020603050405020304"/>
            </a:endParaRPr>
          </a:p>
          <a:p>
            <a:pPr defTabSz="685800">
              <a:spcBef>
                <a:spcPts val="40"/>
              </a:spcBef>
            </a:pPr>
            <a:endParaRPr sz="1350">
              <a:latin typeface="Times New Roman" panose="02020603050405020304"/>
              <a:cs typeface="Times New Roman" panose="02020603050405020304"/>
            </a:endParaRPr>
          </a:p>
          <a:p>
            <a:pPr marL="236220" algn="ctr" defTabSz="685800"/>
            <a:r>
              <a:rPr sz="1350" dirty="0">
                <a:latin typeface="微软雅黑" panose="020B0503020204020204" pitchFamily="34" charset="-122"/>
                <a:cs typeface="微软雅黑" panose="020B0503020204020204" pitchFamily="34" charset="-122"/>
              </a:rPr>
              <a:t>提出网络新需求</a:t>
            </a:r>
            <a:endParaRPr sz="1350">
              <a:latin typeface="微软雅黑" panose="020B0503020204020204" pitchFamily="34" charset="-122"/>
              <a:cs typeface="微软雅黑" panose="020B0503020204020204" pitchFamily="34" charset="-122"/>
            </a:endParaRPr>
          </a:p>
        </p:txBody>
      </p:sp>
      <p:sp>
        <p:nvSpPr>
          <p:cNvPr id="6" name="object 6"/>
          <p:cNvSpPr/>
          <p:nvPr/>
        </p:nvSpPr>
        <p:spPr>
          <a:xfrm>
            <a:off x="5393610" y="1919777"/>
            <a:ext cx="323906" cy="323906"/>
          </a:xfrm>
          <a:custGeom>
            <a:avLst/>
            <a:gdLst/>
            <a:ahLst/>
            <a:cxnLst/>
            <a:rect l="l" t="t" r="r" b="b"/>
            <a:pathLst>
              <a:path w="431800" h="431800">
                <a:moveTo>
                  <a:pt x="215646" y="0"/>
                </a:moveTo>
                <a:lnTo>
                  <a:pt x="163814" y="6265"/>
                </a:lnTo>
                <a:lnTo>
                  <a:pt x="116531" y="24064"/>
                </a:lnTo>
                <a:lnTo>
                  <a:pt x="75294" y="51900"/>
                </a:lnTo>
                <a:lnTo>
                  <a:pt x="41599" y="88276"/>
                </a:lnTo>
                <a:lnTo>
                  <a:pt x="16942" y="131695"/>
                </a:lnTo>
                <a:lnTo>
                  <a:pt x="2821" y="180660"/>
                </a:lnTo>
                <a:lnTo>
                  <a:pt x="0" y="215645"/>
                </a:lnTo>
                <a:lnTo>
                  <a:pt x="714" y="233336"/>
                </a:lnTo>
                <a:lnTo>
                  <a:pt x="10991" y="283817"/>
                </a:lnTo>
                <a:lnTo>
                  <a:pt x="32302" y="329251"/>
                </a:lnTo>
                <a:lnTo>
                  <a:pt x="63150" y="368141"/>
                </a:lnTo>
                <a:lnTo>
                  <a:pt x="102040" y="398989"/>
                </a:lnTo>
                <a:lnTo>
                  <a:pt x="147474" y="420300"/>
                </a:lnTo>
                <a:lnTo>
                  <a:pt x="197955" y="430577"/>
                </a:lnTo>
                <a:lnTo>
                  <a:pt x="215646" y="431291"/>
                </a:lnTo>
                <a:lnTo>
                  <a:pt x="233336" y="430577"/>
                </a:lnTo>
                <a:lnTo>
                  <a:pt x="283817" y="420300"/>
                </a:lnTo>
                <a:lnTo>
                  <a:pt x="329251" y="398989"/>
                </a:lnTo>
                <a:lnTo>
                  <a:pt x="368141" y="368141"/>
                </a:lnTo>
                <a:lnTo>
                  <a:pt x="398989" y="329251"/>
                </a:lnTo>
                <a:lnTo>
                  <a:pt x="404009" y="320420"/>
                </a:lnTo>
                <a:lnTo>
                  <a:pt x="184150" y="320420"/>
                </a:lnTo>
                <a:lnTo>
                  <a:pt x="249554" y="215645"/>
                </a:lnTo>
                <a:lnTo>
                  <a:pt x="184150" y="110870"/>
                </a:lnTo>
                <a:lnTo>
                  <a:pt x="404009" y="110870"/>
                </a:lnTo>
                <a:lnTo>
                  <a:pt x="398989" y="102040"/>
                </a:lnTo>
                <a:lnTo>
                  <a:pt x="368141" y="63150"/>
                </a:lnTo>
                <a:lnTo>
                  <a:pt x="329251" y="32302"/>
                </a:lnTo>
                <a:lnTo>
                  <a:pt x="283817" y="10991"/>
                </a:lnTo>
                <a:lnTo>
                  <a:pt x="233336" y="714"/>
                </a:lnTo>
                <a:lnTo>
                  <a:pt x="215646" y="0"/>
                </a:lnTo>
                <a:close/>
              </a:path>
              <a:path w="431800" h="431800">
                <a:moveTo>
                  <a:pt x="404009" y="110870"/>
                </a:moveTo>
                <a:lnTo>
                  <a:pt x="225044" y="110870"/>
                </a:lnTo>
                <a:lnTo>
                  <a:pt x="290449" y="215645"/>
                </a:lnTo>
                <a:lnTo>
                  <a:pt x="225044" y="320420"/>
                </a:lnTo>
                <a:lnTo>
                  <a:pt x="404009" y="320420"/>
                </a:lnTo>
                <a:lnTo>
                  <a:pt x="407227" y="314760"/>
                </a:lnTo>
                <a:lnTo>
                  <a:pt x="425026" y="267477"/>
                </a:lnTo>
                <a:lnTo>
                  <a:pt x="431292" y="215645"/>
                </a:lnTo>
                <a:lnTo>
                  <a:pt x="430577" y="197955"/>
                </a:lnTo>
                <a:lnTo>
                  <a:pt x="420300" y="147474"/>
                </a:lnTo>
                <a:lnTo>
                  <a:pt x="407227" y="116531"/>
                </a:lnTo>
                <a:lnTo>
                  <a:pt x="404009" y="11087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7" name="object 7"/>
          <p:cNvSpPr txBox="1"/>
          <p:nvPr/>
        </p:nvSpPr>
        <p:spPr>
          <a:xfrm>
            <a:off x="3862962" y="2498804"/>
            <a:ext cx="3334329" cy="138499"/>
          </a:xfrm>
          <a:prstGeom prst="rect">
            <a:avLst/>
          </a:prstGeom>
        </p:spPr>
        <p:txBody>
          <a:bodyPr vert="horz" wrap="square" lIns="0" tIns="0" rIns="0" bIns="0" rtlCol="0">
            <a:spAutoFit/>
          </a:bodyPr>
          <a:lstStyle/>
          <a:p>
            <a:pPr marL="9525" defTabSz="685800"/>
            <a:r>
              <a:rPr sz="900" dirty="0">
                <a:latin typeface="微软雅黑" panose="020B0503020204020204" pitchFamily="34" charset="-122"/>
                <a:cs typeface="微软雅黑" panose="020B0503020204020204" pitchFamily="34" charset="-122"/>
              </a:rPr>
              <a:t>综合接入、融合指挥、城市感知、专网专用、资源共享、物理隔离</a:t>
            </a:r>
            <a:endParaRPr sz="900">
              <a:latin typeface="微软雅黑" panose="020B0503020204020204" pitchFamily="34" charset="-122"/>
              <a:cs typeface="微软雅黑" panose="020B0503020204020204" pitchFamily="34" charset="-122"/>
            </a:endParaRPr>
          </a:p>
        </p:txBody>
      </p:sp>
      <p:sp>
        <p:nvSpPr>
          <p:cNvPr id="8" name="object 8"/>
          <p:cNvSpPr/>
          <p:nvPr/>
        </p:nvSpPr>
        <p:spPr>
          <a:xfrm>
            <a:off x="3803421" y="2812616"/>
            <a:ext cx="1950582" cy="384400"/>
          </a:xfrm>
          <a:custGeom>
            <a:avLst/>
            <a:gdLst/>
            <a:ahLst/>
            <a:cxnLst/>
            <a:rect l="l" t="t" r="r" b="b"/>
            <a:pathLst>
              <a:path w="2600325" h="512445">
                <a:moveTo>
                  <a:pt x="2344038" y="0"/>
                </a:moveTo>
                <a:lnTo>
                  <a:pt x="0" y="0"/>
                </a:lnTo>
                <a:lnTo>
                  <a:pt x="0" y="512064"/>
                </a:lnTo>
                <a:lnTo>
                  <a:pt x="2344038" y="512064"/>
                </a:lnTo>
                <a:lnTo>
                  <a:pt x="2365029" y="511214"/>
                </a:lnTo>
                <a:lnTo>
                  <a:pt x="2405541" y="504620"/>
                </a:lnTo>
                <a:lnTo>
                  <a:pt x="2443656" y="491936"/>
                </a:lnTo>
                <a:lnTo>
                  <a:pt x="2478847" y="473692"/>
                </a:lnTo>
                <a:lnTo>
                  <a:pt x="2510586" y="450415"/>
                </a:lnTo>
                <a:lnTo>
                  <a:pt x="2538349" y="422633"/>
                </a:lnTo>
                <a:lnTo>
                  <a:pt x="2561607" y="390875"/>
                </a:lnTo>
                <a:lnTo>
                  <a:pt x="2579836" y="355669"/>
                </a:lnTo>
                <a:lnTo>
                  <a:pt x="2592507" y="317542"/>
                </a:lnTo>
                <a:lnTo>
                  <a:pt x="2599095" y="277023"/>
                </a:lnTo>
                <a:lnTo>
                  <a:pt x="2599944" y="256032"/>
                </a:lnTo>
                <a:lnTo>
                  <a:pt x="2599095" y="235040"/>
                </a:lnTo>
                <a:lnTo>
                  <a:pt x="2592507" y="194521"/>
                </a:lnTo>
                <a:lnTo>
                  <a:pt x="2579836" y="156394"/>
                </a:lnTo>
                <a:lnTo>
                  <a:pt x="2561607" y="121188"/>
                </a:lnTo>
                <a:lnTo>
                  <a:pt x="2538349" y="89430"/>
                </a:lnTo>
                <a:lnTo>
                  <a:pt x="2510586" y="61648"/>
                </a:lnTo>
                <a:lnTo>
                  <a:pt x="2478847" y="38371"/>
                </a:lnTo>
                <a:lnTo>
                  <a:pt x="2443656" y="20127"/>
                </a:lnTo>
                <a:lnTo>
                  <a:pt x="2405541" y="7443"/>
                </a:lnTo>
                <a:lnTo>
                  <a:pt x="2365029" y="849"/>
                </a:lnTo>
                <a:lnTo>
                  <a:pt x="2344038" y="0"/>
                </a:lnTo>
                <a:close/>
              </a:path>
            </a:pathLst>
          </a:custGeom>
          <a:solidFill>
            <a:srgbClr val="EC7C30"/>
          </a:solidFill>
        </p:spPr>
        <p:txBody>
          <a:bodyPr wrap="square" lIns="0" tIns="0" rIns="0" bIns="0" rtlCol="0"/>
          <a:lstStyle/>
          <a:p>
            <a:pPr defTabSz="685800"/>
            <a:endParaRPr sz="1350">
              <a:latin typeface="Calibri" panose="020F0502020204030204"/>
            </a:endParaRPr>
          </a:p>
        </p:txBody>
      </p:sp>
      <p:sp>
        <p:nvSpPr>
          <p:cNvPr id="9" name="object 9"/>
          <p:cNvSpPr txBox="1"/>
          <p:nvPr/>
        </p:nvSpPr>
        <p:spPr>
          <a:xfrm>
            <a:off x="3999003" y="2919880"/>
            <a:ext cx="1047932" cy="207749"/>
          </a:xfrm>
          <a:prstGeom prst="rect">
            <a:avLst/>
          </a:prstGeom>
        </p:spPr>
        <p:txBody>
          <a:bodyPr vert="horz" wrap="square" lIns="0" tIns="0" rIns="0" bIns="0" rtlCol="0">
            <a:spAutoFit/>
          </a:bodyPr>
          <a:lstStyle/>
          <a:p>
            <a:pPr marL="9525" defTabSz="685800"/>
            <a:r>
              <a:rPr sz="1350" dirty="0">
                <a:latin typeface="微软雅黑" panose="020B0503020204020204" pitchFamily="34" charset="-122"/>
                <a:cs typeface="微软雅黑" panose="020B0503020204020204" pitchFamily="34" charset="-122"/>
              </a:rPr>
              <a:t>接入智能专网</a:t>
            </a:r>
            <a:endParaRPr sz="1350">
              <a:latin typeface="微软雅黑" panose="020B0503020204020204" pitchFamily="34" charset="-122"/>
              <a:cs typeface="微软雅黑" panose="020B0503020204020204" pitchFamily="34" charset="-122"/>
            </a:endParaRPr>
          </a:p>
        </p:txBody>
      </p:sp>
      <p:sp>
        <p:nvSpPr>
          <p:cNvPr id="10" name="object 10"/>
          <p:cNvSpPr/>
          <p:nvPr/>
        </p:nvSpPr>
        <p:spPr>
          <a:xfrm>
            <a:off x="5393610" y="2842339"/>
            <a:ext cx="323906" cy="324859"/>
          </a:xfrm>
          <a:custGeom>
            <a:avLst/>
            <a:gdLst/>
            <a:ahLst/>
            <a:cxnLst/>
            <a:rect l="l" t="t" r="r" b="b"/>
            <a:pathLst>
              <a:path w="431800" h="433070">
                <a:moveTo>
                  <a:pt x="215646" y="0"/>
                </a:moveTo>
                <a:lnTo>
                  <a:pt x="163814" y="6290"/>
                </a:lnTo>
                <a:lnTo>
                  <a:pt x="116531" y="24157"/>
                </a:lnTo>
                <a:lnTo>
                  <a:pt x="75294" y="52097"/>
                </a:lnTo>
                <a:lnTo>
                  <a:pt x="41599" y="88605"/>
                </a:lnTo>
                <a:lnTo>
                  <a:pt x="16942" y="132177"/>
                </a:lnTo>
                <a:lnTo>
                  <a:pt x="2821" y="181308"/>
                </a:lnTo>
                <a:lnTo>
                  <a:pt x="0" y="216408"/>
                </a:lnTo>
                <a:lnTo>
                  <a:pt x="714" y="234155"/>
                </a:lnTo>
                <a:lnTo>
                  <a:pt x="10991" y="284805"/>
                </a:lnTo>
                <a:lnTo>
                  <a:pt x="32302" y="330397"/>
                </a:lnTo>
                <a:lnTo>
                  <a:pt x="63150" y="369427"/>
                </a:lnTo>
                <a:lnTo>
                  <a:pt x="102040" y="400390"/>
                </a:lnTo>
                <a:lnTo>
                  <a:pt x="147474" y="421782"/>
                </a:lnTo>
                <a:lnTo>
                  <a:pt x="197955" y="432098"/>
                </a:lnTo>
                <a:lnTo>
                  <a:pt x="215646" y="432816"/>
                </a:lnTo>
                <a:lnTo>
                  <a:pt x="233336" y="432098"/>
                </a:lnTo>
                <a:lnTo>
                  <a:pt x="283817" y="421782"/>
                </a:lnTo>
                <a:lnTo>
                  <a:pt x="329251" y="400390"/>
                </a:lnTo>
                <a:lnTo>
                  <a:pt x="368141" y="369427"/>
                </a:lnTo>
                <a:lnTo>
                  <a:pt x="398989" y="330397"/>
                </a:lnTo>
                <a:lnTo>
                  <a:pt x="403993" y="321563"/>
                </a:lnTo>
                <a:lnTo>
                  <a:pt x="184150" y="321563"/>
                </a:lnTo>
                <a:lnTo>
                  <a:pt x="249554" y="216408"/>
                </a:lnTo>
                <a:lnTo>
                  <a:pt x="184150" y="111252"/>
                </a:lnTo>
                <a:lnTo>
                  <a:pt x="403993" y="111252"/>
                </a:lnTo>
                <a:lnTo>
                  <a:pt x="398989" y="102418"/>
                </a:lnTo>
                <a:lnTo>
                  <a:pt x="368141" y="63388"/>
                </a:lnTo>
                <a:lnTo>
                  <a:pt x="329251" y="32425"/>
                </a:lnTo>
                <a:lnTo>
                  <a:pt x="283817" y="11033"/>
                </a:lnTo>
                <a:lnTo>
                  <a:pt x="233336" y="717"/>
                </a:lnTo>
                <a:lnTo>
                  <a:pt x="215646" y="0"/>
                </a:lnTo>
                <a:close/>
              </a:path>
              <a:path w="431800" h="433070">
                <a:moveTo>
                  <a:pt x="403993" y="111252"/>
                </a:moveTo>
                <a:lnTo>
                  <a:pt x="225044" y="111252"/>
                </a:lnTo>
                <a:lnTo>
                  <a:pt x="290449" y="216408"/>
                </a:lnTo>
                <a:lnTo>
                  <a:pt x="225044" y="321563"/>
                </a:lnTo>
                <a:lnTo>
                  <a:pt x="403993" y="321563"/>
                </a:lnTo>
                <a:lnTo>
                  <a:pt x="407227" y="315854"/>
                </a:lnTo>
                <a:lnTo>
                  <a:pt x="425026" y="268409"/>
                </a:lnTo>
                <a:lnTo>
                  <a:pt x="431292" y="216408"/>
                </a:lnTo>
                <a:lnTo>
                  <a:pt x="430577" y="198660"/>
                </a:lnTo>
                <a:lnTo>
                  <a:pt x="420300" y="148010"/>
                </a:lnTo>
                <a:lnTo>
                  <a:pt x="407227" y="116961"/>
                </a:lnTo>
                <a:lnTo>
                  <a:pt x="403993" y="111252"/>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11" name="object 11"/>
          <p:cNvSpPr txBox="1"/>
          <p:nvPr/>
        </p:nvSpPr>
        <p:spPr>
          <a:xfrm>
            <a:off x="3862962" y="3318953"/>
            <a:ext cx="3597264" cy="391004"/>
          </a:xfrm>
          <a:prstGeom prst="rect">
            <a:avLst/>
          </a:prstGeom>
        </p:spPr>
        <p:txBody>
          <a:bodyPr vert="horz" wrap="square" lIns="0" tIns="0" rIns="0" bIns="0" rtlCol="0">
            <a:spAutoFit/>
          </a:bodyPr>
          <a:lstStyle/>
          <a:p>
            <a:pPr marL="9525" marR="3810" defTabSz="685800">
              <a:lnSpc>
                <a:spcPct val="150000"/>
              </a:lnSpc>
            </a:pPr>
            <a:r>
              <a:rPr sz="900" dirty="0">
                <a:latin typeface="微软雅黑" panose="020B0503020204020204" pitchFamily="34" charset="-122"/>
                <a:cs typeface="微软雅黑" panose="020B0503020204020204" pitchFamily="34" charset="-122"/>
              </a:rPr>
              <a:t>推进</a:t>
            </a:r>
            <a:r>
              <a:rPr sz="900" spc="-8" dirty="0">
                <a:latin typeface="微软雅黑" panose="020B0503020204020204" pitchFamily="34" charset="-122"/>
                <a:cs typeface="微软雅黑" panose="020B0503020204020204" pitchFamily="34" charset="-122"/>
              </a:rPr>
              <a:t> </a:t>
            </a:r>
            <a:r>
              <a:rPr sz="900" dirty="0">
                <a:latin typeface="微软雅黑" panose="020B0503020204020204" pitchFamily="34" charset="-122"/>
                <a:cs typeface="微软雅黑" panose="020B0503020204020204" pitchFamily="34" charset="-122"/>
              </a:rPr>
              <a:t>5</a:t>
            </a:r>
            <a:r>
              <a:rPr sz="900" spc="-4" dirty="0">
                <a:latin typeface="微软雅黑" panose="020B0503020204020204" pitchFamily="34" charset="-122"/>
                <a:cs typeface="微软雅黑" panose="020B0503020204020204" pitchFamily="34" charset="-122"/>
              </a:rPr>
              <a:t>G</a:t>
            </a:r>
            <a:r>
              <a:rPr sz="900" spc="-11" dirty="0">
                <a:latin typeface="微软雅黑" panose="020B0503020204020204" pitchFamily="34" charset="-122"/>
                <a:cs typeface="微软雅黑" panose="020B0503020204020204" pitchFamily="34" charset="-122"/>
              </a:rPr>
              <a:t> </a:t>
            </a:r>
            <a:r>
              <a:rPr sz="900" dirty="0">
                <a:latin typeface="微软雅黑" panose="020B0503020204020204" pitchFamily="34" charset="-122"/>
                <a:cs typeface="微软雅黑" panose="020B0503020204020204" pitchFamily="34" charset="-122"/>
              </a:rPr>
              <a:t>网络的大规模商用、推进有线网络万兆接入、 智能专网须全程全网支持</a:t>
            </a:r>
            <a:r>
              <a:rPr sz="900" spc="-8" dirty="0">
                <a:latin typeface="微软雅黑" panose="020B0503020204020204" pitchFamily="34" charset="-122"/>
                <a:cs typeface="微软雅黑" panose="020B0503020204020204" pitchFamily="34" charset="-122"/>
              </a:rPr>
              <a:t> </a:t>
            </a:r>
            <a:r>
              <a:rPr sz="900" spc="-4" dirty="0">
                <a:latin typeface="微软雅黑" panose="020B0503020204020204" pitchFamily="34" charset="-122"/>
                <a:cs typeface="微软雅黑" panose="020B0503020204020204" pitchFamily="34" charset="-122"/>
              </a:rPr>
              <a:t>IP</a:t>
            </a:r>
            <a:r>
              <a:rPr sz="900" spc="-11" dirty="0">
                <a:latin typeface="微软雅黑" panose="020B0503020204020204" pitchFamily="34" charset="-122"/>
                <a:cs typeface="微软雅黑" panose="020B0503020204020204" pitchFamily="34" charset="-122"/>
              </a:rPr>
              <a:t>v</a:t>
            </a:r>
            <a:r>
              <a:rPr sz="900" dirty="0">
                <a:latin typeface="微软雅黑" panose="020B0503020204020204" pitchFamily="34" charset="-122"/>
                <a:cs typeface="微软雅黑" panose="020B0503020204020204" pitchFamily="34" charset="-122"/>
              </a:rPr>
              <a:t>6、智能专网应制定相应级别网域保护要求</a:t>
            </a:r>
            <a:endParaRPr sz="900">
              <a:latin typeface="微软雅黑" panose="020B0503020204020204" pitchFamily="34" charset="-122"/>
              <a:cs typeface="微软雅黑" panose="020B0503020204020204" pitchFamily="34" charset="-122"/>
            </a:endParaRPr>
          </a:p>
        </p:txBody>
      </p:sp>
      <p:sp>
        <p:nvSpPr>
          <p:cNvPr id="12" name="object 12"/>
          <p:cNvSpPr/>
          <p:nvPr/>
        </p:nvSpPr>
        <p:spPr>
          <a:xfrm>
            <a:off x="3803421" y="3727175"/>
            <a:ext cx="1950582" cy="382971"/>
          </a:xfrm>
          <a:custGeom>
            <a:avLst/>
            <a:gdLst/>
            <a:ahLst/>
            <a:cxnLst/>
            <a:rect l="l" t="t" r="r" b="b"/>
            <a:pathLst>
              <a:path w="2600325" h="510539">
                <a:moveTo>
                  <a:pt x="2344038" y="0"/>
                </a:moveTo>
                <a:lnTo>
                  <a:pt x="0" y="0"/>
                </a:lnTo>
                <a:lnTo>
                  <a:pt x="0" y="510540"/>
                </a:lnTo>
                <a:lnTo>
                  <a:pt x="2344038" y="510540"/>
                </a:lnTo>
                <a:lnTo>
                  <a:pt x="2365029" y="509693"/>
                </a:lnTo>
                <a:lnTo>
                  <a:pt x="2405541" y="503120"/>
                </a:lnTo>
                <a:lnTo>
                  <a:pt x="2443656" y="490477"/>
                </a:lnTo>
                <a:lnTo>
                  <a:pt x="2478847" y="472291"/>
                </a:lnTo>
                <a:lnTo>
                  <a:pt x="2510586" y="449088"/>
                </a:lnTo>
                <a:lnTo>
                  <a:pt x="2538349" y="421392"/>
                </a:lnTo>
                <a:lnTo>
                  <a:pt x="2561607" y="389730"/>
                </a:lnTo>
                <a:lnTo>
                  <a:pt x="2579836" y="354627"/>
                </a:lnTo>
                <a:lnTo>
                  <a:pt x="2592507" y="316610"/>
                </a:lnTo>
                <a:lnTo>
                  <a:pt x="2599095" y="276204"/>
                </a:lnTo>
                <a:lnTo>
                  <a:pt x="2599944" y="255270"/>
                </a:lnTo>
                <a:lnTo>
                  <a:pt x="2599095" y="234335"/>
                </a:lnTo>
                <a:lnTo>
                  <a:pt x="2592507" y="193929"/>
                </a:lnTo>
                <a:lnTo>
                  <a:pt x="2579836" y="155912"/>
                </a:lnTo>
                <a:lnTo>
                  <a:pt x="2561607" y="120809"/>
                </a:lnTo>
                <a:lnTo>
                  <a:pt x="2538349" y="89147"/>
                </a:lnTo>
                <a:lnTo>
                  <a:pt x="2510586" y="61451"/>
                </a:lnTo>
                <a:lnTo>
                  <a:pt x="2478847" y="38248"/>
                </a:lnTo>
                <a:lnTo>
                  <a:pt x="2443656" y="20062"/>
                </a:lnTo>
                <a:lnTo>
                  <a:pt x="2405541" y="7419"/>
                </a:lnTo>
                <a:lnTo>
                  <a:pt x="2365029" y="846"/>
                </a:lnTo>
                <a:lnTo>
                  <a:pt x="2344038" y="0"/>
                </a:lnTo>
                <a:close/>
              </a:path>
            </a:pathLst>
          </a:custGeom>
          <a:solidFill>
            <a:srgbClr val="A4A4A4"/>
          </a:solidFill>
        </p:spPr>
        <p:txBody>
          <a:bodyPr wrap="square" lIns="0" tIns="0" rIns="0" bIns="0" rtlCol="0"/>
          <a:lstStyle/>
          <a:p>
            <a:pPr defTabSz="685800"/>
            <a:endParaRPr sz="1350">
              <a:latin typeface="Calibri" panose="020F0502020204030204"/>
            </a:endParaRPr>
          </a:p>
        </p:txBody>
      </p:sp>
      <p:sp>
        <p:nvSpPr>
          <p:cNvPr id="13" name="object 13"/>
          <p:cNvSpPr txBox="1"/>
          <p:nvPr/>
        </p:nvSpPr>
        <p:spPr>
          <a:xfrm>
            <a:off x="3999003" y="3834153"/>
            <a:ext cx="1047932" cy="207749"/>
          </a:xfrm>
          <a:prstGeom prst="rect">
            <a:avLst/>
          </a:prstGeom>
        </p:spPr>
        <p:txBody>
          <a:bodyPr vert="horz" wrap="square" lIns="0" tIns="0" rIns="0" bIns="0" rtlCol="0">
            <a:spAutoFit/>
          </a:bodyPr>
          <a:lstStyle/>
          <a:p>
            <a:pPr marL="9525" defTabSz="685800"/>
            <a:r>
              <a:rPr sz="1350" dirty="0">
                <a:latin typeface="微软雅黑" panose="020B0503020204020204" pitchFamily="34" charset="-122"/>
                <a:cs typeface="微软雅黑" panose="020B0503020204020204" pitchFamily="34" charset="-122"/>
              </a:rPr>
              <a:t>网络延伸增强</a:t>
            </a:r>
            <a:endParaRPr sz="1350">
              <a:latin typeface="微软雅黑" panose="020B0503020204020204" pitchFamily="34" charset="-122"/>
              <a:cs typeface="微软雅黑" panose="020B0503020204020204" pitchFamily="34" charset="-122"/>
            </a:endParaRPr>
          </a:p>
        </p:txBody>
      </p:sp>
      <p:sp>
        <p:nvSpPr>
          <p:cNvPr id="14" name="object 14"/>
          <p:cNvSpPr/>
          <p:nvPr/>
        </p:nvSpPr>
        <p:spPr>
          <a:xfrm>
            <a:off x="5393610" y="3756898"/>
            <a:ext cx="323906" cy="323906"/>
          </a:xfrm>
          <a:custGeom>
            <a:avLst/>
            <a:gdLst/>
            <a:ahLst/>
            <a:cxnLst/>
            <a:rect l="l" t="t" r="r" b="b"/>
            <a:pathLst>
              <a:path w="431800" h="431800">
                <a:moveTo>
                  <a:pt x="215646" y="0"/>
                </a:moveTo>
                <a:lnTo>
                  <a:pt x="163814" y="6265"/>
                </a:lnTo>
                <a:lnTo>
                  <a:pt x="116531" y="24064"/>
                </a:lnTo>
                <a:lnTo>
                  <a:pt x="75294" y="51900"/>
                </a:lnTo>
                <a:lnTo>
                  <a:pt x="41599" y="88276"/>
                </a:lnTo>
                <a:lnTo>
                  <a:pt x="16942" y="131695"/>
                </a:lnTo>
                <a:lnTo>
                  <a:pt x="2821" y="180660"/>
                </a:lnTo>
                <a:lnTo>
                  <a:pt x="0" y="215646"/>
                </a:lnTo>
                <a:lnTo>
                  <a:pt x="714" y="233336"/>
                </a:lnTo>
                <a:lnTo>
                  <a:pt x="10991" y="283817"/>
                </a:lnTo>
                <a:lnTo>
                  <a:pt x="32302" y="329251"/>
                </a:lnTo>
                <a:lnTo>
                  <a:pt x="63150" y="368141"/>
                </a:lnTo>
                <a:lnTo>
                  <a:pt x="102040" y="398989"/>
                </a:lnTo>
                <a:lnTo>
                  <a:pt x="147474" y="420300"/>
                </a:lnTo>
                <a:lnTo>
                  <a:pt x="197955" y="430577"/>
                </a:lnTo>
                <a:lnTo>
                  <a:pt x="215646" y="431292"/>
                </a:lnTo>
                <a:lnTo>
                  <a:pt x="233336" y="430577"/>
                </a:lnTo>
                <a:lnTo>
                  <a:pt x="283817" y="420300"/>
                </a:lnTo>
                <a:lnTo>
                  <a:pt x="329251" y="398989"/>
                </a:lnTo>
                <a:lnTo>
                  <a:pt x="368141" y="368141"/>
                </a:lnTo>
                <a:lnTo>
                  <a:pt x="398989" y="329251"/>
                </a:lnTo>
                <a:lnTo>
                  <a:pt x="404009" y="320421"/>
                </a:lnTo>
                <a:lnTo>
                  <a:pt x="184150" y="320421"/>
                </a:lnTo>
                <a:lnTo>
                  <a:pt x="249554" y="215646"/>
                </a:lnTo>
                <a:lnTo>
                  <a:pt x="184150" y="110871"/>
                </a:lnTo>
                <a:lnTo>
                  <a:pt x="404009" y="110871"/>
                </a:lnTo>
                <a:lnTo>
                  <a:pt x="398989" y="102040"/>
                </a:lnTo>
                <a:lnTo>
                  <a:pt x="368141" y="63150"/>
                </a:lnTo>
                <a:lnTo>
                  <a:pt x="329251" y="32302"/>
                </a:lnTo>
                <a:lnTo>
                  <a:pt x="283817" y="10991"/>
                </a:lnTo>
                <a:lnTo>
                  <a:pt x="233336" y="714"/>
                </a:lnTo>
                <a:lnTo>
                  <a:pt x="215646" y="0"/>
                </a:lnTo>
                <a:close/>
              </a:path>
              <a:path w="431800" h="431800">
                <a:moveTo>
                  <a:pt x="404009" y="110871"/>
                </a:moveTo>
                <a:lnTo>
                  <a:pt x="225044" y="110871"/>
                </a:lnTo>
                <a:lnTo>
                  <a:pt x="290449" y="215646"/>
                </a:lnTo>
                <a:lnTo>
                  <a:pt x="225044" y="320421"/>
                </a:lnTo>
                <a:lnTo>
                  <a:pt x="404009" y="320421"/>
                </a:lnTo>
                <a:lnTo>
                  <a:pt x="407227" y="314760"/>
                </a:lnTo>
                <a:lnTo>
                  <a:pt x="425026" y="267477"/>
                </a:lnTo>
                <a:lnTo>
                  <a:pt x="431292" y="215646"/>
                </a:lnTo>
                <a:lnTo>
                  <a:pt x="430577" y="197955"/>
                </a:lnTo>
                <a:lnTo>
                  <a:pt x="420300" y="147474"/>
                </a:lnTo>
                <a:lnTo>
                  <a:pt x="407227" y="116531"/>
                </a:lnTo>
                <a:lnTo>
                  <a:pt x="404009" y="110871"/>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15" name="object 15"/>
          <p:cNvSpPr txBox="1"/>
          <p:nvPr/>
        </p:nvSpPr>
        <p:spPr>
          <a:xfrm>
            <a:off x="3862962" y="4242409"/>
            <a:ext cx="3334329" cy="391004"/>
          </a:xfrm>
          <a:prstGeom prst="rect">
            <a:avLst/>
          </a:prstGeom>
        </p:spPr>
        <p:txBody>
          <a:bodyPr vert="horz" wrap="square" lIns="0" tIns="0" rIns="0" bIns="0" rtlCol="0">
            <a:spAutoFit/>
          </a:bodyPr>
          <a:lstStyle/>
          <a:p>
            <a:pPr marL="9525" marR="3810" defTabSz="685800">
              <a:lnSpc>
                <a:spcPct val="150000"/>
              </a:lnSpc>
            </a:pPr>
            <a:r>
              <a:rPr sz="900" dirty="0">
                <a:latin typeface="微软雅黑" panose="020B0503020204020204" pitchFamily="34" charset="-122"/>
                <a:cs typeface="微软雅黑" panose="020B0503020204020204" pitchFamily="34" charset="-122"/>
              </a:rPr>
              <a:t>一部分是政务外网及互联网的补充和延伸 另有部分是出于对政务外网或互联网在某些功能或特性方面的增强</a:t>
            </a:r>
            <a:endParaRPr sz="900">
              <a:latin typeface="微软雅黑" panose="020B0503020204020204" pitchFamily="34" charset="-122"/>
              <a:cs typeface="微软雅黑" panose="020B0503020204020204" pitchFamily="34" charset="-122"/>
            </a:endParaRPr>
          </a:p>
        </p:txBody>
      </p:sp>
      <p:sp>
        <p:nvSpPr>
          <p:cNvPr id="16" name="object 16"/>
          <p:cNvSpPr/>
          <p:nvPr/>
        </p:nvSpPr>
        <p:spPr>
          <a:xfrm>
            <a:off x="701924" y="1854615"/>
            <a:ext cx="2141592" cy="2141592"/>
          </a:xfrm>
          <a:custGeom>
            <a:avLst/>
            <a:gdLst/>
            <a:ahLst/>
            <a:cxnLst/>
            <a:rect l="l" t="t" r="r" b="b"/>
            <a:pathLst>
              <a:path w="2854960" h="2854960">
                <a:moveTo>
                  <a:pt x="1427226" y="0"/>
                </a:moveTo>
                <a:lnTo>
                  <a:pt x="1310163" y="4730"/>
                </a:lnTo>
                <a:lnTo>
                  <a:pt x="1195709" y="18678"/>
                </a:lnTo>
                <a:lnTo>
                  <a:pt x="1084229" y="41475"/>
                </a:lnTo>
                <a:lnTo>
                  <a:pt x="976091" y="72755"/>
                </a:lnTo>
                <a:lnTo>
                  <a:pt x="871662" y="112150"/>
                </a:lnTo>
                <a:lnTo>
                  <a:pt x="771309" y="159294"/>
                </a:lnTo>
                <a:lnTo>
                  <a:pt x="675400" y="213818"/>
                </a:lnTo>
                <a:lnTo>
                  <a:pt x="584301" y="275356"/>
                </a:lnTo>
                <a:lnTo>
                  <a:pt x="498380" y="343540"/>
                </a:lnTo>
                <a:lnTo>
                  <a:pt x="418004" y="418004"/>
                </a:lnTo>
                <a:lnTo>
                  <a:pt x="343540" y="498380"/>
                </a:lnTo>
                <a:lnTo>
                  <a:pt x="275356" y="584301"/>
                </a:lnTo>
                <a:lnTo>
                  <a:pt x="213818" y="675400"/>
                </a:lnTo>
                <a:lnTo>
                  <a:pt x="159294" y="771309"/>
                </a:lnTo>
                <a:lnTo>
                  <a:pt x="112150" y="871662"/>
                </a:lnTo>
                <a:lnTo>
                  <a:pt x="72755" y="976091"/>
                </a:lnTo>
                <a:lnTo>
                  <a:pt x="41475" y="1084229"/>
                </a:lnTo>
                <a:lnTo>
                  <a:pt x="18678" y="1195709"/>
                </a:lnTo>
                <a:lnTo>
                  <a:pt x="4730" y="1310163"/>
                </a:lnTo>
                <a:lnTo>
                  <a:pt x="0" y="1427226"/>
                </a:lnTo>
                <a:lnTo>
                  <a:pt x="4730" y="1544288"/>
                </a:lnTo>
                <a:lnTo>
                  <a:pt x="18678" y="1658742"/>
                </a:lnTo>
                <a:lnTo>
                  <a:pt x="41475" y="1770222"/>
                </a:lnTo>
                <a:lnTo>
                  <a:pt x="72755" y="1878360"/>
                </a:lnTo>
                <a:lnTo>
                  <a:pt x="112150" y="1982789"/>
                </a:lnTo>
                <a:lnTo>
                  <a:pt x="159294" y="2083142"/>
                </a:lnTo>
                <a:lnTo>
                  <a:pt x="213818" y="2179051"/>
                </a:lnTo>
                <a:lnTo>
                  <a:pt x="275356" y="2270150"/>
                </a:lnTo>
                <a:lnTo>
                  <a:pt x="343540" y="2356071"/>
                </a:lnTo>
                <a:lnTo>
                  <a:pt x="418004" y="2436447"/>
                </a:lnTo>
                <a:lnTo>
                  <a:pt x="498380" y="2510911"/>
                </a:lnTo>
                <a:lnTo>
                  <a:pt x="584301" y="2579095"/>
                </a:lnTo>
                <a:lnTo>
                  <a:pt x="675400" y="2640633"/>
                </a:lnTo>
                <a:lnTo>
                  <a:pt x="771309" y="2695157"/>
                </a:lnTo>
                <a:lnTo>
                  <a:pt x="871662" y="2742301"/>
                </a:lnTo>
                <a:lnTo>
                  <a:pt x="976091" y="2781696"/>
                </a:lnTo>
                <a:lnTo>
                  <a:pt x="1084229" y="2812976"/>
                </a:lnTo>
                <a:lnTo>
                  <a:pt x="1195709" y="2835773"/>
                </a:lnTo>
                <a:lnTo>
                  <a:pt x="1310163" y="2849721"/>
                </a:lnTo>
                <a:lnTo>
                  <a:pt x="1427226" y="2854452"/>
                </a:lnTo>
                <a:lnTo>
                  <a:pt x="1544288" y="2849721"/>
                </a:lnTo>
                <a:lnTo>
                  <a:pt x="1658742" y="2835773"/>
                </a:lnTo>
                <a:lnTo>
                  <a:pt x="1770222" y="2812976"/>
                </a:lnTo>
                <a:lnTo>
                  <a:pt x="1878360" y="2781696"/>
                </a:lnTo>
                <a:lnTo>
                  <a:pt x="1982789" y="2742301"/>
                </a:lnTo>
                <a:lnTo>
                  <a:pt x="2083142" y="2695157"/>
                </a:lnTo>
                <a:lnTo>
                  <a:pt x="2179051" y="2640633"/>
                </a:lnTo>
                <a:lnTo>
                  <a:pt x="2270150" y="2579095"/>
                </a:lnTo>
                <a:lnTo>
                  <a:pt x="2356071" y="2510911"/>
                </a:lnTo>
                <a:lnTo>
                  <a:pt x="2436447" y="2436447"/>
                </a:lnTo>
                <a:lnTo>
                  <a:pt x="2510911" y="2356071"/>
                </a:lnTo>
                <a:lnTo>
                  <a:pt x="2579095" y="2270150"/>
                </a:lnTo>
                <a:lnTo>
                  <a:pt x="2640633" y="2179051"/>
                </a:lnTo>
                <a:lnTo>
                  <a:pt x="2695157" y="2083142"/>
                </a:lnTo>
                <a:lnTo>
                  <a:pt x="2742301" y="1982789"/>
                </a:lnTo>
                <a:lnTo>
                  <a:pt x="2781696" y="1878360"/>
                </a:lnTo>
                <a:lnTo>
                  <a:pt x="2812976" y="1770222"/>
                </a:lnTo>
                <a:lnTo>
                  <a:pt x="2835773" y="1658742"/>
                </a:lnTo>
                <a:lnTo>
                  <a:pt x="2849721" y="1544288"/>
                </a:lnTo>
                <a:lnTo>
                  <a:pt x="2854452" y="1427226"/>
                </a:lnTo>
                <a:lnTo>
                  <a:pt x="2849721" y="1310163"/>
                </a:lnTo>
                <a:lnTo>
                  <a:pt x="2835773" y="1195709"/>
                </a:lnTo>
                <a:lnTo>
                  <a:pt x="2812976" y="1084229"/>
                </a:lnTo>
                <a:lnTo>
                  <a:pt x="2781696" y="976091"/>
                </a:lnTo>
                <a:lnTo>
                  <a:pt x="2742301" y="871662"/>
                </a:lnTo>
                <a:lnTo>
                  <a:pt x="2695157" y="771309"/>
                </a:lnTo>
                <a:lnTo>
                  <a:pt x="2640633" y="675400"/>
                </a:lnTo>
                <a:lnTo>
                  <a:pt x="2579095" y="584301"/>
                </a:lnTo>
                <a:lnTo>
                  <a:pt x="2510911" y="498380"/>
                </a:lnTo>
                <a:lnTo>
                  <a:pt x="2436447" y="418004"/>
                </a:lnTo>
                <a:lnTo>
                  <a:pt x="2356071" y="343540"/>
                </a:lnTo>
                <a:lnTo>
                  <a:pt x="2270150" y="275356"/>
                </a:lnTo>
                <a:lnTo>
                  <a:pt x="2179051" y="213818"/>
                </a:lnTo>
                <a:lnTo>
                  <a:pt x="2083142" y="159294"/>
                </a:lnTo>
                <a:lnTo>
                  <a:pt x="1982789" y="112150"/>
                </a:lnTo>
                <a:lnTo>
                  <a:pt x="1878360" y="72755"/>
                </a:lnTo>
                <a:lnTo>
                  <a:pt x="1770222" y="41475"/>
                </a:lnTo>
                <a:lnTo>
                  <a:pt x="1658742" y="18678"/>
                </a:lnTo>
                <a:lnTo>
                  <a:pt x="1544288" y="4730"/>
                </a:lnTo>
                <a:lnTo>
                  <a:pt x="1427226" y="0"/>
                </a:lnTo>
                <a:close/>
              </a:path>
            </a:pathLst>
          </a:custGeom>
          <a:solidFill>
            <a:srgbClr val="041B50"/>
          </a:solidFill>
        </p:spPr>
        <p:txBody>
          <a:bodyPr wrap="square" lIns="0" tIns="0" rIns="0" bIns="0" rtlCol="0"/>
          <a:lstStyle/>
          <a:p>
            <a:pPr defTabSz="685800"/>
            <a:endParaRPr sz="1350">
              <a:latin typeface="Calibri" panose="020F0502020204030204"/>
            </a:endParaRPr>
          </a:p>
        </p:txBody>
      </p:sp>
      <p:sp>
        <p:nvSpPr>
          <p:cNvPr id="17" name="object 17"/>
          <p:cNvSpPr/>
          <p:nvPr/>
        </p:nvSpPr>
        <p:spPr>
          <a:xfrm>
            <a:off x="752224" y="1908345"/>
            <a:ext cx="2061568" cy="2057757"/>
          </a:xfrm>
          <a:custGeom>
            <a:avLst/>
            <a:gdLst/>
            <a:ahLst/>
            <a:cxnLst/>
            <a:rect l="l" t="t" r="r" b="b"/>
            <a:pathLst>
              <a:path w="2748279" h="2743200">
                <a:moveTo>
                  <a:pt x="2343658" y="2362200"/>
                </a:moveTo>
                <a:lnTo>
                  <a:pt x="2295117" y="2379671"/>
                </a:lnTo>
                <a:lnTo>
                  <a:pt x="1600200" y="2717800"/>
                </a:lnTo>
                <a:lnTo>
                  <a:pt x="1548511" y="2717800"/>
                </a:lnTo>
                <a:lnTo>
                  <a:pt x="1548511" y="2743200"/>
                </a:lnTo>
                <a:lnTo>
                  <a:pt x="1584071" y="2743200"/>
                </a:lnTo>
                <a:lnTo>
                  <a:pt x="1587246" y="2730500"/>
                </a:lnTo>
                <a:lnTo>
                  <a:pt x="1584071" y="2730500"/>
                </a:lnTo>
                <a:lnTo>
                  <a:pt x="2343658" y="2362200"/>
                </a:lnTo>
                <a:close/>
              </a:path>
              <a:path w="2748279" h="2743200">
                <a:moveTo>
                  <a:pt x="701547" y="2628900"/>
                </a:moveTo>
                <a:lnTo>
                  <a:pt x="1108837" y="2679700"/>
                </a:lnTo>
                <a:lnTo>
                  <a:pt x="1108837" y="2692400"/>
                </a:lnTo>
                <a:lnTo>
                  <a:pt x="1118489" y="2705100"/>
                </a:lnTo>
                <a:lnTo>
                  <a:pt x="1131443" y="2717800"/>
                </a:lnTo>
                <a:lnTo>
                  <a:pt x="1157351" y="2717800"/>
                </a:lnTo>
                <a:lnTo>
                  <a:pt x="1170178" y="2705100"/>
                </a:lnTo>
                <a:lnTo>
                  <a:pt x="1183132" y="2679700"/>
                </a:lnTo>
                <a:lnTo>
                  <a:pt x="1183132" y="2667000"/>
                </a:lnTo>
                <a:lnTo>
                  <a:pt x="1108837" y="2667000"/>
                </a:lnTo>
                <a:lnTo>
                  <a:pt x="701547" y="2628900"/>
                </a:lnTo>
                <a:close/>
              </a:path>
              <a:path w="2748279" h="2743200">
                <a:moveTo>
                  <a:pt x="1567815" y="2705100"/>
                </a:moveTo>
                <a:lnTo>
                  <a:pt x="1558163" y="2717800"/>
                </a:lnTo>
                <a:lnTo>
                  <a:pt x="1574292" y="2717800"/>
                </a:lnTo>
                <a:lnTo>
                  <a:pt x="1567815" y="2705100"/>
                </a:lnTo>
                <a:close/>
              </a:path>
              <a:path w="2748279" h="2743200">
                <a:moveTo>
                  <a:pt x="1897634" y="2527300"/>
                </a:moveTo>
                <a:lnTo>
                  <a:pt x="1891157" y="2527300"/>
                </a:lnTo>
                <a:lnTo>
                  <a:pt x="1584071" y="2717800"/>
                </a:lnTo>
                <a:lnTo>
                  <a:pt x="1600200" y="2717800"/>
                </a:lnTo>
                <a:lnTo>
                  <a:pt x="1897634" y="2527300"/>
                </a:lnTo>
                <a:close/>
              </a:path>
              <a:path w="2748279" h="2743200">
                <a:moveTo>
                  <a:pt x="468757" y="2273300"/>
                </a:moveTo>
                <a:lnTo>
                  <a:pt x="610997" y="2362200"/>
                </a:lnTo>
                <a:lnTo>
                  <a:pt x="1108837" y="2667000"/>
                </a:lnTo>
                <a:lnTo>
                  <a:pt x="1112012" y="2667000"/>
                </a:lnTo>
                <a:lnTo>
                  <a:pt x="468757" y="2273300"/>
                </a:lnTo>
                <a:close/>
              </a:path>
              <a:path w="2748279" h="2743200">
                <a:moveTo>
                  <a:pt x="1170178" y="2641600"/>
                </a:moveTo>
                <a:lnTo>
                  <a:pt x="1121791" y="2641600"/>
                </a:lnTo>
                <a:lnTo>
                  <a:pt x="1112012" y="2667000"/>
                </a:lnTo>
                <a:lnTo>
                  <a:pt x="1183132" y="2667000"/>
                </a:lnTo>
                <a:lnTo>
                  <a:pt x="1170178" y="2641600"/>
                </a:lnTo>
                <a:close/>
              </a:path>
              <a:path w="2748279" h="2743200">
                <a:moveTo>
                  <a:pt x="1760886" y="2551194"/>
                </a:moveTo>
                <a:lnTo>
                  <a:pt x="1347978" y="2628900"/>
                </a:lnTo>
                <a:lnTo>
                  <a:pt x="1183132" y="2667000"/>
                </a:lnTo>
                <a:lnTo>
                  <a:pt x="1760886" y="2551194"/>
                </a:lnTo>
                <a:close/>
              </a:path>
              <a:path w="2748279" h="2743200">
                <a:moveTo>
                  <a:pt x="688594" y="2603500"/>
                </a:moveTo>
                <a:lnTo>
                  <a:pt x="682116" y="2603500"/>
                </a:lnTo>
                <a:lnTo>
                  <a:pt x="672338" y="2616200"/>
                </a:lnTo>
                <a:lnTo>
                  <a:pt x="662685" y="2616200"/>
                </a:lnTo>
                <a:lnTo>
                  <a:pt x="662685" y="2628900"/>
                </a:lnTo>
                <a:lnTo>
                  <a:pt x="665988" y="2628900"/>
                </a:lnTo>
                <a:lnTo>
                  <a:pt x="669163" y="2641600"/>
                </a:lnTo>
                <a:lnTo>
                  <a:pt x="695071" y="2641600"/>
                </a:lnTo>
                <a:lnTo>
                  <a:pt x="701547" y="2628900"/>
                </a:lnTo>
                <a:lnTo>
                  <a:pt x="701547" y="2616200"/>
                </a:lnTo>
                <a:lnTo>
                  <a:pt x="688594" y="2603500"/>
                </a:lnTo>
                <a:close/>
              </a:path>
              <a:path w="2748279" h="2743200">
                <a:moveTo>
                  <a:pt x="533400" y="1498600"/>
                </a:moveTo>
                <a:lnTo>
                  <a:pt x="462280" y="1498600"/>
                </a:lnTo>
                <a:lnTo>
                  <a:pt x="465455" y="1511300"/>
                </a:lnTo>
                <a:lnTo>
                  <a:pt x="475234" y="1524000"/>
                </a:lnTo>
                <a:lnTo>
                  <a:pt x="523748" y="1524000"/>
                </a:lnTo>
                <a:lnTo>
                  <a:pt x="740283" y="1739900"/>
                </a:lnTo>
                <a:lnTo>
                  <a:pt x="1176655" y="2184400"/>
                </a:lnTo>
                <a:lnTo>
                  <a:pt x="1170178" y="2197100"/>
                </a:lnTo>
                <a:lnTo>
                  <a:pt x="1183132" y="2222500"/>
                </a:lnTo>
                <a:lnTo>
                  <a:pt x="1163701" y="2413000"/>
                </a:lnTo>
                <a:lnTo>
                  <a:pt x="1134618" y="2641600"/>
                </a:lnTo>
                <a:lnTo>
                  <a:pt x="1141095" y="2641600"/>
                </a:lnTo>
                <a:lnTo>
                  <a:pt x="1189609" y="2222500"/>
                </a:lnTo>
                <a:lnTo>
                  <a:pt x="1202563" y="2222500"/>
                </a:lnTo>
                <a:lnTo>
                  <a:pt x="1209040" y="2209800"/>
                </a:lnTo>
                <a:lnTo>
                  <a:pt x="1209040" y="2197100"/>
                </a:lnTo>
                <a:lnTo>
                  <a:pt x="1205738" y="2197100"/>
                </a:lnTo>
                <a:lnTo>
                  <a:pt x="1231111" y="2184400"/>
                </a:lnTo>
                <a:lnTo>
                  <a:pt x="1179957" y="2184400"/>
                </a:lnTo>
                <a:lnTo>
                  <a:pt x="526923" y="1511300"/>
                </a:lnTo>
                <a:lnTo>
                  <a:pt x="533400" y="1498600"/>
                </a:lnTo>
                <a:close/>
              </a:path>
              <a:path w="2748279" h="2743200">
                <a:moveTo>
                  <a:pt x="155168" y="2019300"/>
                </a:moveTo>
                <a:lnTo>
                  <a:pt x="145465" y="2019300"/>
                </a:lnTo>
                <a:lnTo>
                  <a:pt x="665988" y="2616200"/>
                </a:lnTo>
                <a:lnTo>
                  <a:pt x="672338" y="2616200"/>
                </a:lnTo>
                <a:lnTo>
                  <a:pt x="661212" y="2598038"/>
                </a:lnTo>
                <a:lnTo>
                  <a:pt x="155168" y="2019300"/>
                </a:lnTo>
                <a:close/>
              </a:path>
              <a:path w="2748279" h="2743200">
                <a:moveTo>
                  <a:pt x="658993" y="2594415"/>
                </a:moveTo>
                <a:lnTo>
                  <a:pt x="661212" y="2598038"/>
                </a:lnTo>
                <a:lnTo>
                  <a:pt x="665988" y="2603500"/>
                </a:lnTo>
                <a:lnTo>
                  <a:pt x="658993" y="2594415"/>
                </a:lnTo>
                <a:close/>
              </a:path>
              <a:path w="2748279" h="2743200">
                <a:moveTo>
                  <a:pt x="462280" y="2273300"/>
                </a:moveTo>
                <a:lnTo>
                  <a:pt x="458978" y="2273300"/>
                </a:lnTo>
                <a:lnTo>
                  <a:pt x="656209" y="2590800"/>
                </a:lnTo>
                <a:lnTo>
                  <a:pt x="658993" y="2594415"/>
                </a:lnTo>
                <a:lnTo>
                  <a:pt x="462280" y="2273300"/>
                </a:lnTo>
                <a:close/>
              </a:path>
              <a:path w="2748279" h="2743200">
                <a:moveTo>
                  <a:pt x="1855734" y="2533344"/>
                </a:moveTo>
                <a:lnTo>
                  <a:pt x="1816735" y="2540000"/>
                </a:lnTo>
                <a:lnTo>
                  <a:pt x="1760886" y="2551194"/>
                </a:lnTo>
                <a:lnTo>
                  <a:pt x="1855734" y="2533344"/>
                </a:lnTo>
                <a:close/>
              </a:path>
              <a:path w="2748279" h="2743200">
                <a:moveTo>
                  <a:pt x="1916938" y="2501900"/>
                </a:moveTo>
                <a:lnTo>
                  <a:pt x="1884680" y="2501900"/>
                </a:lnTo>
                <a:lnTo>
                  <a:pt x="1881377" y="2514600"/>
                </a:lnTo>
                <a:lnTo>
                  <a:pt x="1887855" y="2527300"/>
                </a:lnTo>
                <a:lnTo>
                  <a:pt x="1855734" y="2533344"/>
                </a:lnTo>
                <a:lnTo>
                  <a:pt x="1891157" y="2527300"/>
                </a:lnTo>
                <a:lnTo>
                  <a:pt x="1913763" y="2527300"/>
                </a:lnTo>
                <a:lnTo>
                  <a:pt x="1920239" y="2514600"/>
                </a:lnTo>
                <a:lnTo>
                  <a:pt x="1916938" y="2501900"/>
                </a:lnTo>
                <a:close/>
              </a:path>
              <a:path w="2748279" h="2743200">
                <a:moveTo>
                  <a:pt x="1209040" y="2209800"/>
                </a:moveTo>
                <a:lnTo>
                  <a:pt x="1710055" y="2438400"/>
                </a:lnTo>
                <a:lnTo>
                  <a:pt x="1881377" y="2514600"/>
                </a:lnTo>
                <a:lnTo>
                  <a:pt x="1209040" y="2209800"/>
                </a:lnTo>
                <a:close/>
              </a:path>
              <a:path w="2748279" h="2743200">
                <a:moveTo>
                  <a:pt x="2346022" y="2151337"/>
                </a:moveTo>
                <a:lnTo>
                  <a:pt x="1920239" y="2514600"/>
                </a:lnTo>
                <a:lnTo>
                  <a:pt x="2191766" y="2286000"/>
                </a:lnTo>
                <a:lnTo>
                  <a:pt x="2346022" y="2151337"/>
                </a:lnTo>
                <a:close/>
              </a:path>
              <a:path w="2748279" h="2743200">
                <a:moveTo>
                  <a:pt x="2304923" y="2374900"/>
                </a:moveTo>
                <a:lnTo>
                  <a:pt x="1920239" y="2514600"/>
                </a:lnTo>
                <a:lnTo>
                  <a:pt x="2295117" y="2379671"/>
                </a:lnTo>
                <a:lnTo>
                  <a:pt x="2304923" y="2374900"/>
                </a:lnTo>
                <a:close/>
              </a:path>
              <a:path w="2748279" h="2743200">
                <a:moveTo>
                  <a:pt x="1900809" y="2489200"/>
                </a:moveTo>
                <a:lnTo>
                  <a:pt x="1894332" y="2489200"/>
                </a:lnTo>
                <a:lnTo>
                  <a:pt x="1887855" y="2501900"/>
                </a:lnTo>
                <a:lnTo>
                  <a:pt x="1910461" y="2501900"/>
                </a:lnTo>
                <a:lnTo>
                  <a:pt x="1900809" y="2489200"/>
                </a:lnTo>
                <a:close/>
              </a:path>
              <a:path w="2748279" h="2743200">
                <a:moveTo>
                  <a:pt x="1962277" y="863600"/>
                </a:moveTo>
                <a:lnTo>
                  <a:pt x="1958975" y="863600"/>
                </a:lnTo>
                <a:lnTo>
                  <a:pt x="2068957" y="1727200"/>
                </a:lnTo>
                <a:lnTo>
                  <a:pt x="2052701" y="1739900"/>
                </a:lnTo>
                <a:lnTo>
                  <a:pt x="2043049" y="1752600"/>
                </a:lnTo>
                <a:lnTo>
                  <a:pt x="2039874" y="1765300"/>
                </a:lnTo>
                <a:lnTo>
                  <a:pt x="2043049" y="1778000"/>
                </a:lnTo>
                <a:lnTo>
                  <a:pt x="2052701" y="1790700"/>
                </a:lnTo>
                <a:lnTo>
                  <a:pt x="2065655" y="1803400"/>
                </a:lnTo>
                <a:lnTo>
                  <a:pt x="1910461" y="2501900"/>
                </a:lnTo>
                <a:lnTo>
                  <a:pt x="1913763" y="2501900"/>
                </a:lnTo>
                <a:lnTo>
                  <a:pt x="2068957" y="1803400"/>
                </a:lnTo>
                <a:lnTo>
                  <a:pt x="2098040" y="1803400"/>
                </a:lnTo>
                <a:lnTo>
                  <a:pt x="2104516" y="1790700"/>
                </a:lnTo>
                <a:lnTo>
                  <a:pt x="2134692" y="1790700"/>
                </a:lnTo>
                <a:lnTo>
                  <a:pt x="2110994" y="1778000"/>
                </a:lnTo>
                <a:lnTo>
                  <a:pt x="2114169" y="1778000"/>
                </a:lnTo>
                <a:lnTo>
                  <a:pt x="2117344" y="1765300"/>
                </a:lnTo>
                <a:lnTo>
                  <a:pt x="2114169" y="1752600"/>
                </a:lnTo>
                <a:lnTo>
                  <a:pt x="2104516" y="1739900"/>
                </a:lnTo>
                <a:lnTo>
                  <a:pt x="2101215" y="1739900"/>
                </a:lnTo>
                <a:lnTo>
                  <a:pt x="2091563" y="1727200"/>
                </a:lnTo>
                <a:lnTo>
                  <a:pt x="2072132" y="1727200"/>
                </a:lnTo>
                <a:lnTo>
                  <a:pt x="2068957" y="1701800"/>
                </a:lnTo>
                <a:lnTo>
                  <a:pt x="1962277" y="863600"/>
                </a:lnTo>
                <a:close/>
              </a:path>
              <a:path w="2748279" h="2743200">
                <a:moveTo>
                  <a:pt x="2576449" y="2032000"/>
                </a:moveTo>
                <a:lnTo>
                  <a:pt x="2485898" y="2032000"/>
                </a:lnTo>
                <a:lnTo>
                  <a:pt x="2498852" y="2044700"/>
                </a:lnTo>
                <a:lnTo>
                  <a:pt x="2343658" y="2362200"/>
                </a:lnTo>
                <a:lnTo>
                  <a:pt x="2346960" y="2362200"/>
                </a:lnTo>
                <a:lnTo>
                  <a:pt x="2505329" y="2044700"/>
                </a:lnTo>
                <a:lnTo>
                  <a:pt x="2566797" y="2044700"/>
                </a:lnTo>
                <a:lnTo>
                  <a:pt x="2576449" y="2032000"/>
                </a:lnTo>
                <a:close/>
              </a:path>
              <a:path w="2748279" h="2743200">
                <a:moveTo>
                  <a:pt x="458978" y="2273300"/>
                </a:moveTo>
                <a:lnTo>
                  <a:pt x="446151" y="2273300"/>
                </a:lnTo>
                <a:lnTo>
                  <a:pt x="452628" y="2286000"/>
                </a:lnTo>
                <a:lnTo>
                  <a:pt x="458978" y="2273300"/>
                </a:lnTo>
                <a:close/>
              </a:path>
              <a:path w="2748279" h="2743200">
                <a:moveTo>
                  <a:pt x="142240" y="1981200"/>
                </a:moveTo>
                <a:lnTo>
                  <a:pt x="122847" y="1981200"/>
                </a:lnTo>
                <a:lnTo>
                  <a:pt x="119608" y="1993900"/>
                </a:lnTo>
                <a:lnTo>
                  <a:pt x="116370" y="1993900"/>
                </a:lnTo>
                <a:lnTo>
                  <a:pt x="116370" y="2006600"/>
                </a:lnTo>
                <a:lnTo>
                  <a:pt x="119608" y="2019300"/>
                </a:lnTo>
                <a:lnTo>
                  <a:pt x="155168" y="2019300"/>
                </a:lnTo>
                <a:lnTo>
                  <a:pt x="436372" y="2247900"/>
                </a:lnTo>
                <a:lnTo>
                  <a:pt x="433197" y="2260600"/>
                </a:lnTo>
                <a:lnTo>
                  <a:pt x="436372" y="2273300"/>
                </a:lnTo>
                <a:lnTo>
                  <a:pt x="468757" y="2273300"/>
                </a:lnTo>
                <a:lnTo>
                  <a:pt x="471932" y="2260600"/>
                </a:lnTo>
                <a:lnTo>
                  <a:pt x="471932" y="2247900"/>
                </a:lnTo>
                <a:lnTo>
                  <a:pt x="439674" y="2247900"/>
                </a:lnTo>
                <a:lnTo>
                  <a:pt x="151930" y="2006600"/>
                </a:lnTo>
                <a:lnTo>
                  <a:pt x="155168" y="2006600"/>
                </a:lnTo>
                <a:lnTo>
                  <a:pt x="142240" y="1981200"/>
                </a:lnTo>
                <a:close/>
              </a:path>
              <a:path w="2748279" h="2743200">
                <a:moveTo>
                  <a:pt x="54952" y="1587500"/>
                </a:moveTo>
                <a:lnTo>
                  <a:pt x="32321" y="1587500"/>
                </a:lnTo>
                <a:lnTo>
                  <a:pt x="35560" y="1600200"/>
                </a:lnTo>
                <a:lnTo>
                  <a:pt x="51727" y="1600200"/>
                </a:lnTo>
                <a:lnTo>
                  <a:pt x="106680" y="1689100"/>
                </a:lnTo>
                <a:lnTo>
                  <a:pt x="439674" y="2247900"/>
                </a:lnTo>
                <a:lnTo>
                  <a:pt x="442849" y="2247900"/>
                </a:lnTo>
                <a:lnTo>
                  <a:pt x="54952" y="1587500"/>
                </a:lnTo>
                <a:close/>
              </a:path>
              <a:path w="2748279" h="2743200">
                <a:moveTo>
                  <a:pt x="501015" y="1524000"/>
                </a:moveTo>
                <a:lnTo>
                  <a:pt x="497840" y="1524000"/>
                </a:lnTo>
                <a:lnTo>
                  <a:pt x="491363" y="1600200"/>
                </a:lnTo>
                <a:lnTo>
                  <a:pt x="452628" y="2247900"/>
                </a:lnTo>
                <a:lnTo>
                  <a:pt x="455803" y="2247900"/>
                </a:lnTo>
                <a:lnTo>
                  <a:pt x="488188" y="1739900"/>
                </a:lnTo>
                <a:lnTo>
                  <a:pt x="501015" y="1524000"/>
                </a:lnTo>
                <a:close/>
              </a:path>
              <a:path w="2748279" h="2743200">
                <a:moveTo>
                  <a:pt x="1328674" y="1435100"/>
                </a:moveTo>
                <a:lnTo>
                  <a:pt x="1322197" y="1435100"/>
                </a:lnTo>
                <a:lnTo>
                  <a:pt x="1273683" y="1714500"/>
                </a:lnTo>
                <a:lnTo>
                  <a:pt x="1189609" y="2184400"/>
                </a:lnTo>
                <a:lnTo>
                  <a:pt x="1192911" y="2184400"/>
                </a:lnTo>
                <a:lnTo>
                  <a:pt x="1328674" y="1435100"/>
                </a:lnTo>
                <a:close/>
              </a:path>
              <a:path w="2748279" h="2743200">
                <a:moveTo>
                  <a:pt x="1289812" y="2146300"/>
                </a:moveTo>
                <a:lnTo>
                  <a:pt x="1205738" y="2184400"/>
                </a:lnTo>
                <a:lnTo>
                  <a:pt x="1231111" y="2184400"/>
                </a:lnTo>
                <a:lnTo>
                  <a:pt x="1263738" y="2168069"/>
                </a:lnTo>
                <a:lnTo>
                  <a:pt x="1245290" y="2168069"/>
                </a:lnTo>
                <a:lnTo>
                  <a:pt x="1289812" y="2146300"/>
                </a:lnTo>
                <a:close/>
              </a:path>
              <a:path w="2748279" h="2743200">
                <a:moveTo>
                  <a:pt x="2043048" y="1778000"/>
                </a:moveTo>
                <a:lnTo>
                  <a:pt x="1245290" y="2168069"/>
                </a:lnTo>
                <a:lnTo>
                  <a:pt x="1263738" y="2168069"/>
                </a:lnTo>
                <a:lnTo>
                  <a:pt x="2043048" y="1778000"/>
                </a:lnTo>
                <a:close/>
              </a:path>
              <a:path w="2748279" h="2743200">
                <a:moveTo>
                  <a:pt x="2718689" y="1612900"/>
                </a:moveTo>
                <a:lnTo>
                  <a:pt x="2715387" y="1612900"/>
                </a:lnTo>
                <a:lnTo>
                  <a:pt x="2560320" y="1930400"/>
                </a:lnTo>
                <a:lnTo>
                  <a:pt x="2508504" y="1930400"/>
                </a:lnTo>
                <a:lnTo>
                  <a:pt x="2476246" y="1955800"/>
                </a:lnTo>
                <a:lnTo>
                  <a:pt x="2466467" y="1968500"/>
                </a:lnTo>
                <a:lnTo>
                  <a:pt x="2463292" y="1993900"/>
                </a:lnTo>
                <a:lnTo>
                  <a:pt x="2466467" y="2006600"/>
                </a:lnTo>
                <a:lnTo>
                  <a:pt x="2469769" y="2019300"/>
                </a:lnTo>
                <a:lnTo>
                  <a:pt x="2476246" y="2019300"/>
                </a:lnTo>
                <a:lnTo>
                  <a:pt x="2482723" y="2032000"/>
                </a:lnTo>
                <a:lnTo>
                  <a:pt x="2346022" y="2151337"/>
                </a:lnTo>
                <a:lnTo>
                  <a:pt x="2485898" y="2032000"/>
                </a:lnTo>
                <a:lnTo>
                  <a:pt x="2586101" y="2032000"/>
                </a:lnTo>
                <a:lnTo>
                  <a:pt x="2589403" y="2019300"/>
                </a:lnTo>
                <a:lnTo>
                  <a:pt x="2595880" y="2006600"/>
                </a:lnTo>
                <a:lnTo>
                  <a:pt x="2595880" y="1993900"/>
                </a:lnTo>
                <a:lnTo>
                  <a:pt x="2592578" y="1968500"/>
                </a:lnTo>
                <a:lnTo>
                  <a:pt x="2586101" y="1955800"/>
                </a:lnTo>
                <a:lnTo>
                  <a:pt x="2576449" y="1943100"/>
                </a:lnTo>
                <a:lnTo>
                  <a:pt x="2563495" y="1930400"/>
                </a:lnTo>
                <a:lnTo>
                  <a:pt x="2718689" y="1612900"/>
                </a:lnTo>
                <a:close/>
              </a:path>
              <a:path w="2748279" h="2743200">
                <a:moveTo>
                  <a:pt x="2557018" y="2044700"/>
                </a:moveTo>
                <a:lnTo>
                  <a:pt x="2505329" y="2044700"/>
                </a:lnTo>
                <a:lnTo>
                  <a:pt x="2518283" y="2057400"/>
                </a:lnTo>
                <a:lnTo>
                  <a:pt x="2544064" y="2057400"/>
                </a:lnTo>
                <a:lnTo>
                  <a:pt x="2557018" y="2044700"/>
                </a:lnTo>
                <a:close/>
              </a:path>
              <a:path w="2748279" h="2743200">
                <a:moveTo>
                  <a:pt x="48488" y="1600200"/>
                </a:moveTo>
                <a:lnTo>
                  <a:pt x="45262" y="1600200"/>
                </a:lnTo>
                <a:lnTo>
                  <a:pt x="129311" y="1981200"/>
                </a:lnTo>
                <a:lnTo>
                  <a:pt x="132537" y="1981200"/>
                </a:lnTo>
                <a:lnTo>
                  <a:pt x="48488" y="1600200"/>
                </a:lnTo>
                <a:close/>
              </a:path>
              <a:path w="2748279" h="2743200">
                <a:moveTo>
                  <a:pt x="2134692" y="1790700"/>
                </a:moveTo>
                <a:lnTo>
                  <a:pt x="2110994" y="1790700"/>
                </a:lnTo>
                <a:lnTo>
                  <a:pt x="2272538" y="1866900"/>
                </a:lnTo>
                <a:lnTo>
                  <a:pt x="2466467" y="1968500"/>
                </a:lnTo>
                <a:lnTo>
                  <a:pt x="2134692" y="1790700"/>
                </a:lnTo>
                <a:close/>
              </a:path>
              <a:path w="2748279" h="2743200">
                <a:moveTo>
                  <a:pt x="2615184" y="1206500"/>
                </a:moveTo>
                <a:lnTo>
                  <a:pt x="2612009" y="1206500"/>
                </a:lnTo>
                <a:lnTo>
                  <a:pt x="2534412" y="1930400"/>
                </a:lnTo>
                <a:lnTo>
                  <a:pt x="2537587" y="1930400"/>
                </a:lnTo>
                <a:lnTo>
                  <a:pt x="2615184" y="1206500"/>
                </a:lnTo>
                <a:close/>
              </a:path>
              <a:path w="2748279" h="2743200">
                <a:moveTo>
                  <a:pt x="1396492" y="1397000"/>
                </a:moveTo>
                <a:lnTo>
                  <a:pt x="1393317" y="1397000"/>
                </a:lnTo>
                <a:lnTo>
                  <a:pt x="2043049" y="1752600"/>
                </a:lnTo>
                <a:lnTo>
                  <a:pt x="1396492" y="1397000"/>
                </a:lnTo>
                <a:close/>
              </a:path>
              <a:path w="2748279" h="2743200">
                <a:moveTo>
                  <a:pt x="2624963" y="1168400"/>
                </a:moveTo>
                <a:lnTo>
                  <a:pt x="2595880" y="1168400"/>
                </a:lnTo>
                <a:lnTo>
                  <a:pt x="2592578" y="1181100"/>
                </a:lnTo>
                <a:lnTo>
                  <a:pt x="2595880" y="1193800"/>
                </a:lnTo>
                <a:lnTo>
                  <a:pt x="2602357" y="1206500"/>
                </a:lnTo>
                <a:lnTo>
                  <a:pt x="2101215" y="1739900"/>
                </a:lnTo>
                <a:lnTo>
                  <a:pt x="2104516" y="1739900"/>
                </a:lnTo>
                <a:lnTo>
                  <a:pt x="2608707" y="1206500"/>
                </a:lnTo>
                <a:lnTo>
                  <a:pt x="2621661" y="1206500"/>
                </a:lnTo>
                <a:lnTo>
                  <a:pt x="2624963" y="1193800"/>
                </a:lnTo>
                <a:lnTo>
                  <a:pt x="2628138" y="1193800"/>
                </a:lnTo>
                <a:lnTo>
                  <a:pt x="2631440" y="1181100"/>
                </a:lnTo>
                <a:lnTo>
                  <a:pt x="2628138" y="1181100"/>
                </a:lnTo>
                <a:lnTo>
                  <a:pt x="2624963" y="1168400"/>
                </a:lnTo>
                <a:close/>
              </a:path>
              <a:path w="2748279" h="2743200">
                <a:moveTo>
                  <a:pt x="2744597" y="1587500"/>
                </a:moveTo>
                <a:lnTo>
                  <a:pt x="2712212" y="1587500"/>
                </a:lnTo>
                <a:lnTo>
                  <a:pt x="2709037" y="1600200"/>
                </a:lnTo>
                <a:lnTo>
                  <a:pt x="2709037" y="1612900"/>
                </a:lnTo>
                <a:lnTo>
                  <a:pt x="2744597" y="1612900"/>
                </a:lnTo>
                <a:lnTo>
                  <a:pt x="2747772" y="1600200"/>
                </a:lnTo>
                <a:lnTo>
                  <a:pt x="2744597" y="1587500"/>
                </a:lnTo>
                <a:close/>
              </a:path>
              <a:path w="2748279" h="2743200">
                <a:moveTo>
                  <a:pt x="58191" y="1562100"/>
                </a:moveTo>
                <a:lnTo>
                  <a:pt x="29095" y="1562100"/>
                </a:lnTo>
                <a:lnTo>
                  <a:pt x="25857" y="1574800"/>
                </a:lnTo>
                <a:lnTo>
                  <a:pt x="25857" y="1587500"/>
                </a:lnTo>
                <a:lnTo>
                  <a:pt x="61417" y="1587500"/>
                </a:lnTo>
                <a:lnTo>
                  <a:pt x="64655" y="1574800"/>
                </a:lnTo>
                <a:lnTo>
                  <a:pt x="61417" y="1574800"/>
                </a:lnTo>
                <a:lnTo>
                  <a:pt x="58191" y="1562100"/>
                </a:lnTo>
                <a:close/>
              </a:path>
              <a:path w="2748279" h="2743200">
                <a:moveTo>
                  <a:pt x="2620234" y="825500"/>
                </a:moveTo>
                <a:lnTo>
                  <a:pt x="2615184" y="825500"/>
                </a:lnTo>
                <a:lnTo>
                  <a:pt x="2721864" y="1587500"/>
                </a:lnTo>
                <a:lnTo>
                  <a:pt x="2725166" y="1587500"/>
                </a:lnTo>
                <a:lnTo>
                  <a:pt x="2620234" y="825500"/>
                </a:lnTo>
                <a:close/>
              </a:path>
              <a:path w="2748279" h="2743200">
                <a:moveTo>
                  <a:pt x="130969" y="1562091"/>
                </a:moveTo>
                <a:lnTo>
                  <a:pt x="61417" y="1574800"/>
                </a:lnTo>
                <a:lnTo>
                  <a:pt x="64655" y="1574800"/>
                </a:lnTo>
                <a:lnTo>
                  <a:pt x="130969" y="1562091"/>
                </a:lnTo>
                <a:close/>
              </a:path>
              <a:path w="2748279" h="2743200">
                <a:moveTo>
                  <a:pt x="22631" y="1155700"/>
                </a:moveTo>
                <a:lnTo>
                  <a:pt x="16167" y="1155700"/>
                </a:lnTo>
                <a:lnTo>
                  <a:pt x="38785" y="1562100"/>
                </a:lnTo>
                <a:lnTo>
                  <a:pt x="45262" y="1562100"/>
                </a:lnTo>
                <a:lnTo>
                  <a:pt x="22631" y="1155700"/>
                </a:lnTo>
                <a:close/>
              </a:path>
              <a:path w="2748279" h="2743200">
                <a:moveTo>
                  <a:pt x="235985" y="825500"/>
                </a:moveTo>
                <a:lnTo>
                  <a:pt x="190728" y="825500"/>
                </a:lnTo>
                <a:lnTo>
                  <a:pt x="200431" y="838200"/>
                </a:lnTo>
                <a:lnTo>
                  <a:pt x="45262" y="1562100"/>
                </a:lnTo>
                <a:lnTo>
                  <a:pt x="48490" y="1562091"/>
                </a:lnTo>
                <a:lnTo>
                  <a:pt x="203657" y="838200"/>
                </a:lnTo>
                <a:lnTo>
                  <a:pt x="229514" y="838200"/>
                </a:lnTo>
                <a:lnTo>
                  <a:pt x="235985" y="825500"/>
                </a:lnTo>
                <a:close/>
              </a:path>
              <a:path w="2748279" h="2743200">
                <a:moveTo>
                  <a:pt x="328365" y="1524263"/>
                </a:moveTo>
                <a:lnTo>
                  <a:pt x="130969" y="1562091"/>
                </a:lnTo>
                <a:lnTo>
                  <a:pt x="200431" y="1549400"/>
                </a:lnTo>
                <a:lnTo>
                  <a:pt x="328365" y="1524263"/>
                </a:lnTo>
                <a:close/>
              </a:path>
              <a:path w="2748279" h="2743200">
                <a:moveTo>
                  <a:pt x="953643" y="635000"/>
                </a:moveTo>
                <a:lnTo>
                  <a:pt x="950468" y="635000"/>
                </a:lnTo>
                <a:lnTo>
                  <a:pt x="517271" y="1460500"/>
                </a:lnTo>
                <a:lnTo>
                  <a:pt x="475234" y="1460500"/>
                </a:lnTo>
                <a:lnTo>
                  <a:pt x="465455" y="1473200"/>
                </a:lnTo>
                <a:lnTo>
                  <a:pt x="462280" y="1485900"/>
                </a:lnTo>
                <a:lnTo>
                  <a:pt x="458978" y="1485900"/>
                </a:lnTo>
                <a:lnTo>
                  <a:pt x="458978" y="1498600"/>
                </a:lnTo>
                <a:lnTo>
                  <a:pt x="328365" y="1524263"/>
                </a:lnTo>
                <a:lnTo>
                  <a:pt x="462280" y="1498600"/>
                </a:lnTo>
                <a:lnTo>
                  <a:pt x="533400" y="1498600"/>
                </a:lnTo>
                <a:lnTo>
                  <a:pt x="536575" y="1485900"/>
                </a:lnTo>
                <a:lnTo>
                  <a:pt x="530098" y="1473200"/>
                </a:lnTo>
                <a:lnTo>
                  <a:pt x="520446" y="1460500"/>
                </a:lnTo>
                <a:lnTo>
                  <a:pt x="669163" y="1181100"/>
                </a:lnTo>
                <a:lnTo>
                  <a:pt x="953643" y="635000"/>
                </a:lnTo>
                <a:close/>
              </a:path>
              <a:path w="2748279" h="2743200">
                <a:moveTo>
                  <a:pt x="1270381" y="1384300"/>
                </a:moveTo>
                <a:lnTo>
                  <a:pt x="536575" y="1485900"/>
                </a:lnTo>
                <a:lnTo>
                  <a:pt x="1102360" y="1409700"/>
                </a:lnTo>
                <a:lnTo>
                  <a:pt x="1270381" y="1384300"/>
                </a:lnTo>
                <a:close/>
              </a:path>
              <a:path w="2748279" h="2743200">
                <a:moveTo>
                  <a:pt x="229514" y="838200"/>
                </a:moveTo>
                <a:lnTo>
                  <a:pt x="226288" y="838200"/>
                </a:lnTo>
                <a:lnTo>
                  <a:pt x="484886" y="1460500"/>
                </a:lnTo>
                <a:lnTo>
                  <a:pt x="488188" y="1460500"/>
                </a:lnTo>
                <a:lnTo>
                  <a:pt x="475234" y="1422400"/>
                </a:lnTo>
                <a:lnTo>
                  <a:pt x="229514" y="838200"/>
                </a:lnTo>
                <a:close/>
              </a:path>
              <a:path w="2748279" h="2743200">
                <a:moveTo>
                  <a:pt x="497840" y="1447800"/>
                </a:moveTo>
                <a:lnTo>
                  <a:pt x="488188" y="1460500"/>
                </a:lnTo>
                <a:lnTo>
                  <a:pt x="507492" y="1460500"/>
                </a:lnTo>
                <a:lnTo>
                  <a:pt x="497840" y="1447800"/>
                </a:lnTo>
                <a:close/>
              </a:path>
              <a:path w="2748279" h="2743200">
                <a:moveTo>
                  <a:pt x="976249" y="622300"/>
                </a:moveTo>
                <a:lnTo>
                  <a:pt x="940689" y="622300"/>
                </a:lnTo>
                <a:lnTo>
                  <a:pt x="943991" y="635000"/>
                </a:lnTo>
                <a:lnTo>
                  <a:pt x="966597" y="635000"/>
                </a:lnTo>
                <a:lnTo>
                  <a:pt x="1305941" y="1308100"/>
                </a:lnTo>
                <a:lnTo>
                  <a:pt x="1280160" y="1333500"/>
                </a:lnTo>
                <a:lnTo>
                  <a:pt x="1270381" y="1346200"/>
                </a:lnTo>
                <a:lnTo>
                  <a:pt x="1270381" y="1384300"/>
                </a:lnTo>
                <a:lnTo>
                  <a:pt x="1276858" y="1397000"/>
                </a:lnTo>
                <a:lnTo>
                  <a:pt x="1286637" y="1422400"/>
                </a:lnTo>
                <a:lnTo>
                  <a:pt x="1302766" y="1435100"/>
                </a:lnTo>
                <a:lnTo>
                  <a:pt x="1354455" y="1435100"/>
                </a:lnTo>
                <a:lnTo>
                  <a:pt x="1370711" y="1422400"/>
                </a:lnTo>
                <a:lnTo>
                  <a:pt x="1383538" y="1422400"/>
                </a:lnTo>
                <a:lnTo>
                  <a:pt x="1393317" y="1397000"/>
                </a:lnTo>
                <a:lnTo>
                  <a:pt x="1396492" y="1397000"/>
                </a:lnTo>
                <a:lnTo>
                  <a:pt x="1399794" y="1384300"/>
                </a:lnTo>
                <a:lnTo>
                  <a:pt x="1399794" y="1358900"/>
                </a:lnTo>
                <a:lnTo>
                  <a:pt x="1396492" y="1346200"/>
                </a:lnTo>
                <a:lnTo>
                  <a:pt x="1390015" y="1333500"/>
                </a:lnTo>
                <a:lnTo>
                  <a:pt x="1383538" y="1333500"/>
                </a:lnTo>
                <a:lnTo>
                  <a:pt x="1396801" y="1320800"/>
                </a:lnTo>
                <a:lnTo>
                  <a:pt x="1370711" y="1320800"/>
                </a:lnTo>
                <a:lnTo>
                  <a:pt x="1360932" y="1308100"/>
                </a:lnTo>
                <a:lnTo>
                  <a:pt x="1309243" y="1308100"/>
                </a:lnTo>
                <a:lnTo>
                  <a:pt x="969772" y="635000"/>
                </a:lnTo>
                <a:lnTo>
                  <a:pt x="976249" y="622300"/>
                </a:lnTo>
                <a:close/>
              </a:path>
              <a:path w="2748279" h="2743200">
                <a:moveTo>
                  <a:pt x="976249" y="622300"/>
                </a:moveTo>
                <a:lnTo>
                  <a:pt x="1884680" y="787400"/>
                </a:lnTo>
                <a:lnTo>
                  <a:pt x="1884680" y="812800"/>
                </a:lnTo>
                <a:lnTo>
                  <a:pt x="1887855" y="812800"/>
                </a:lnTo>
                <a:lnTo>
                  <a:pt x="1897634" y="838200"/>
                </a:lnTo>
                <a:lnTo>
                  <a:pt x="1380363" y="1320800"/>
                </a:lnTo>
                <a:lnTo>
                  <a:pt x="1396801" y="1320800"/>
                </a:lnTo>
                <a:lnTo>
                  <a:pt x="1900809" y="838200"/>
                </a:lnTo>
                <a:lnTo>
                  <a:pt x="1997837" y="838200"/>
                </a:lnTo>
                <a:lnTo>
                  <a:pt x="2007489" y="825500"/>
                </a:lnTo>
                <a:lnTo>
                  <a:pt x="2013965" y="812800"/>
                </a:lnTo>
                <a:lnTo>
                  <a:pt x="2013965" y="787400"/>
                </a:lnTo>
                <a:lnTo>
                  <a:pt x="2010664" y="774700"/>
                </a:lnTo>
                <a:lnTo>
                  <a:pt x="1884680" y="774700"/>
                </a:lnTo>
                <a:lnTo>
                  <a:pt x="1716532" y="749300"/>
                </a:lnTo>
                <a:lnTo>
                  <a:pt x="976249" y="622300"/>
                </a:lnTo>
                <a:close/>
              </a:path>
              <a:path w="2748279" h="2743200">
                <a:moveTo>
                  <a:pt x="2321052" y="482600"/>
                </a:moveTo>
                <a:lnTo>
                  <a:pt x="2314575" y="482600"/>
                </a:lnTo>
                <a:lnTo>
                  <a:pt x="2447163" y="800100"/>
                </a:lnTo>
                <a:lnTo>
                  <a:pt x="2599055" y="1168400"/>
                </a:lnTo>
                <a:lnTo>
                  <a:pt x="2605532" y="1168400"/>
                </a:lnTo>
                <a:lnTo>
                  <a:pt x="2321052" y="482600"/>
                </a:lnTo>
                <a:close/>
              </a:path>
              <a:path w="2748279" h="2743200">
                <a:moveTo>
                  <a:pt x="2342022" y="482600"/>
                </a:moveTo>
                <a:lnTo>
                  <a:pt x="2327529" y="482600"/>
                </a:lnTo>
                <a:lnTo>
                  <a:pt x="2599055" y="774700"/>
                </a:lnTo>
                <a:lnTo>
                  <a:pt x="2592578" y="787400"/>
                </a:lnTo>
                <a:lnTo>
                  <a:pt x="2592578" y="800100"/>
                </a:lnTo>
                <a:lnTo>
                  <a:pt x="2599055" y="812800"/>
                </a:lnTo>
                <a:lnTo>
                  <a:pt x="2612009" y="812800"/>
                </a:lnTo>
                <a:lnTo>
                  <a:pt x="2612009" y="1168400"/>
                </a:lnTo>
                <a:lnTo>
                  <a:pt x="2615184" y="1168400"/>
                </a:lnTo>
                <a:lnTo>
                  <a:pt x="2615184" y="825500"/>
                </a:lnTo>
                <a:lnTo>
                  <a:pt x="2620234" y="825500"/>
                </a:lnTo>
                <a:lnTo>
                  <a:pt x="2618486" y="812800"/>
                </a:lnTo>
                <a:lnTo>
                  <a:pt x="2628138" y="800100"/>
                </a:lnTo>
                <a:lnTo>
                  <a:pt x="2631440" y="787400"/>
                </a:lnTo>
                <a:lnTo>
                  <a:pt x="2628138" y="787400"/>
                </a:lnTo>
                <a:lnTo>
                  <a:pt x="2624963" y="774700"/>
                </a:lnTo>
                <a:lnTo>
                  <a:pt x="2602357" y="774700"/>
                </a:lnTo>
                <a:lnTo>
                  <a:pt x="2342022" y="482600"/>
                </a:lnTo>
                <a:close/>
              </a:path>
              <a:path w="2748279" h="2743200">
                <a:moveTo>
                  <a:pt x="791972" y="190500"/>
                </a:moveTo>
                <a:lnTo>
                  <a:pt x="730631" y="190500"/>
                </a:lnTo>
                <a:lnTo>
                  <a:pt x="733806" y="203200"/>
                </a:lnTo>
                <a:lnTo>
                  <a:pt x="737108" y="203200"/>
                </a:lnTo>
                <a:lnTo>
                  <a:pt x="659510" y="292100"/>
                </a:lnTo>
                <a:lnTo>
                  <a:pt x="229514" y="762000"/>
                </a:lnTo>
                <a:lnTo>
                  <a:pt x="197192" y="762000"/>
                </a:lnTo>
                <a:lnTo>
                  <a:pt x="184264" y="774700"/>
                </a:lnTo>
                <a:lnTo>
                  <a:pt x="174561" y="787400"/>
                </a:lnTo>
                <a:lnTo>
                  <a:pt x="171335" y="800100"/>
                </a:lnTo>
                <a:lnTo>
                  <a:pt x="177800" y="812800"/>
                </a:lnTo>
                <a:lnTo>
                  <a:pt x="187490" y="825500"/>
                </a:lnTo>
                <a:lnTo>
                  <a:pt x="25857" y="1117600"/>
                </a:lnTo>
                <a:lnTo>
                  <a:pt x="12928" y="1117600"/>
                </a:lnTo>
                <a:lnTo>
                  <a:pt x="6464" y="1130300"/>
                </a:lnTo>
                <a:lnTo>
                  <a:pt x="3238" y="1130300"/>
                </a:lnTo>
                <a:lnTo>
                  <a:pt x="0" y="1143000"/>
                </a:lnTo>
                <a:lnTo>
                  <a:pt x="3238" y="1143000"/>
                </a:lnTo>
                <a:lnTo>
                  <a:pt x="6464" y="1155700"/>
                </a:lnTo>
                <a:lnTo>
                  <a:pt x="35560" y="1155700"/>
                </a:lnTo>
                <a:lnTo>
                  <a:pt x="38785" y="1143000"/>
                </a:lnTo>
                <a:lnTo>
                  <a:pt x="35560" y="1130300"/>
                </a:lnTo>
                <a:lnTo>
                  <a:pt x="29095" y="1117600"/>
                </a:lnTo>
                <a:lnTo>
                  <a:pt x="190728" y="825500"/>
                </a:lnTo>
                <a:lnTo>
                  <a:pt x="235985" y="825500"/>
                </a:lnTo>
                <a:lnTo>
                  <a:pt x="242455" y="812800"/>
                </a:lnTo>
                <a:lnTo>
                  <a:pt x="248920" y="812800"/>
                </a:lnTo>
                <a:lnTo>
                  <a:pt x="248920" y="800100"/>
                </a:lnTo>
                <a:lnTo>
                  <a:pt x="245681" y="787400"/>
                </a:lnTo>
                <a:lnTo>
                  <a:pt x="239217" y="774700"/>
                </a:lnTo>
                <a:lnTo>
                  <a:pt x="235978" y="774700"/>
                </a:lnTo>
                <a:lnTo>
                  <a:pt x="740283" y="215900"/>
                </a:lnTo>
                <a:lnTo>
                  <a:pt x="775843" y="215900"/>
                </a:lnTo>
                <a:lnTo>
                  <a:pt x="788797" y="203200"/>
                </a:lnTo>
                <a:lnTo>
                  <a:pt x="791972" y="190500"/>
                </a:lnTo>
                <a:close/>
              </a:path>
              <a:path w="2748279" h="2743200">
                <a:moveTo>
                  <a:pt x="1997837" y="838200"/>
                </a:moveTo>
                <a:lnTo>
                  <a:pt x="1900809" y="838200"/>
                </a:lnTo>
                <a:lnTo>
                  <a:pt x="1910461" y="850900"/>
                </a:lnTo>
                <a:lnTo>
                  <a:pt x="1923414" y="863600"/>
                </a:lnTo>
                <a:lnTo>
                  <a:pt x="1975103" y="863600"/>
                </a:lnTo>
                <a:lnTo>
                  <a:pt x="1988058" y="850900"/>
                </a:lnTo>
                <a:lnTo>
                  <a:pt x="1997837" y="838200"/>
                </a:lnTo>
                <a:close/>
              </a:path>
              <a:path w="2748279" h="2743200">
                <a:moveTo>
                  <a:pt x="775843" y="215900"/>
                </a:moveTo>
                <a:lnTo>
                  <a:pt x="772668" y="215900"/>
                </a:lnTo>
                <a:lnTo>
                  <a:pt x="950468" y="596900"/>
                </a:lnTo>
                <a:lnTo>
                  <a:pt x="940689" y="609600"/>
                </a:lnTo>
                <a:lnTo>
                  <a:pt x="937514" y="622300"/>
                </a:lnTo>
                <a:lnTo>
                  <a:pt x="245681" y="787400"/>
                </a:lnTo>
                <a:lnTo>
                  <a:pt x="940689" y="622300"/>
                </a:lnTo>
                <a:lnTo>
                  <a:pt x="976249" y="622300"/>
                </a:lnTo>
                <a:lnTo>
                  <a:pt x="973074" y="609600"/>
                </a:lnTo>
                <a:lnTo>
                  <a:pt x="966597" y="596900"/>
                </a:lnTo>
                <a:lnTo>
                  <a:pt x="953643" y="596900"/>
                </a:lnTo>
                <a:lnTo>
                  <a:pt x="876046" y="431800"/>
                </a:lnTo>
                <a:lnTo>
                  <a:pt x="775843" y="215900"/>
                </a:lnTo>
                <a:close/>
              </a:path>
              <a:path w="2748279" h="2743200">
                <a:moveTo>
                  <a:pt x="1577594" y="127000"/>
                </a:moveTo>
                <a:lnTo>
                  <a:pt x="1574292" y="127000"/>
                </a:lnTo>
                <a:lnTo>
                  <a:pt x="1807083" y="546100"/>
                </a:lnTo>
                <a:lnTo>
                  <a:pt x="1916938" y="736600"/>
                </a:lnTo>
                <a:lnTo>
                  <a:pt x="1897634" y="762000"/>
                </a:lnTo>
                <a:lnTo>
                  <a:pt x="1891157" y="762000"/>
                </a:lnTo>
                <a:lnTo>
                  <a:pt x="1884680" y="774700"/>
                </a:lnTo>
                <a:lnTo>
                  <a:pt x="2010664" y="774700"/>
                </a:lnTo>
                <a:lnTo>
                  <a:pt x="2004314" y="762000"/>
                </a:lnTo>
                <a:lnTo>
                  <a:pt x="1997837" y="749300"/>
                </a:lnTo>
                <a:lnTo>
                  <a:pt x="1994535" y="749300"/>
                </a:lnTo>
                <a:lnTo>
                  <a:pt x="1984883" y="736600"/>
                </a:lnTo>
                <a:lnTo>
                  <a:pt x="1923414" y="736600"/>
                </a:lnTo>
                <a:lnTo>
                  <a:pt x="1891157" y="685800"/>
                </a:lnTo>
                <a:lnTo>
                  <a:pt x="1577594" y="127000"/>
                </a:lnTo>
                <a:close/>
              </a:path>
              <a:path w="2748279" h="2743200">
                <a:moveTo>
                  <a:pt x="410591" y="406400"/>
                </a:moveTo>
                <a:lnTo>
                  <a:pt x="371729" y="406400"/>
                </a:lnTo>
                <a:lnTo>
                  <a:pt x="375031" y="419100"/>
                </a:lnTo>
                <a:lnTo>
                  <a:pt x="381508" y="431800"/>
                </a:lnTo>
                <a:lnTo>
                  <a:pt x="223050" y="762000"/>
                </a:lnTo>
                <a:lnTo>
                  <a:pt x="226288" y="762000"/>
                </a:lnTo>
                <a:lnTo>
                  <a:pt x="384683" y="431800"/>
                </a:lnTo>
                <a:lnTo>
                  <a:pt x="397637" y="431800"/>
                </a:lnTo>
                <a:lnTo>
                  <a:pt x="404114" y="419100"/>
                </a:lnTo>
                <a:lnTo>
                  <a:pt x="410591" y="419100"/>
                </a:lnTo>
                <a:lnTo>
                  <a:pt x="410591" y="406400"/>
                </a:lnTo>
                <a:close/>
              </a:path>
              <a:path w="2748279" h="2743200">
                <a:moveTo>
                  <a:pt x="2020443" y="165100"/>
                </a:moveTo>
                <a:lnTo>
                  <a:pt x="2272538" y="419100"/>
                </a:lnTo>
                <a:lnTo>
                  <a:pt x="2266061" y="431800"/>
                </a:lnTo>
                <a:lnTo>
                  <a:pt x="2262886" y="457200"/>
                </a:lnTo>
                <a:lnTo>
                  <a:pt x="2266061" y="469900"/>
                </a:lnTo>
                <a:lnTo>
                  <a:pt x="2272538" y="482600"/>
                </a:lnTo>
                <a:lnTo>
                  <a:pt x="1994535" y="749300"/>
                </a:lnTo>
                <a:lnTo>
                  <a:pt x="1997837" y="749300"/>
                </a:lnTo>
                <a:lnTo>
                  <a:pt x="2275840" y="482600"/>
                </a:lnTo>
                <a:lnTo>
                  <a:pt x="2342022" y="482600"/>
                </a:lnTo>
                <a:lnTo>
                  <a:pt x="2330704" y="469900"/>
                </a:lnTo>
                <a:lnTo>
                  <a:pt x="2337181" y="469900"/>
                </a:lnTo>
                <a:lnTo>
                  <a:pt x="2340483" y="457200"/>
                </a:lnTo>
                <a:lnTo>
                  <a:pt x="2337181" y="431800"/>
                </a:lnTo>
                <a:lnTo>
                  <a:pt x="2327529" y="419100"/>
                </a:lnTo>
                <a:lnTo>
                  <a:pt x="2275840" y="419100"/>
                </a:lnTo>
                <a:lnTo>
                  <a:pt x="2020443" y="165100"/>
                </a:lnTo>
                <a:close/>
              </a:path>
              <a:path w="2748279" h="2743200">
                <a:moveTo>
                  <a:pt x="1212215" y="25400"/>
                </a:moveTo>
                <a:lnTo>
                  <a:pt x="1189609" y="25400"/>
                </a:lnTo>
                <a:lnTo>
                  <a:pt x="1542034" y="101600"/>
                </a:lnTo>
                <a:lnTo>
                  <a:pt x="1542034" y="114300"/>
                </a:lnTo>
                <a:lnTo>
                  <a:pt x="1545209" y="127000"/>
                </a:lnTo>
                <a:lnTo>
                  <a:pt x="973074" y="609600"/>
                </a:lnTo>
                <a:lnTo>
                  <a:pt x="1548511" y="127000"/>
                </a:lnTo>
                <a:lnTo>
                  <a:pt x="1577594" y="127000"/>
                </a:lnTo>
                <a:lnTo>
                  <a:pt x="1577594" y="114300"/>
                </a:lnTo>
                <a:lnTo>
                  <a:pt x="1580769" y="114300"/>
                </a:lnTo>
                <a:lnTo>
                  <a:pt x="1577594" y="101600"/>
                </a:lnTo>
                <a:lnTo>
                  <a:pt x="1545209" y="101600"/>
                </a:lnTo>
                <a:lnTo>
                  <a:pt x="1212215" y="25400"/>
                </a:lnTo>
                <a:close/>
              </a:path>
              <a:path w="2748279" h="2743200">
                <a:moveTo>
                  <a:pt x="1580769" y="114300"/>
                </a:moveTo>
                <a:lnTo>
                  <a:pt x="1577594" y="114300"/>
                </a:lnTo>
                <a:lnTo>
                  <a:pt x="1651889" y="152400"/>
                </a:lnTo>
                <a:lnTo>
                  <a:pt x="2266061" y="431800"/>
                </a:lnTo>
                <a:lnTo>
                  <a:pt x="1580769" y="114300"/>
                </a:lnTo>
                <a:close/>
              </a:path>
              <a:path w="2748279" h="2743200">
                <a:moveTo>
                  <a:pt x="733806" y="203200"/>
                </a:moveTo>
                <a:lnTo>
                  <a:pt x="404114" y="393700"/>
                </a:lnTo>
                <a:lnTo>
                  <a:pt x="384683" y="393700"/>
                </a:lnTo>
                <a:lnTo>
                  <a:pt x="375031" y="406400"/>
                </a:lnTo>
                <a:lnTo>
                  <a:pt x="407289" y="406400"/>
                </a:lnTo>
                <a:lnTo>
                  <a:pt x="733806" y="203200"/>
                </a:lnTo>
                <a:close/>
              </a:path>
              <a:path w="2748279" h="2743200">
                <a:moveTo>
                  <a:pt x="779018" y="152400"/>
                </a:moveTo>
                <a:lnTo>
                  <a:pt x="746760" y="152400"/>
                </a:lnTo>
                <a:lnTo>
                  <a:pt x="737108" y="165100"/>
                </a:lnTo>
                <a:lnTo>
                  <a:pt x="730631" y="177800"/>
                </a:lnTo>
                <a:lnTo>
                  <a:pt x="727329" y="190500"/>
                </a:lnTo>
                <a:lnTo>
                  <a:pt x="795274" y="190500"/>
                </a:lnTo>
                <a:lnTo>
                  <a:pt x="919734" y="177800"/>
                </a:lnTo>
                <a:lnTo>
                  <a:pt x="791972" y="177800"/>
                </a:lnTo>
                <a:lnTo>
                  <a:pt x="779018" y="152400"/>
                </a:lnTo>
                <a:close/>
              </a:path>
              <a:path w="2748279" h="2743200">
                <a:moveTo>
                  <a:pt x="1183132" y="0"/>
                </a:moveTo>
                <a:lnTo>
                  <a:pt x="1157351" y="0"/>
                </a:lnTo>
                <a:lnTo>
                  <a:pt x="1150874" y="12700"/>
                </a:lnTo>
                <a:lnTo>
                  <a:pt x="791972" y="177800"/>
                </a:lnTo>
                <a:lnTo>
                  <a:pt x="1150874" y="25400"/>
                </a:lnTo>
                <a:lnTo>
                  <a:pt x="1269453" y="25400"/>
                </a:lnTo>
                <a:lnTo>
                  <a:pt x="1189609" y="12700"/>
                </a:lnTo>
                <a:lnTo>
                  <a:pt x="1186434" y="12700"/>
                </a:lnTo>
                <a:lnTo>
                  <a:pt x="1183132" y="0"/>
                </a:lnTo>
                <a:close/>
              </a:path>
              <a:path w="2748279" h="2743200">
                <a:moveTo>
                  <a:pt x="1542034" y="114300"/>
                </a:moveTo>
                <a:lnTo>
                  <a:pt x="791972" y="177800"/>
                </a:lnTo>
                <a:lnTo>
                  <a:pt x="919734" y="177800"/>
                </a:lnTo>
                <a:lnTo>
                  <a:pt x="1542034" y="114300"/>
                </a:lnTo>
                <a:close/>
              </a:path>
              <a:path w="2748279" h="2743200">
                <a:moveTo>
                  <a:pt x="2013965" y="165100"/>
                </a:moveTo>
                <a:lnTo>
                  <a:pt x="1997837" y="165100"/>
                </a:lnTo>
                <a:lnTo>
                  <a:pt x="2004314" y="177800"/>
                </a:lnTo>
                <a:lnTo>
                  <a:pt x="2013965" y="165100"/>
                </a:lnTo>
                <a:close/>
              </a:path>
              <a:path w="2748279" h="2743200">
                <a:moveTo>
                  <a:pt x="1785562" y="128293"/>
                </a:moveTo>
                <a:lnTo>
                  <a:pt x="1988058" y="152400"/>
                </a:lnTo>
                <a:lnTo>
                  <a:pt x="1984883" y="152400"/>
                </a:lnTo>
                <a:lnTo>
                  <a:pt x="1988058" y="165100"/>
                </a:lnTo>
                <a:lnTo>
                  <a:pt x="2020443" y="165100"/>
                </a:lnTo>
                <a:lnTo>
                  <a:pt x="2023618" y="152400"/>
                </a:lnTo>
                <a:lnTo>
                  <a:pt x="2023618" y="139700"/>
                </a:lnTo>
                <a:lnTo>
                  <a:pt x="1952498" y="139700"/>
                </a:lnTo>
                <a:lnTo>
                  <a:pt x="1785562" y="128293"/>
                </a:lnTo>
                <a:close/>
              </a:path>
              <a:path w="2748279" h="2743200">
                <a:moveTo>
                  <a:pt x="1269453" y="25400"/>
                </a:moveTo>
                <a:lnTo>
                  <a:pt x="1212215" y="25400"/>
                </a:lnTo>
                <a:lnTo>
                  <a:pt x="1952498" y="139700"/>
                </a:lnTo>
                <a:lnTo>
                  <a:pt x="1988058" y="139700"/>
                </a:lnTo>
                <a:lnTo>
                  <a:pt x="1269453" y="25400"/>
                </a:lnTo>
                <a:close/>
              </a:path>
              <a:path w="2748279" h="2743200">
                <a:moveTo>
                  <a:pt x="2013965" y="127000"/>
                </a:moveTo>
                <a:lnTo>
                  <a:pt x="2004314" y="127000"/>
                </a:lnTo>
                <a:lnTo>
                  <a:pt x="1994535" y="139700"/>
                </a:lnTo>
                <a:lnTo>
                  <a:pt x="2020443" y="139700"/>
                </a:lnTo>
                <a:lnTo>
                  <a:pt x="2013965" y="127000"/>
                </a:lnTo>
                <a:close/>
              </a:path>
              <a:path w="2748279" h="2743200">
                <a:moveTo>
                  <a:pt x="1580769" y="114300"/>
                </a:moveTo>
                <a:lnTo>
                  <a:pt x="1785562" y="128293"/>
                </a:lnTo>
                <a:lnTo>
                  <a:pt x="1774698" y="127000"/>
                </a:lnTo>
                <a:lnTo>
                  <a:pt x="1580769" y="114300"/>
                </a:lnTo>
                <a:close/>
              </a:path>
              <a:path w="2748279" h="2743200">
                <a:moveTo>
                  <a:pt x="1561338" y="88900"/>
                </a:moveTo>
                <a:lnTo>
                  <a:pt x="1551686" y="101600"/>
                </a:lnTo>
                <a:lnTo>
                  <a:pt x="1567815" y="101600"/>
                </a:lnTo>
                <a:lnTo>
                  <a:pt x="1561338" y="88900"/>
                </a:lnTo>
                <a:close/>
              </a:path>
              <a:path w="2748279" h="2743200">
                <a:moveTo>
                  <a:pt x="1183132" y="25400"/>
                </a:moveTo>
                <a:lnTo>
                  <a:pt x="1157351" y="25400"/>
                </a:lnTo>
                <a:lnTo>
                  <a:pt x="1163701" y="38100"/>
                </a:lnTo>
                <a:lnTo>
                  <a:pt x="1176655" y="38100"/>
                </a:lnTo>
                <a:lnTo>
                  <a:pt x="1183132" y="2540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18" name="object 18"/>
          <p:cNvSpPr/>
          <p:nvPr/>
        </p:nvSpPr>
        <p:spPr>
          <a:xfrm>
            <a:off x="755654" y="2922363"/>
            <a:ext cx="85740" cy="164811"/>
          </a:xfrm>
          <a:custGeom>
            <a:avLst/>
            <a:gdLst/>
            <a:ahLst/>
            <a:cxnLst/>
            <a:rect l="l" t="t" r="r" b="b"/>
            <a:pathLst>
              <a:path w="114300" h="219710">
                <a:moveTo>
                  <a:pt x="107645" y="0"/>
                </a:moveTo>
                <a:lnTo>
                  <a:pt x="7023" y="0"/>
                </a:lnTo>
                <a:lnTo>
                  <a:pt x="3327" y="4190"/>
                </a:lnTo>
                <a:lnTo>
                  <a:pt x="0" y="8381"/>
                </a:lnTo>
                <a:lnTo>
                  <a:pt x="0" y="211454"/>
                </a:lnTo>
                <a:lnTo>
                  <a:pt x="3327" y="215645"/>
                </a:lnTo>
                <a:lnTo>
                  <a:pt x="7023" y="219455"/>
                </a:lnTo>
                <a:lnTo>
                  <a:pt x="67691" y="219455"/>
                </a:lnTo>
                <a:lnTo>
                  <a:pt x="67691" y="192658"/>
                </a:lnTo>
                <a:lnTo>
                  <a:pt x="25895" y="192658"/>
                </a:lnTo>
                <a:lnTo>
                  <a:pt x="22567" y="190753"/>
                </a:lnTo>
                <a:lnTo>
                  <a:pt x="20713" y="186562"/>
                </a:lnTo>
                <a:lnTo>
                  <a:pt x="20713" y="178180"/>
                </a:lnTo>
                <a:lnTo>
                  <a:pt x="22567" y="173989"/>
                </a:lnTo>
                <a:lnTo>
                  <a:pt x="25895" y="172084"/>
                </a:lnTo>
                <a:lnTo>
                  <a:pt x="114300" y="172084"/>
                </a:lnTo>
                <a:lnTo>
                  <a:pt x="114300" y="155574"/>
                </a:lnTo>
                <a:lnTo>
                  <a:pt x="25895" y="155574"/>
                </a:lnTo>
                <a:lnTo>
                  <a:pt x="22567" y="153288"/>
                </a:lnTo>
                <a:lnTo>
                  <a:pt x="20713" y="149097"/>
                </a:lnTo>
                <a:lnTo>
                  <a:pt x="20713" y="141096"/>
                </a:lnTo>
                <a:lnTo>
                  <a:pt x="22567" y="136905"/>
                </a:lnTo>
                <a:lnTo>
                  <a:pt x="25895" y="134619"/>
                </a:lnTo>
                <a:lnTo>
                  <a:pt x="114300" y="134619"/>
                </a:lnTo>
                <a:lnTo>
                  <a:pt x="114300" y="118109"/>
                </a:lnTo>
                <a:lnTo>
                  <a:pt x="25895" y="118109"/>
                </a:lnTo>
                <a:lnTo>
                  <a:pt x="22567" y="116204"/>
                </a:lnTo>
                <a:lnTo>
                  <a:pt x="20713" y="112013"/>
                </a:lnTo>
                <a:lnTo>
                  <a:pt x="20713" y="103631"/>
                </a:lnTo>
                <a:lnTo>
                  <a:pt x="22567" y="99440"/>
                </a:lnTo>
                <a:lnTo>
                  <a:pt x="25895" y="97535"/>
                </a:lnTo>
                <a:lnTo>
                  <a:pt x="114300" y="97535"/>
                </a:lnTo>
                <a:lnTo>
                  <a:pt x="114300" y="82930"/>
                </a:lnTo>
                <a:lnTo>
                  <a:pt x="25895" y="82930"/>
                </a:lnTo>
                <a:lnTo>
                  <a:pt x="22567" y="81025"/>
                </a:lnTo>
                <a:lnTo>
                  <a:pt x="20713" y="76834"/>
                </a:lnTo>
                <a:lnTo>
                  <a:pt x="20713" y="68452"/>
                </a:lnTo>
                <a:lnTo>
                  <a:pt x="22567" y="64261"/>
                </a:lnTo>
                <a:lnTo>
                  <a:pt x="25895" y="62356"/>
                </a:lnTo>
                <a:lnTo>
                  <a:pt x="114300" y="62356"/>
                </a:lnTo>
                <a:lnTo>
                  <a:pt x="114300" y="45846"/>
                </a:lnTo>
                <a:lnTo>
                  <a:pt x="25895" y="45846"/>
                </a:lnTo>
                <a:lnTo>
                  <a:pt x="22567" y="43560"/>
                </a:lnTo>
                <a:lnTo>
                  <a:pt x="20713" y="39369"/>
                </a:lnTo>
                <a:lnTo>
                  <a:pt x="20713" y="31368"/>
                </a:lnTo>
                <a:lnTo>
                  <a:pt x="22567" y="27177"/>
                </a:lnTo>
                <a:lnTo>
                  <a:pt x="25895" y="24891"/>
                </a:lnTo>
                <a:lnTo>
                  <a:pt x="114300" y="24891"/>
                </a:lnTo>
                <a:lnTo>
                  <a:pt x="114300" y="8381"/>
                </a:lnTo>
                <a:lnTo>
                  <a:pt x="107645" y="0"/>
                </a:lnTo>
                <a:close/>
              </a:path>
              <a:path w="114300" h="219710">
                <a:moveTo>
                  <a:pt x="114300" y="172084"/>
                </a:moveTo>
                <a:lnTo>
                  <a:pt x="90258" y="172084"/>
                </a:lnTo>
                <a:lnTo>
                  <a:pt x="93586" y="173989"/>
                </a:lnTo>
                <a:lnTo>
                  <a:pt x="95440" y="180466"/>
                </a:lnTo>
                <a:lnTo>
                  <a:pt x="95440" y="219455"/>
                </a:lnTo>
                <a:lnTo>
                  <a:pt x="107645" y="219455"/>
                </a:lnTo>
                <a:lnTo>
                  <a:pt x="110972" y="215645"/>
                </a:lnTo>
                <a:lnTo>
                  <a:pt x="114300" y="211454"/>
                </a:lnTo>
                <a:lnTo>
                  <a:pt x="114300" y="172084"/>
                </a:lnTo>
                <a:close/>
              </a:path>
              <a:path w="114300" h="219710">
                <a:moveTo>
                  <a:pt x="72872" y="172084"/>
                </a:moveTo>
                <a:lnTo>
                  <a:pt x="43281" y="172084"/>
                </a:lnTo>
                <a:lnTo>
                  <a:pt x="46977" y="173989"/>
                </a:lnTo>
                <a:lnTo>
                  <a:pt x="48463" y="178180"/>
                </a:lnTo>
                <a:lnTo>
                  <a:pt x="48463" y="186562"/>
                </a:lnTo>
                <a:lnTo>
                  <a:pt x="46977" y="190753"/>
                </a:lnTo>
                <a:lnTo>
                  <a:pt x="43281" y="192658"/>
                </a:lnTo>
                <a:lnTo>
                  <a:pt x="67691" y="192658"/>
                </a:lnTo>
                <a:lnTo>
                  <a:pt x="67691" y="180466"/>
                </a:lnTo>
                <a:lnTo>
                  <a:pt x="69545" y="173989"/>
                </a:lnTo>
                <a:lnTo>
                  <a:pt x="72872" y="172084"/>
                </a:lnTo>
                <a:close/>
              </a:path>
              <a:path w="114300" h="219710">
                <a:moveTo>
                  <a:pt x="71018" y="134619"/>
                </a:moveTo>
                <a:lnTo>
                  <a:pt x="43281" y="134619"/>
                </a:lnTo>
                <a:lnTo>
                  <a:pt x="46977" y="136905"/>
                </a:lnTo>
                <a:lnTo>
                  <a:pt x="48463" y="141096"/>
                </a:lnTo>
                <a:lnTo>
                  <a:pt x="48463" y="149097"/>
                </a:lnTo>
                <a:lnTo>
                  <a:pt x="46977" y="153288"/>
                </a:lnTo>
                <a:lnTo>
                  <a:pt x="43281" y="155574"/>
                </a:lnTo>
                <a:lnTo>
                  <a:pt x="71018" y="155574"/>
                </a:lnTo>
                <a:lnTo>
                  <a:pt x="67691" y="153288"/>
                </a:lnTo>
                <a:lnTo>
                  <a:pt x="65836" y="149097"/>
                </a:lnTo>
                <a:lnTo>
                  <a:pt x="65836" y="141096"/>
                </a:lnTo>
                <a:lnTo>
                  <a:pt x="67691" y="136905"/>
                </a:lnTo>
                <a:lnTo>
                  <a:pt x="71018" y="134619"/>
                </a:lnTo>
                <a:close/>
              </a:path>
              <a:path w="114300" h="219710">
                <a:moveTo>
                  <a:pt x="114300" y="134619"/>
                </a:moveTo>
                <a:lnTo>
                  <a:pt x="88404" y="134619"/>
                </a:lnTo>
                <a:lnTo>
                  <a:pt x="91732" y="136905"/>
                </a:lnTo>
                <a:lnTo>
                  <a:pt x="93586" y="141096"/>
                </a:lnTo>
                <a:lnTo>
                  <a:pt x="93586" y="149097"/>
                </a:lnTo>
                <a:lnTo>
                  <a:pt x="91732" y="153288"/>
                </a:lnTo>
                <a:lnTo>
                  <a:pt x="88404" y="155574"/>
                </a:lnTo>
                <a:lnTo>
                  <a:pt x="114300" y="155574"/>
                </a:lnTo>
                <a:lnTo>
                  <a:pt x="114300" y="134619"/>
                </a:lnTo>
                <a:close/>
              </a:path>
              <a:path w="114300" h="219710">
                <a:moveTo>
                  <a:pt x="71018" y="97535"/>
                </a:moveTo>
                <a:lnTo>
                  <a:pt x="43281" y="97535"/>
                </a:lnTo>
                <a:lnTo>
                  <a:pt x="46977" y="99440"/>
                </a:lnTo>
                <a:lnTo>
                  <a:pt x="48463" y="103631"/>
                </a:lnTo>
                <a:lnTo>
                  <a:pt x="48463" y="112013"/>
                </a:lnTo>
                <a:lnTo>
                  <a:pt x="46977" y="116204"/>
                </a:lnTo>
                <a:lnTo>
                  <a:pt x="43281" y="118109"/>
                </a:lnTo>
                <a:lnTo>
                  <a:pt x="71018" y="118109"/>
                </a:lnTo>
                <a:lnTo>
                  <a:pt x="67691" y="116204"/>
                </a:lnTo>
                <a:lnTo>
                  <a:pt x="65836" y="112013"/>
                </a:lnTo>
                <a:lnTo>
                  <a:pt x="65836" y="103631"/>
                </a:lnTo>
                <a:lnTo>
                  <a:pt x="67691" y="99440"/>
                </a:lnTo>
                <a:lnTo>
                  <a:pt x="71018" y="97535"/>
                </a:lnTo>
                <a:close/>
              </a:path>
              <a:path w="114300" h="219710">
                <a:moveTo>
                  <a:pt x="114300" y="97535"/>
                </a:moveTo>
                <a:lnTo>
                  <a:pt x="88404" y="97535"/>
                </a:lnTo>
                <a:lnTo>
                  <a:pt x="91732" y="99440"/>
                </a:lnTo>
                <a:lnTo>
                  <a:pt x="93586" y="103631"/>
                </a:lnTo>
                <a:lnTo>
                  <a:pt x="93586" y="112013"/>
                </a:lnTo>
                <a:lnTo>
                  <a:pt x="91732" y="116204"/>
                </a:lnTo>
                <a:lnTo>
                  <a:pt x="88404" y="118109"/>
                </a:lnTo>
                <a:lnTo>
                  <a:pt x="114300" y="118109"/>
                </a:lnTo>
                <a:lnTo>
                  <a:pt x="114300" y="97535"/>
                </a:lnTo>
                <a:close/>
              </a:path>
              <a:path w="114300" h="219710">
                <a:moveTo>
                  <a:pt x="71018" y="62356"/>
                </a:moveTo>
                <a:lnTo>
                  <a:pt x="43281" y="62356"/>
                </a:lnTo>
                <a:lnTo>
                  <a:pt x="46977" y="64261"/>
                </a:lnTo>
                <a:lnTo>
                  <a:pt x="48463" y="68452"/>
                </a:lnTo>
                <a:lnTo>
                  <a:pt x="48463" y="76834"/>
                </a:lnTo>
                <a:lnTo>
                  <a:pt x="46977" y="81025"/>
                </a:lnTo>
                <a:lnTo>
                  <a:pt x="43281" y="82930"/>
                </a:lnTo>
                <a:lnTo>
                  <a:pt x="71018" y="82930"/>
                </a:lnTo>
                <a:lnTo>
                  <a:pt x="67691" y="81025"/>
                </a:lnTo>
                <a:lnTo>
                  <a:pt x="65836" y="76834"/>
                </a:lnTo>
                <a:lnTo>
                  <a:pt x="65836" y="68452"/>
                </a:lnTo>
                <a:lnTo>
                  <a:pt x="67691" y="64261"/>
                </a:lnTo>
                <a:lnTo>
                  <a:pt x="71018" y="62356"/>
                </a:lnTo>
                <a:close/>
              </a:path>
              <a:path w="114300" h="219710">
                <a:moveTo>
                  <a:pt x="114300" y="62356"/>
                </a:moveTo>
                <a:lnTo>
                  <a:pt x="88404" y="62356"/>
                </a:lnTo>
                <a:lnTo>
                  <a:pt x="91732" y="64261"/>
                </a:lnTo>
                <a:lnTo>
                  <a:pt x="93586" y="68452"/>
                </a:lnTo>
                <a:lnTo>
                  <a:pt x="93586" y="76834"/>
                </a:lnTo>
                <a:lnTo>
                  <a:pt x="91732" y="81025"/>
                </a:lnTo>
                <a:lnTo>
                  <a:pt x="88404" y="82930"/>
                </a:lnTo>
                <a:lnTo>
                  <a:pt x="114300" y="82930"/>
                </a:lnTo>
                <a:lnTo>
                  <a:pt x="114300" y="62356"/>
                </a:lnTo>
                <a:close/>
              </a:path>
              <a:path w="114300" h="219710">
                <a:moveTo>
                  <a:pt x="71018" y="24891"/>
                </a:moveTo>
                <a:lnTo>
                  <a:pt x="43281" y="24891"/>
                </a:lnTo>
                <a:lnTo>
                  <a:pt x="46977" y="27177"/>
                </a:lnTo>
                <a:lnTo>
                  <a:pt x="48463" y="31368"/>
                </a:lnTo>
                <a:lnTo>
                  <a:pt x="48463" y="39369"/>
                </a:lnTo>
                <a:lnTo>
                  <a:pt x="46977" y="43560"/>
                </a:lnTo>
                <a:lnTo>
                  <a:pt x="43281" y="45846"/>
                </a:lnTo>
                <a:lnTo>
                  <a:pt x="71018" y="45846"/>
                </a:lnTo>
                <a:lnTo>
                  <a:pt x="67691" y="43560"/>
                </a:lnTo>
                <a:lnTo>
                  <a:pt x="65836" y="39369"/>
                </a:lnTo>
                <a:lnTo>
                  <a:pt x="65836" y="31368"/>
                </a:lnTo>
                <a:lnTo>
                  <a:pt x="67691" y="27177"/>
                </a:lnTo>
                <a:lnTo>
                  <a:pt x="71018" y="24891"/>
                </a:lnTo>
                <a:close/>
              </a:path>
              <a:path w="114300" h="219710">
                <a:moveTo>
                  <a:pt x="114300" y="24891"/>
                </a:moveTo>
                <a:lnTo>
                  <a:pt x="88404" y="24891"/>
                </a:lnTo>
                <a:lnTo>
                  <a:pt x="91732" y="27177"/>
                </a:lnTo>
                <a:lnTo>
                  <a:pt x="93586" y="31368"/>
                </a:lnTo>
                <a:lnTo>
                  <a:pt x="93586" y="39369"/>
                </a:lnTo>
                <a:lnTo>
                  <a:pt x="91732" y="43560"/>
                </a:lnTo>
                <a:lnTo>
                  <a:pt x="88404" y="45846"/>
                </a:lnTo>
                <a:lnTo>
                  <a:pt x="114300" y="45846"/>
                </a:lnTo>
                <a:lnTo>
                  <a:pt x="114300" y="24891"/>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19" name="object 19"/>
          <p:cNvSpPr/>
          <p:nvPr/>
        </p:nvSpPr>
        <p:spPr>
          <a:xfrm>
            <a:off x="641334" y="2771460"/>
            <a:ext cx="100983" cy="308664"/>
          </a:xfrm>
          <a:custGeom>
            <a:avLst/>
            <a:gdLst/>
            <a:ahLst/>
            <a:cxnLst/>
            <a:rect l="l" t="t" r="r" b="b"/>
            <a:pathLst>
              <a:path w="134619" h="411479">
                <a:moveTo>
                  <a:pt x="79641" y="76073"/>
                </a:moveTo>
                <a:lnTo>
                  <a:pt x="52971" y="76073"/>
                </a:lnTo>
                <a:lnTo>
                  <a:pt x="45834" y="77978"/>
                </a:lnTo>
                <a:lnTo>
                  <a:pt x="40576" y="81787"/>
                </a:lnTo>
                <a:lnTo>
                  <a:pt x="35306" y="89916"/>
                </a:lnTo>
                <a:lnTo>
                  <a:pt x="35306" y="102107"/>
                </a:lnTo>
                <a:lnTo>
                  <a:pt x="28168" y="104012"/>
                </a:lnTo>
                <a:lnTo>
                  <a:pt x="22910" y="107823"/>
                </a:lnTo>
                <a:lnTo>
                  <a:pt x="19532" y="113918"/>
                </a:lnTo>
                <a:lnTo>
                  <a:pt x="19532" y="122047"/>
                </a:lnTo>
                <a:lnTo>
                  <a:pt x="10515" y="123951"/>
                </a:lnTo>
                <a:lnTo>
                  <a:pt x="5257" y="128143"/>
                </a:lnTo>
                <a:lnTo>
                  <a:pt x="1879" y="133857"/>
                </a:lnTo>
                <a:lnTo>
                  <a:pt x="0" y="143763"/>
                </a:lnTo>
                <a:lnTo>
                  <a:pt x="0" y="403860"/>
                </a:lnTo>
                <a:lnTo>
                  <a:pt x="3759" y="407669"/>
                </a:lnTo>
                <a:lnTo>
                  <a:pt x="7137" y="411480"/>
                </a:lnTo>
                <a:lnTo>
                  <a:pt x="49593" y="411480"/>
                </a:lnTo>
                <a:lnTo>
                  <a:pt x="49593" y="361823"/>
                </a:lnTo>
                <a:lnTo>
                  <a:pt x="51092" y="359791"/>
                </a:lnTo>
                <a:lnTo>
                  <a:pt x="52971" y="357505"/>
                </a:lnTo>
                <a:lnTo>
                  <a:pt x="134112" y="357505"/>
                </a:lnTo>
                <a:lnTo>
                  <a:pt x="134112" y="325755"/>
                </a:lnTo>
                <a:lnTo>
                  <a:pt x="37185" y="325755"/>
                </a:lnTo>
                <a:lnTo>
                  <a:pt x="33439" y="323850"/>
                </a:lnTo>
                <a:lnTo>
                  <a:pt x="31927" y="323850"/>
                </a:lnTo>
                <a:lnTo>
                  <a:pt x="30048" y="319659"/>
                </a:lnTo>
                <a:lnTo>
                  <a:pt x="28168" y="317754"/>
                </a:lnTo>
                <a:lnTo>
                  <a:pt x="30048" y="313563"/>
                </a:lnTo>
                <a:lnTo>
                  <a:pt x="31927" y="311657"/>
                </a:lnTo>
                <a:lnTo>
                  <a:pt x="33439" y="309753"/>
                </a:lnTo>
                <a:lnTo>
                  <a:pt x="37185" y="307848"/>
                </a:lnTo>
                <a:lnTo>
                  <a:pt x="134112" y="307848"/>
                </a:lnTo>
                <a:lnTo>
                  <a:pt x="134112" y="283718"/>
                </a:lnTo>
                <a:lnTo>
                  <a:pt x="33439" y="283718"/>
                </a:lnTo>
                <a:lnTo>
                  <a:pt x="31927" y="281813"/>
                </a:lnTo>
                <a:lnTo>
                  <a:pt x="30048" y="279907"/>
                </a:lnTo>
                <a:lnTo>
                  <a:pt x="28168" y="275717"/>
                </a:lnTo>
                <a:lnTo>
                  <a:pt x="30048" y="271906"/>
                </a:lnTo>
                <a:lnTo>
                  <a:pt x="31927" y="270001"/>
                </a:lnTo>
                <a:lnTo>
                  <a:pt x="33439" y="267716"/>
                </a:lnTo>
                <a:lnTo>
                  <a:pt x="134112" y="267716"/>
                </a:lnTo>
                <a:lnTo>
                  <a:pt x="134112" y="243967"/>
                </a:lnTo>
                <a:lnTo>
                  <a:pt x="37185" y="243967"/>
                </a:lnTo>
                <a:lnTo>
                  <a:pt x="33439" y="241681"/>
                </a:lnTo>
                <a:lnTo>
                  <a:pt x="31927" y="239775"/>
                </a:lnTo>
                <a:lnTo>
                  <a:pt x="30048" y="237871"/>
                </a:lnTo>
                <a:lnTo>
                  <a:pt x="28168" y="233680"/>
                </a:lnTo>
                <a:lnTo>
                  <a:pt x="30048" y="231775"/>
                </a:lnTo>
                <a:lnTo>
                  <a:pt x="31927" y="227965"/>
                </a:lnTo>
                <a:lnTo>
                  <a:pt x="33439" y="227965"/>
                </a:lnTo>
                <a:lnTo>
                  <a:pt x="37185" y="226060"/>
                </a:lnTo>
                <a:lnTo>
                  <a:pt x="134112" y="226060"/>
                </a:lnTo>
                <a:lnTo>
                  <a:pt x="134112" y="201930"/>
                </a:lnTo>
                <a:lnTo>
                  <a:pt x="33439" y="201930"/>
                </a:lnTo>
                <a:lnTo>
                  <a:pt x="31927" y="200025"/>
                </a:lnTo>
                <a:lnTo>
                  <a:pt x="30048" y="197738"/>
                </a:lnTo>
                <a:lnTo>
                  <a:pt x="28168" y="193929"/>
                </a:lnTo>
                <a:lnTo>
                  <a:pt x="30048" y="190119"/>
                </a:lnTo>
                <a:lnTo>
                  <a:pt x="33439" y="185800"/>
                </a:lnTo>
                <a:lnTo>
                  <a:pt x="134112" y="185800"/>
                </a:lnTo>
                <a:lnTo>
                  <a:pt x="134112" y="161798"/>
                </a:lnTo>
                <a:lnTo>
                  <a:pt x="37185" y="161798"/>
                </a:lnTo>
                <a:lnTo>
                  <a:pt x="33439" y="159893"/>
                </a:lnTo>
                <a:lnTo>
                  <a:pt x="31927" y="157987"/>
                </a:lnTo>
                <a:lnTo>
                  <a:pt x="30048" y="156082"/>
                </a:lnTo>
                <a:lnTo>
                  <a:pt x="28168" y="151765"/>
                </a:lnTo>
                <a:lnTo>
                  <a:pt x="30048" y="149860"/>
                </a:lnTo>
                <a:lnTo>
                  <a:pt x="31927" y="146050"/>
                </a:lnTo>
                <a:lnTo>
                  <a:pt x="33439" y="143763"/>
                </a:lnTo>
                <a:lnTo>
                  <a:pt x="134112" y="143763"/>
                </a:lnTo>
                <a:lnTo>
                  <a:pt x="132613" y="133857"/>
                </a:lnTo>
                <a:lnTo>
                  <a:pt x="128854" y="128143"/>
                </a:lnTo>
                <a:lnTo>
                  <a:pt x="121716" y="123951"/>
                </a:lnTo>
                <a:lnTo>
                  <a:pt x="114947" y="122047"/>
                </a:lnTo>
                <a:lnTo>
                  <a:pt x="113080" y="113918"/>
                </a:lnTo>
                <a:lnTo>
                  <a:pt x="109321" y="107823"/>
                </a:lnTo>
                <a:lnTo>
                  <a:pt x="104063" y="104012"/>
                </a:lnTo>
                <a:lnTo>
                  <a:pt x="98793" y="102107"/>
                </a:lnTo>
                <a:lnTo>
                  <a:pt x="98793" y="97917"/>
                </a:lnTo>
                <a:lnTo>
                  <a:pt x="97294" y="89916"/>
                </a:lnTo>
                <a:lnTo>
                  <a:pt x="93535" y="81787"/>
                </a:lnTo>
                <a:lnTo>
                  <a:pt x="86398" y="77978"/>
                </a:lnTo>
                <a:lnTo>
                  <a:pt x="79641" y="76073"/>
                </a:lnTo>
                <a:close/>
              </a:path>
              <a:path w="134619" h="411479">
                <a:moveTo>
                  <a:pt x="134112" y="357505"/>
                </a:moveTo>
                <a:lnTo>
                  <a:pt x="81140" y="357505"/>
                </a:lnTo>
                <a:lnTo>
                  <a:pt x="83019" y="359791"/>
                </a:lnTo>
                <a:lnTo>
                  <a:pt x="83019" y="411480"/>
                </a:lnTo>
                <a:lnTo>
                  <a:pt x="125476" y="411480"/>
                </a:lnTo>
                <a:lnTo>
                  <a:pt x="130733" y="407669"/>
                </a:lnTo>
                <a:lnTo>
                  <a:pt x="132613" y="403860"/>
                </a:lnTo>
                <a:lnTo>
                  <a:pt x="134112" y="397763"/>
                </a:lnTo>
                <a:lnTo>
                  <a:pt x="134112" y="357505"/>
                </a:lnTo>
                <a:close/>
              </a:path>
              <a:path w="134619" h="411479">
                <a:moveTo>
                  <a:pt x="134112" y="307848"/>
                </a:moveTo>
                <a:lnTo>
                  <a:pt x="95415" y="307848"/>
                </a:lnTo>
                <a:lnTo>
                  <a:pt x="98793" y="309753"/>
                </a:lnTo>
                <a:lnTo>
                  <a:pt x="102552" y="311657"/>
                </a:lnTo>
                <a:lnTo>
                  <a:pt x="104063" y="313563"/>
                </a:lnTo>
                <a:lnTo>
                  <a:pt x="104063" y="319659"/>
                </a:lnTo>
                <a:lnTo>
                  <a:pt x="102552" y="323850"/>
                </a:lnTo>
                <a:lnTo>
                  <a:pt x="98793" y="323850"/>
                </a:lnTo>
                <a:lnTo>
                  <a:pt x="95415" y="325755"/>
                </a:lnTo>
                <a:lnTo>
                  <a:pt x="134112" y="325755"/>
                </a:lnTo>
                <a:lnTo>
                  <a:pt x="134112" y="307848"/>
                </a:lnTo>
                <a:close/>
              </a:path>
              <a:path w="134619" h="411479">
                <a:moveTo>
                  <a:pt x="134112" y="267716"/>
                </a:moveTo>
                <a:lnTo>
                  <a:pt x="98793" y="267716"/>
                </a:lnTo>
                <a:lnTo>
                  <a:pt x="102552" y="270001"/>
                </a:lnTo>
                <a:lnTo>
                  <a:pt x="104063" y="271906"/>
                </a:lnTo>
                <a:lnTo>
                  <a:pt x="104063" y="279907"/>
                </a:lnTo>
                <a:lnTo>
                  <a:pt x="102552" y="281813"/>
                </a:lnTo>
                <a:lnTo>
                  <a:pt x="98793" y="283718"/>
                </a:lnTo>
                <a:lnTo>
                  <a:pt x="134112" y="283718"/>
                </a:lnTo>
                <a:lnTo>
                  <a:pt x="134112" y="267716"/>
                </a:lnTo>
                <a:close/>
              </a:path>
              <a:path w="134619" h="411479">
                <a:moveTo>
                  <a:pt x="134112" y="226060"/>
                </a:moveTo>
                <a:lnTo>
                  <a:pt x="95415" y="226060"/>
                </a:lnTo>
                <a:lnTo>
                  <a:pt x="98793" y="227965"/>
                </a:lnTo>
                <a:lnTo>
                  <a:pt x="102552" y="227965"/>
                </a:lnTo>
                <a:lnTo>
                  <a:pt x="104063" y="231775"/>
                </a:lnTo>
                <a:lnTo>
                  <a:pt x="104063" y="237871"/>
                </a:lnTo>
                <a:lnTo>
                  <a:pt x="102552" y="239775"/>
                </a:lnTo>
                <a:lnTo>
                  <a:pt x="98793" y="241681"/>
                </a:lnTo>
                <a:lnTo>
                  <a:pt x="95415" y="243967"/>
                </a:lnTo>
                <a:lnTo>
                  <a:pt x="134112" y="243967"/>
                </a:lnTo>
                <a:lnTo>
                  <a:pt x="134112" y="226060"/>
                </a:lnTo>
                <a:close/>
              </a:path>
              <a:path w="134619" h="411479">
                <a:moveTo>
                  <a:pt x="134112" y="185800"/>
                </a:moveTo>
                <a:lnTo>
                  <a:pt x="98793" y="185800"/>
                </a:lnTo>
                <a:lnTo>
                  <a:pt x="102552" y="187706"/>
                </a:lnTo>
                <a:lnTo>
                  <a:pt x="104063" y="190119"/>
                </a:lnTo>
                <a:lnTo>
                  <a:pt x="104063" y="197738"/>
                </a:lnTo>
                <a:lnTo>
                  <a:pt x="102552" y="200025"/>
                </a:lnTo>
                <a:lnTo>
                  <a:pt x="98793" y="201930"/>
                </a:lnTo>
                <a:lnTo>
                  <a:pt x="134112" y="201930"/>
                </a:lnTo>
                <a:lnTo>
                  <a:pt x="134112" y="185800"/>
                </a:lnTo>
                <a:close/>
              </a:path>
              <a:path w="134619" h="411479">
                <a:moveTo>
                  <a:pt x="134112" y="143763"/>
                </a:moveTo>
                <a:lnTo>
                  <a:pt x="98793" y="143763"/>
                </a:lnTo>
                <a:lnTo>
                  <a:pt x="102552" y="146050"/>
                </a:lnTo>
                <a:lnTo>
                  <a:pt x="104063" y="149860"/>
                </a:lnTo>
                <a:lnTo>
                  <a:pt x="104063" y="156082"/>
                </a:lnTo>
                <a:lnTo>
                  <a:pt x="102552" y="157987"/>
                </a:lnTo>
                <a:lnTo>
                  <a:pt x="98793" y="159893"/>
                </a:lnTo>
                <a:lnTo>
                  <a:pt x="95415" y="161798"/>
                </a:lnTo>
                <a:lnTo>
                  <a:pt x="134112" y="161798"/>
                </a:lnTo>
                <a:lnTo>
                  <a:pt x="134112" y="143763"/>
                </a:lnTo>
                <a:close/>
              </a:path>
              <a:path w="134619" h="411479">
                <a:moveTo>
                  <a:pt x="67246" y="0"/>
                </a:moveTo>
                <a:lnTo>
                  <a:pt x="63487" y="1905"/>
                </a:lnTo>
                <a:lnTo>
                  <a:pt x="63487" y="8000"/>
                </a:lnTo>
                <a:lnTo>
                  <a:pt x="60109" y="76073"/>
                </a:lnTo>
                <a:lnTo>
                  <a:pt x="74002" y="76073"/>
                </a:lnTo>
                <a:lnTo>
                  <a:pt x="70624" y="8000"/>
                </a:lnTo>
                <a:lnTo>
                  <a:pt x="68745" y="1905"/>
                </a:lnTo>
                <a:lnTo>
                  <a:pt x="67246" y="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20" name="object 20"/>
          <p:cNvSpPr/>
          <p:nvPr/>
        </p:nvSpPr>
        <p:spPr>
          <a:xfrm>
            <a:off x="2157311" y="3678017"/>
            <a:ext cx="282465" cy="236737"/>
          </a:xfrm>
          <a:custGeom>
            <a:avLst/>
            <a:gdLst/>
            <a:ahLst/>
            <a:cxnLst/>
            <a:rect l="l" t="t" r="r" b="b"/>
            <a:pathLst>
              <a:path w="376554" h="315595">
                <a:moveTo>
                  <a:pt x="251206" y="283718"/>
                </a:moveTo>
                <a:lnTo>
                  <a:pt x="176276" y="283718"/>
                </a:lnTo>
                <a:lnTo>
                  <a:pt x="175895" y="284988"/>
                </a:lnTo>
                <a:lnTo>
                  <a:pt x="175387" y="286258"/>
                </a:lnTo>
                <a:lnTo>
                  <a:pt x="174117" y="288798"/>
                </a:lnTo>
                <a:lnTo>
                  <a:pt x="171069" y="293878"/>
                </a:lnTo>
                <a:lnTo>
                  <a:pt x="170180" y="296418"/>
                </a:lnTo>
                <a:lnTo>
                  <a:pt x="169291" y="296418"/>
                </a:lnTo>
                <a:lnTo>
                  <a:pt x="168402" y="298958"/>
                </a:lnTo>
                <a:lnTo>
                  <a:pt x="167512" y="300228"/>
                </a:lnTo>
                <a:lnTo>
                  <a:pt x="166497" y="301498"/>
                </a:lnTo>
                <a:lnTo>
                  <a:pt x="165608" y="302768"/>
                </a:lnTo>
                <a:lnTo>
                  <a:pt x="164592" y="304038"/>
                </a:lnTo>
                <a:lnTo>
                  <a:pt x="163703" y="305308"/>
                </a:lnTo>
                <a:lnTo>
                  <a:pt x="161925" y="306578"/>
                </a:lnTo>
                <a:lnTo>
                  <a:pt x="160147" y="309118"/>
                </a:lnTo>
                <a:lnTo>
                  <a:pt x="158623" y="311658"/>
                </a:lnTo>
                <a:lnTo>
                  <a:pt x="157226" y="312928"/>
                </a:lnTo>
                <a:lnTo>
                  <a:pt x="156083" y="314198"/>
                </a:lnTo>
                <a:lnTo>
                  <a:pt x="155194" y="315468"/>
                </a:lnTo>
                <a:lnTo>
                  <a:pt x="157226" y="315468"/>
                </a:lnTo>
                <a:lnTo>
                  <a:pt x="160528" y="314198"/>
                </a:lnTo>
                <a:lnTo>
                  <a:pt x="164846" y="314198"/>
                </a:lnTo>
                <a:lnTo>
                  <a:pt x="169926" y="312928"/>
                </a:lnTo>
                <a:lnTo>
                  <a:pt x="175641" y="310388"/>
                </a:lnTo>
                <a:lnTo>
                  <a:pt x="194945" y="306578"/>
                </a:lnTo>
                <a:lnTo>
                  <a:pt x="201295" y="304038"/>
                </a:lnTo>
                <a:lnTo>
                  <a:pt x="207645" y="302768"/>
                </a:lnTo>
                <a:lnTo>
                  <a:pt x="213360" y="301498"/>
                </a:lnTo>
                <a:lnTo>
                  <a:pt x="218567" y="300228"/>
                </a:lnTo>
                <a:lnTo>
                  <a:pt x="226314" y="297688"/>
                </a:lnTo>
                <a:lnTo>
                  <a:pt x="228473" y="297688"/>
                </a:lnTo>
                <a:lnTo>
                  <a:pt x="233426" y="296418"/>
                </a:lnTo>
                <a:lnTo>
                  <a:pt x="238379" y="293878"/>
                </a:lnTo>
                <a:lnTo>
                  <a:pt x="239141" y="293878"/>
                </a:lnTo>
                <a:lnTo>
                  <a:pt x="240665" y="292608"/>
                </a:lnTo>
                <a:lnTo>
                  <a:pt x="241427" y="292608"/>
                </a:lnTo>
                <a:lnTo>
                  <a:pt x="243712" y="291338"/>
                </a:lnTo>
                <a:lnTo>
                  <a:pt x="245618" y="290068"/>
                </a:lnTo>
                <a:lnTo>
                  <a:pt x="246887" y="290068"/>
                </a:lnTo>
                <a:lnTo>
                  <a:pt x="247396" y="288798"/>
                </a:lnTo>
                <a:lnTo>
                  <a:pt x="248412" y="288798"/>
                </a:lnTo>
                <a:lnTo>
                  <a:pt x="248920" y="287528"/>
                </a:lnTo>
                <a:lnTo>
                  <a:pt x="249682" y="286258"/>
                </a:lnTo>
                <a:lnTo>
                  <a:pt x="250317" y="286258"/>
                </a:lnTo>
                <a:lnTo>
                  <a:pt x="250698" y="284988"/>
                </a:lnTo>
                <a:lnTo>
                  <a:pt x="251206" y="283718"/>
                </a:lnTo>
                <a:close/>
              </a:path>
              <a:path w="376554" h="315595">
                <a:moveTo>
                  <a:pt x="134874" y="309118"/>
                </a:moveTo>
                <a:lnTo>
                  <a:pt x="105664" y="309118"/>
                </a:lnTo>
                <a:lnTo>
                  <a:pt x="107442" y="310388"/>
                </a:lnTo>
                <a:lnTo>
                  <a:pt x="109347" y="311658"/>
                </a:lnTo>
                <a:lnTo>
                  <a:pt x="113284" y="311658"/>
                </a:lnTo>
                <a:lnTo>
                  <a:pt x="115189" y="312928"/>
                </a:lnTo>
                <a:lnTo>
                  <a:pt x="125222" y="312928"/>
                </a:lnTo>
                <a:lnTo>
                  <a:pt x="129159" y="311658"/>
                </a:lnTo>
                <a:lnTo>
                  <a:pt x="134874" y="309118"/>
                </a:lnTo>
                <a:close/>
              </a:path>
              <a:path w="376554" h="315595">
                <a:moveTo>
                  <a:pt x="82168" y="197358"/>
                </a:moveTo>
                <a:lnTo>
                  <a:pt x="63754" y="197358"/>
                </a:lnTo>
                <a:lnTo>
                  <a:pt x="62992" y="199898"/>
                </a:lnTo>
                <a:lnTo>
                  <a:pt x="62611" y="201168"/>
                </a:lnTo>
                <a:lnTo>
                  <a:pt x="61722" y="204978"/>
                </a:lnTo>
                <a:lnTo>
                  <a:pt x="61595" y="206248"/>
                </a:lnTo>
                <a:lnTo>
                  <a:pt x="61341" y="207518"/>
                </a:lnTo>
                <a:lnTo>
                  <a:pt x="60706" y="213868"/>
                </a:lnTo>
                <a:lnTo>
                  <a:pt x="60636" y="217678"/>
                </a:lnTo>
                <a:lnTo>
                  <a:pt x="60531" y="229108"/>
                </a:lnTo>
                <a:lnTo>
                  <a:pt x="61087" y="237998"/>
                </a:lnTo>
                <a:lnTo>
                  <a:pt x="61849" y="244348"/>
                </a:lnTo>
                <a:lnTo>
                  <a:pt x="62230" y="245618"/>
                </a:lnTo>
                <a:lnTo>
                  <a:pt x="62484" y="248158"/>
                </a:lnTo>
                <a:lnTo>
                  <a:pt x="69977" y="269748"/>
                </a:lnTo>
                <a:lnTo>
                  <a:pt x="72262" y="274828"/>
                </a:lnTo>
                <a:lnTo>
                  <a:pt x="73406" y="276098"/>
                </a:lnTo>
                <a:lnTo>
                  <a:pt x="74676" y="278638"/>
                </a:lnTo>
                <a:lnTo>
                  <a:pt x="76073" y="281178"/>
                </a:lnTo>
                <a:lnTo>
                  <a:pt x="77343" y="282448"/>
                </a:lnTo>
                <a:lnTo>
                  <a:pt x="78740" y="284988"/>
                </a:lnTo>
                <a:lnTo>
                  <a:pt x="80264" y="286258"/>
                </a:lnTo>
                <a:lnTo>
                  <a:pt x="81661" y="288798"/>
                </a:lnTo>
                <a:lnTo>
                  <a:pt x="83312" y="290068"/>
                </a:lnTo>
                <a:lnTo>
                  <a:pt x="84836" y="292608"/>
                </a:lnTo>
                <a:lnTo>
                  <a:pt x="88011" y="295148"/>
                </a:lnTo>
                <a:lnTo>
                  <a:pt x="89789" y="297688"/>
                </a:lnTo>
                <a:lnTo>
                  <a:pt x="93091" y="300228"/>
                </a:lnTo>
                <a:lnTo>
                  <a:pt x="94868" y="301498"/>
                </a:lnTo>
                <a:lnTo>
                  <a:pt x="100203" y="306578"/>
                </a:lnTo>
                <a:lnTo>
                  <a:pt x="103759" y="309118"/>
                </a:lnTo>
                <a:lnTo>
                  <a:pt x="136779" y="309118"/>
                </a:lnTo>
                <a:lnTo>
                  <a:pt x="140335" y="307848"/>
                </a:lnTo>
                <a:lnTo>
                  <a:pt x="151130" y="298958"/>
                </a:lnTo>
                <a:lnTo>
                  <a:pt x="152527" y="297688"/>
                </a:lnTo>
                <a:lnTo>
                  <a:pt x="154812" y="295148"/>
                </a:lnTo>
                <a:lnTo>
                  <a:pt x="155702" y="293878"/>
                </a:lnTo>
                <a:lnTo>
                  <a:pt x="156718" y="292608"/>
                </a:lnTo>
                <a:lnTo>
                  <a:pt x="157480" y="291338"/>
                </a:lnTo>
                <a:lnTo>
                  <a:pt x="158115" y="290068"/>
                </a:lnTo>
                <a:lnTo>
                  <a:pt x="158877" y="288798"/>
                </a:lnTo>
                <a:lnTo>
                  <a:pt x="159385" y="287528"/>
                </a:lnTo>
                <a:lnTo>
                  <a:pt x="160020" y="286258"/>
                </a:lnTo>
                <a:lnTo>
                  <a:pt x="160401" y="283718"/>
                </a:lnTo>
                <a:lnTo>
                  <a:pt x="160909" y="282448"/>
                </a:lnTo>
                <a:lnTo>
                  <a:pt x="161671" y="279908"/>
                </a:lnTo>
                <a:lnTo>
                  <a:pt x="161925" y="277368"/>
                </a:lnTo>
                <a:lnTo>
                  <a:pt x="162179" y="276098"/>
                </a:lnTo>
                <a:lnTo>
                  <a:pt x="125222" y="276098"/>
                </a:lnTo>
                <a:lnTo>
                  <a:pt x="122174" y="274828"/>
                </a:lnTo>
                <a:lnTo>
                  <a:pt x="120777" y="273558"/>
                </a:lnTo>
                <a:lnTo>
                  <a:pt x="119253" y="273558"/>
                </a:lnTo>
                <a:lnTo>
                  <a:pt x="116205" y="271018"/>
                </a:lnTo>
                <a:lnTo>
                  <a:pt x="114681" y="271018"/>
                </a:lnTo>
                <a:lnTo>
                  <a:pt x="111506" y="267208"/>
                </a:lnTo>
                <a:lnTo>
                  <a:pt x="108585" y="264668"/>
                </a:lnTo>
                <a:lnTo>
                  <a:pt x="107061" y="263398"/>
                </a:lnTo>
                <a:lnTo>
                  <a:pt x="105664" y="260858"/>
                </a:lnTo>
                <a:lnTo>
                  <a:pt x="104140" y="258318"/>
                </a:lnTo>
                <a:lnTo>
                  <a:pt x="102743" y="257048"/>
                </a:lnTo>
                <a:lnTo>
                  <a:pt x="101473" y="254508"/>
                </a:lnTo>
                <a:lnTo>
                  <a:pt x="100330" y="251968"/>
                </a:lnTo>
                <a:lnTo>
                  <a:pt x="99314" y="249428"/>
                </a:lnTo>
                <a:lnTo>
                  <a:pt x="98425" y="246888"/>
                </a:lnTo>
                <a:lnTo>
                  <a:pt x="97662" y="245618"/>
                </a:lnTo>
                <a:lnTo>
                  <a:pt x="97028" y="243078"/>
                </a:lnTo>
                <a:lnTo>
                  <a:pt x="95758" y="236728"/>
                </a:lnTo>
                <a:lnTo>
                  <a:pt x="95694" y="235458"/>
                </a:lnTo>
                <a:lnTo>
                  <a:pt x="95800" y="224028"/>
                </a:lnTo>
                <a:lnTo>
                  <a:pt x="95885" y="222758"/>
                </a:lnTo>
                <a:lnTo>
                  <a:pt x="96266" y="221488"/>
                </a:lnTo>
                <a:lnTo>
                  <a:pt x="96774" y="218948"/>
                </a:lnTo>
                <a:lnTo>
                  <a:pt x="97155" y="216408"/>
                </a:lnTo>
                <a:lnTo>
                  <a:pt x="97917" y="213868"/>
                </a:lnTo>
                <a:lnTo>
                  <a:pt x="98171" y="213868"/>
                </a:lnTo>
                <a:lnTo>
                  <a:pt x="99314" y="210058"/>
                </a:lnTo>
                <a:lnTo>
                  <a:pt x="99568" y="210058"/>
                </a:lnTo>
                <a:lnTo>
                  <a:pt x="99822" y="208788"/>
                </a:lnTo>
                <a:lnTo>
                  <a:pt x="100203" y="208788"/>
                </a:lnTo>
                <a:lnTo>
                  <a:pt x="100203" y="207518"/>
                </a:lnTo>
                <a:lnTo>
                  <a:pt x="99822" y="207518"/>
                </a:lnTo>
                <a:lnTo>
                  <a:pt x="98806" y="206248"/>
                </a:lnTo>
                <a:lnTo>
                  <a:pt x="97536" y="204978"/>
                </a:lnTo>
                <a:lnTo>
                  <a:pt x="96774" y="204978"/>
                </a:lnTo>
                <a:lnTo>
                  <a:pt x="95885" y="203708"/>
                </a:lnTo>
                <a:lnTo>
                  <a:pt x="94868" y="203708"/>
                </a:lnTo>
                <a:lnTo>
                  <a:pt x="93726" y="202438"/>
                </a:lnTo>
                <a:lnTo>
                  <a:pt x="91693" y="202438"/>
                </a:lnTo>
                <a:lnTo>
                  <a:pt x="89408" y="201168"/>
                </a:lnTo>
                <a:lnTo>
                  <a:pt x="84074" y="198628"/>
                </a:lnTo>
                <a:lnTo>
                  <a:pt x="82168" y="197358"/>
                </a:lnTo>
                <a:close/>
              </a:path>
              <a:path w="376554" h="315595">
                <a:moveTo>
                  <a:pt x="307594" y="269748"/>
                </a:moveTo>
                <a:lnTo>
                  <a:pt x="274193" y="269748"/>
                </a:lnTo>
                <a:lnTo>
                  <a:pt x="273812" y="271018"/>
                </a:lnTo>
                <a:lnTo>
                  <a:pt x="272796" y="273558"/>
                </a:lnTo>
                <a:lnTo>
                  <a:pt x="272415" y="274828"/>
                </a:lnTo>
                <a:lnTo>
                  <a:pt x="271145" y="277368"/>
                </a:lnTo>
                <a:lnTo>
                  <a:pt x="268859" y="282448"/>
                </a:lnTo>
                <a:lnTo>
                  <a:pt x="268224" y="283718"/>
                </a:lnTo>
                <a:lnTo>
                  <a:pt x="267589" y="283718"/>
                </a:lnTo>
                <a:lnTo>
                  <a:pt x="266954" y="284988"/>
                </a:lnTo>
                <a:lnTo>
                  <a:pt x="266065" y="286258"/>
                </a:lnTo>
                <a:lnTo>
                  <a:pt x="265811" y="287528"/>
                </a:lnTo>
                <a:lnTo>
                  <a:pt x="286639" y="282448"/>
                </a:lnTo>
                <a:lnTo>
                  <a:pt x="288163" y="282448"/>
                </a:lnTo>
                <a:lnTo>
                  <a:pt x="291084" y="281178"/>
                </a:lnTo>
                <a:lnTo>
                  <a:pt x="292227" y="281178"/>
                </a:lnTo>
                <a:lnTo>
                  <a:pt x="295021" y="278638"/>
                </a:lnTo>
                <a:lnTo>
                  <a:pt x="296545" y="278638"/>
                </a:lnTo>
                <a:lnTo>
                  <a:pt x="297307" y="277368"/>
                </a:lnTo>
                <a:lnTo>
                  <a:pt x="298958" y="277368"/>
                </a:lnTo>
                <a:lnTo>
                  <a:pt x="299847" y="276098"/>
                </a:lnTo>
                <a:lnTo>
                  <a:pt x="300609" y="276098"/>
                </a:lnTo>
                <a:lnTo>
                  <a:pt x="303276" y="273558"/>
                </a:lnTo>
                <a:lnTo>
                  <a:pt x="304165" y="273558"/>
                </a:lnTo>
                <a:lnTo>
                  <a:pt x="305943" y="271018"/>
                </a:lnTo>
                <a:lnTo>
                  <a:pt x="306705" y="271018"/>
                </a:lnTo>
                <a:lnTo>
                  <a:pt x="307594" y="269748"/>
                </a:lnTo>
                <a:close/>
              </a:path>
              <a:path w="376554" h="315595">
                <a:moveTo>
                  <a:pt x="178308" y="259588"/>
                </a:moveTo>
                <a:lnTo>
                  <a:pt x="177419" y="259588"/>
                </a:lnTo>
                <a:lnTo>
                  <a:pt x="177673" y="260858"/>
                </a:lnTo>
                <a:lnTo>
                  <a:pt x="177927" y="263398"/>
                </a:lnTo>
                <a:lnTo>
                  <a:pt x="178308" y="264668"/>
                </a:lnTo>
                <a:lnTo>
                  <a:pt x="178435" y="276098"/>
                </a:lnTo>
                <a:lnTo>
                  <a:pt x="178181" y="276098"/>
                </a:lnTo>
                <a:lnTo>
                  <a:pt x="177927" y="278638"/>
                </a:lnTo>
                <a:lnTo>
                  <a:pt x="177419" y="281178"/>
                </a:lnTo>
                <a:lnTo>
                  <a:pt x="177037" y="282448"/>
                </a:lnTo>
                <a:lnTo>
                  <a:pt x="176784" y="283718"/>
                </a:lnTo>
                <a:lnTo>
                  <a:pt x="251587" y="283718"/>
                </a:lnTo>
                <a:lnTo>
                  <a:pt x="252857" y="281178"/>
                </a:lnTo>
                <a:lnTo>
                  <a:pt x="253492" y="278638"/>
                </a:lnTo>
                <a:lnTo>
                  <a:pt x="254254" y="277368"/>
                </a:lnTo>
                <a:lnTo>
                  <a:pt x="254889" y="276098"/>
                </a:lnTo>
                <a:lnTo>
                  <a:pt x="255397" y="273558"/>
                </a:lnTo>
                <a:lnTo>
                  <a:pt x="256032" y="272288"/>
                </a:lnTo>
                <a:lnTo>
                  <a:pt x="256540" y="271018"/>
                </a:lnTo>
                <a:lnTo>
                  <a:pt x="204089" y="271018"/>
                </a:lnTo>
                <a:lnTo>
                  <a:pt x="202437" y="269748"/>
                </a:lnTo>
                <a:lnTo>
                  <a:pt x="199136" y="269748"/>
                </a:lnTo>
                <a:lnTo>
                  <a:pt x="197485" y="268478"/>
                </a:lnTo>
                <a:lnTo>
                  <a:pt x="195961" y="268478"/>
                </a:lnTo>
                <a:lnTo>
                  <a:pt x="194437" y="267208"/>
                </a:lnTo>
                <a:lnTo>
                  <a:pt x="192912" y="267208"/>
                </a:lnTo>
                <a:lnTo>
                  <a:pt x="191389" y="265938"/>
                </a:lnTo>
                <a:lnTo>
                  <a:pt x="189992" y="265938"/>
                </a:lnTo>
                <a:lnTo>
                  <a:pt x="188595" y="264668"/>
                </a:lnTo>
                <a:lnTo>
                  <a:pt x="186055" y="264668"/>
                </a:lnTo>
                <a:lnTo>
                  <a:pt x="184912" y="263398"/>
                </a:lnTo>
                <a:lnTo>
                  <a:pt x="183769" y="263398"/>
                </a:lnTo>
                <a:lnTo>
                  <a:pt x="181737" y="262128"/>
                </a:lnTo>
                <a:lnTo>
                  <a:pt x="180848" y="262128"/>
                </a:lnTo>
                <a:lnTo>
                  <a:pt x="179324" y="260858"/>
                </a:lnTo>
                <a:lnTo>
                  <a:pt x="178308" y="259588"/>
                </a:lnTo>
                <a:close/>
              </a:path>
              <a:path w="376554" h="315595">
                <a:moveTo>
                  <a:pt x="153416" y="245618"/>
                </a:moveTo>
                <a:lnTo>
                  <a:pt x="153416" y="249428"/>
                </a:lnTo>
                <a:lnTo>
                  <a:pt x="153543" y="250698"/>
                </a:lnTo>
                <a:lnTo>
                  <a:pt x="153924" y="253238"/>
                </a:lnTo>
                <a:lnTo>
                  <a:pt x="154051" y="253238"/>
                </a:lnTo>
                <a:lnTo>
                  <a:pt x="154051" y="255778"/>
                </a:lnTo>
                <a:lnTo>
                  <a:pt x="153670" y="257048"/>
                </a:lnTo>
                <a:lnTo>
                  <a:pt x="153416" y="258318"/>
                </a:lnTo>
                <a:lnTo>
                  <a:pt x="152400" y="259588"/>
                </a:lnTo>
                <a:lnTo>
                  <a:pt x="152019" y="260858"/>
                </a:lnTo>
                <a:lnTo>
                  <a:pt x="151765" y="260858"/>
                </a:lnTo>
                <a:lnTo>
                  <a:pt x="150622" y="263398"/>
                </a:lnTo>
                <a:lnTo>
                  <a:pt x="150114" y="263398"/>
                </a:lnTo>
                <a:lnTo>
                  <a:pt x="149733" y="264668"/>
                </a:lnTo>
                <a:lnTo>
                  <a:pt x="148717" y="265938"/>
                </a:lnTo>
                <a:lnTo>
                  <a:pt x="147574" y="267208"/>
                </a:lnTo>
                <a:lnTo>
                  <a:pt x="145034" y="271018"/>
                </a:lnTo>
                <a:lnTo>
                  <a:pt x="143510" y="272288"/>
                </a:lnTo>
                <a:lnTo>
                  <a:pt x="142621" y="272288"/>
                </a:lnTo>
                <a:lnTo>
                  <a:pt x="141605" y="273558"/>
                </a:lnTo>
                <a:lnTo>
                  <a:pt x="140716" y="273558"/>
                </a:lnTo>
                <a:lnTo>
                  <a:pt x="139700" y="274828"/>
                </a:lnTo>
                <a:lnTo>
                  <a:pt x="138557" y="274828"/>
                </a:lnTo>
                <a:lnTo>
                  <a:pt x="137414" y="276098"/>
                </a:lnTo>
                <a:lnTo>
                  <a:pt x="162179" y="276098"/>
                </a:lnTo>
                <a:lnTo>
                  <a:pt x="162687" y="273558"/>
                </a:lnTo>
                <a:lnTo>
                  <a:pt x="163093" y="268478"/>
                </a:lnTo>
                <a:lnTo>
                  <a:pt x="163004" y="253238"/>
                </a:lnTo>
                <a:lnTo>
                  <a:pt x="162941" y="251968"/>
                </a:lnTo>
                <a:lnTo>
                  <a:pt x="153416" y="245618"/>
                </a:lnTo>
                <a:close/>
              </a:path>
              <a:path w="376554" h="315595">
                <a:moveTo>
                  <a:pt x="258318" y="265938"/>
                </a:moveTo>
                <a:lnTo>
                  <a:pt x="255905" y="265938"/>
                </a:lnTo>
                <a:lnTo>
                  <a:pt x="254254" y="267208"/>
                </a:lnTo>
                <a:lnTo>
                  <a:pt x="249682" y="267208"/>
                </a:lnTo>
                <a:lnTo>
                  <a:pt x="246887" y="268478"/>
                </a:lnTo>
                <a:lnTo>
                  <a:pt x="240665" y="268478"/>
                </a:lnTo>
                <a:lnTo>
                  <a:pt x="237236" y="269748"/>
                </a:lnTo>
                <a:lnTo>
                  <a:pt x="230251" y="269748"/>
                </a:lnTo>
                <a:lnTo>
                  <a:pt x="228346" y="271018"/>
                </a:lnTo>
                <a:lnTo>
                  <a:pt x="256540" y="271018"/>
                </a:lnTo>
                <a:lnTo>
                  <a:pt x="257048" y="269748"/>
                </a:lnTo>
                <a:lnTo>
                  <a:pt x="257429" y="268478"/>
                </a:lnTo>
                <a:lnTo>
                  <a:pt x="258064" y="267208"/>
                </a:lnTo>
                <a:lnTo>
                  <a:pt x="258318" y="265938"/>
                </a:lnTo>
                <a:close/>
              </a:path>
              <a:path w="376554" h="315595">
                <a:moveTo>
                  <a:pt x="310388" y="265938"/>
                </a:moveTo>
                <a:lnTo>
                  <a:pt x="275082" y="265938"/>
                </a:lnTo>
                <a:lnTo>
                  <a:pt x="274574" y="268478"/>
                </a:lnTo>
                <a:lnTo>
                  <a:pt x="274447" y="269748"/>
                </a:lnTo>
                <a:lnTo>
                  <a:pt x="308356" y="269748"/>
                </a:lnTo>
                <a:lnTo>
                  <a:pt x="308991" y="268478"/>
                </a:lnTo>
                <a:lnTo>
                  <a:pt x="309753" y="267208"/>
                </a:lnTo>
                <a:lnTo>
                  <a:pt x="310388" y="265938"/>
                </a:lnTo>
                <a:close/>
              </a:path>
              <a:path w="376554" h="315595">
                <a:moveTo>
                  <a:pt x="318389" y="249428"/>
                </a:moveTo>
                <a:lnTo>
                  <a:pt x="277241" y="260858"/>
                </a:lnTo>
                <a:lnTo>
                  <a:pt x="276860" y="262128"/>
                </a:lnTo>
                <a:lnTo>
                  <a:pt x="276479" y="262128"/>
                </a:lnTo>
                <a:lnTo>
                  <a:pt x="276098" y="263398"/>
                </a:lnTo>
                <a:lnTo>
                  <a:pt x="275844" y="264668"/>
                </a:lnTo>
                <a:lnTo>
                  <a:pt x="275590" y="264668"/>
                </a:lnTo>
                <a:lnTo>
                  <a:pt x="275336" y="265938"/>
                </a:lnTo>
                <a:lnTo>
                  <a:pt x="311150" y="265938"/>
                </a:lnTo>
                <a:lnTo>
                  <a:pt x="311785" y="264668"/>
                </a:lnTo>
                <a:lnTo>
                  <a:pt x="312293" y="263398"/>
                </a:lnTo>
                <a:lnTo>
                  <a:pt x="312801" y="263398"/>
                </a:lnTo>
                <a:lnTo>
                  <a:pt x="313436" y="262128"/>
                </a:lnTo>
                <a:lnTo>
                  <a:pt x="314452" y="259588"/>
                </a:lnTo>
                <a:lnTo>
                  <a:pt x="315214" y="258318"/>
                </a:lnTo>
                <a:lnTo>
                  <a:pt x="315722" y="257048"/>
                </a:lnTo>
                <a:lnTo>
                  <a:pt x="315976" y="257048"/>
                </a:lnTo>
                <a:lnTo>
                  <a:pt x="316738" y="254508"/>
                </a:lnTo>
                <a:lnTo>
                  <a:pt x="317246" y="253238"/>
                </a:lnTo>
                <a:lnTo>
                  <a:pt x="318008" y="250698"/>
                </a:lnTo>
                <a:lnTo>
                  <a:pt x="318262" y="250698"/>
                </a:lnTo>
                <a:lnTo>
                  <a:pt x="318389" y="249428"/>
                </a:lnTo>
                <a:close/>
              </a:path>
              <a:path w="376554" h="315595">
                <a:moveTo>
                  <a:pt x="54483" y="263398"/>
                </a:moveTo>
                <a:lnTo>
                  <a:pt x="53086" y="263398"/>
                </a:lnTo>
                <a:lnTo>
                  <a:pt x="54229" y="264668"/>
                </a:lnTo>
                <a:lnTo>
                  <a:pt x="54610" y="264668"/>
                </a:lnTo>
                <a:lnTo>
                  <a:pt x="54483" y="263398"/>
                </a:lnTo>
                <a:close/>
              </a:path>
              <a:path w="376554" h="315595">
                <a:moveTo>
                  <a:pt x="54737" y="185928"/>
                </a:moveTo>
                <a:lnTo>
                  <a:pt x="10541" y="185928"/>
                </a:lnTo>
                <a:lnTo>
                  <a:pt x="8890" y="187198"/>
                </a:lnTo>
                <a:lnTo>
                  <a:pt x="7366" y="188468"/>
                </a:lnTo>
                <a:lnTo>
                  <a:pt x="5968" y="188468"/>
                </a:lnTo>
                <a:lnTo>
                  <a:pt x="381" y="198628"/>
                </a:lnTo>
                <a:lnTo>
                  <a:pt x="127" y="199898"/>
                </a:lnTo>
                <a:lnTo>
                  <a:pt x="0" y="201168"/>
                </a:lnTo>
                <a:lnTo>
                  <a:pt x="0" y="206248"/>
                </a:lnTo>
                <a:lnTo>
                  <a:pt x="254" y="207518"/>
                </a:lnTo>
                <a:lnTo>
                  <a:pt x="635" y="210058"/>
                </a:lnTo>
                <a:lnTo>
                  <a:pt x="2159" y="215138"/>
                </a:lnTo>
                <a:lnTo>
                  <a:pt x="2793" y="217678"/>
                </a:lnTo>
                <a:lnTo>
                  <a:pt x="3556" y="220218"/>
                </a:lnTo>
                <a:lnTo>
                  <a:pt x="5334" y="224028"/>
                </a:lnTo>
                <a:lnTo>
                  <a:pt x="6223" y="225298"/>
                </a:lnTo>
                <a:lnTo>
                  <a:pt x="8255" y="229108"/>
                </a:lnTo>
                <a:lnTo>
                  <a:pt x="9398" y="231648"/>
                </a:lnTo>
                <a:lnTo>
                  <a:pt x="10541" y="232918"/>
                </a:lnTo>
                <a:lnTo>
                  <a:pt x="11811" y="235458"/>
                </a:lnTo>
                <a:lnTo>
                  <a:pt x="13208" y="236728"/>
                </a:lnTo>
                <a:lnTo>
                  <a:pt x="16256" y="240538"/>
                </a:lnTo>
                <a:lnTo>
                  <a:pt x="17907" y="243078"/>
                </a:lnTo>
                <a:lnTo>
                  <a:pt x="23241" y="246888"/>
                </a:lnTo>
                <a:lnTo>
                  <a:pt x="32766" y="253238"/>
                </a:lnTo>
                <a:lnTo>
                  <a:pt x="34543" y="254508"/>
                </a:lnTo>
                <a:lnTo>
                  <a:pt x="36449" y="255778"/>
                </a:lnTo>
                <a:lnTo>
                  <a:pt x="40005" y="258318"/>
                </a:lnTo>
                <a:lnTo>
                  <a:pt x="41783" y="258318"/>
                </a:lnTo>
                <a:lnTo>
                  <a:pt x="43434" y="259588"/>
                </a:lnTo>
                <a:lnTo>
                  <a:pt x="44958" y="259588"/>
                </a:lnTo>
                <a:lnTo>
                  <a:pt x="46482" y="260858"/>
                </a:lnTo>
                <a:lnTo>
                  <a:pt x="47879" y="262128"/>
                </a:lnTo>
                <a:lnTo>
                  <a:pt x="50418" y="262128"/>
                </a:lnTo>
                <a:lnTo>
                  <a:pt x="51435" y="263398"/>
                </a:lnTo>
                <a:lnTo>
                  <a:pt x="54102" y="263398"/>
                </a:lnTo>
                <a:lnTo>
                  <a:pt x="53593" y="262128"/>
                </a:lnTo>
                <a:lnTo>
                  <a:pt x="52959" y="259588"/>
                </a:lnTo>
                <a:lnTo>
                  <a:pt x="52451" y="258318"/>
                </a:lnTo>
                <a:lnTo>
                  <a:pt x="51689" y="255778"/>
                </a:lnTo>
                <a:lnTo>
                  <a:pt x="51181" y="254508"/>
                </a:lnTo>
                <a:lnTo>
                  <a:pt x="50800" y="253238"/>
                </a:lnTo>
                <a:lnTo>
                  <a:pt x="50292" y="251968"/>
                </a:lnTo>
                <a:lnTo>
                  <a:pt x="49784" y="249428"/>
                </a:lnTo>
                <a:lnTo>
                  <a:pt x="48768" y="246888"/>
                </a:lnTo>
                <a:lnTo>
                  <a:pt x="48387" y="244348"/>
                </a:lnTo>
                <a:lnTo>
                  <a:pt x="47879" y="243078"/>
                </a:lnTo>
                <a:lnTo>
                  <a:pt x="46609" y="236728"/>
                </a:lnTo>
                <a:lnTo>
                  <a:pt x="46355" y="234188"/>
                </a:lnTo>
                <a:lnTo>
                  <a:pt x="45974" y="232918"/>
                </a:lnTo>
                <a:lnTo>
                  <a:pt x="45466" y="229108"/>
                </a:lnTo>
                <a:lnTo>
                  <a:pt x="45339" y="226568"/>
                </a:lnTo>
                <a:lnTo>
                  <a:pt x="45085" y="225298"/>
                </a:lnTo>
                <a:lnTo>
                  <a:pt x="45212" y="216408"/>
                </a:lnTo>
                <a:lnTo>
                  <a:pt x="45466" y="212598"/>
                </a:lnTo>
                <a:lnTo>
                  <a:pt x="45974" y="208788"/>
                </a:lnTo>
                <a:lnTo>
                  <a:pt x="46355" y="207518"/>
                </a:lnTo>
                <a:lnTo>
                  <a:pt x="47371" y="202438"/>
                </a:lnTo>
                <a:lnTo>
                  <a:pt x="48895" y="197358"/>
                </a:lnTo>
                <a:lnTo>
                  <a:pt x="49403" y="196088"/>
                </a:lnTo>
                <a:lnTo>
                  <a:pt x="49784" y="194818"/>
                </a:lnTo>
                <a:lnTo>
                  <a:pt x="50292" y="194818"/>
                </a:lnTo>
                <a:lnTo>
                  <a:pt x="51054" y="192278"/>
                </a:lnTo>
                <a:lnTo>
                  <a:pt x="51562" y="191008"/>
                </a:lnTo>
                <a:lnTo>
                  <a:pt x="51943" y="191008"/>
                </a:lnTo>
                <a:lnTo>
                  <a:pt x="52324" y="189738"/>
                </a:lnTo>
                <a:lnTo>
                  <a:pt x="53467" y="188468"/>
                </a:lnTo>
                <a:lnTo>
                  <a:pt x="53721" y="187198"/>
                </a:lnTo>
                <a:lnTo>
                  <a:pt x="54356" y="187198"/>
                </a:lnTo>
                <a:lnTo>
                  <a:pt x="54737" y="185928"/>
                </a:lnTo>
                <a:close/>
              </a:path>
              <a:path w="376554" h="315595">
                <a:moveTo>
                  <a:pt x="133096" y="260858"/>
                </a:moveTo>
                <a:lnTo>
                  <a:pt x="126873" y="260858"/>
                </a:lnTo>
                <a:lnTo>
                  <a:pt x="127889" y="262128"/>
                </a:lnTo>
                <a:lnTo>
                  <a:pt x="131318" y="262128"/>
                </a:lnTo>
                <a:lnTo>
                  <a:pt x="133096" y="260858"/>
                </a:lnTo>
                <a:close/>
              </a:path>
              <a:path w="376554" h="315595">
                <a:moveTo>
                  <a:pt x="137033" y="257048"/>
                </a:moveTo>
                <a:lnTo>
                  <a:pt x="121666" y="257048"/>
                </a:lnTo>
                <a:lnTo>
                  <a:pt x="122555" y="258318"/>
                </a:lnTo>
                <a:lnTo>
                  <a:pt x="123443" y="258318"/>
                </a:lnTo>
                <a:lnTo>
                  <a:pt x="125222" y="259588"/>
                </a:lnTo>
                <a:lnTo>
                  <a:pt x="125984" y="260858"/>
                </a:lnTo>
                <a:lnTo>
                  <a:pt x="134620" y="260858"/>
                </a:lnTo>
                <a:lnTo>
                  <a:pt x="135382" y="259588"/>
                </a:lnTo>
                <a:lnTo>
                  <a:pt x="136017" y="259588"/>
                </a:lnTo>
                <a:lnTo>
                  <a:pt x="137033" y="257048"/>
                </a:lnTo>
                <a:close/>
              </a:path>
              <a:path w="376554" h="315595">
                <a:moveTo>
                  <a:pt x="117983" y="218948"/>
                </a:moveTo>
                <a:lnTo>
                  <a:pt x="112268" y="218948"/>
                </a:lnTo>
                <a:lnTo>
                  <a:pt x="111887" y="222758"/>
                </a:lnTo>
                <a:lnTo>
                  <a:pt x="111760" y="235458"/>
                </a:lnTo>
                <a:lnTo>
                  <a:pt x="112141" y="239268"/>
                </a:lnTo>
                <a:lnTo>
                  <a:pt x="117093" y="251968"/>
                </a:lnTo>
                <a:lnTo>
                  <a:pt x="117729" y="251968"/>
                </a:lnTo>
                <a:lnTo>
                  <a:pt x="120015" y="255778"/>
                </a:lnTo>
                <a:lnTo>
                  <a:pt x="120904" y="257048"/>
                </a:lnTo>
                <a:lnTo>
                  <a:pt x="137541" y="257048"/>
                </a:lnTo>
                <a:lnTo>
                  <a:pt x="138684" y="253238"/>
                </a:lnTo>
                <a:lnTo>
                  <a:pt x="138937" y="251968"/>
                </a:lnTo>
                <a:lnTo>
                  <a:pt x="139700" y="249428"/>
                </a:lnTo>
                <a:lnTo>
                  <a:pt x="139827" y="248158"/>
                </a:lnTo>
                <a:lnTo>
                  <a:pt x="140081" y="244348"/>
                </a:lnTo>
                <a:lnTo>
                  <a:pt x="140208" y="244348"/>
                </a:lnTo>
                <a:lnTo>
                  <a:pt x="140081" y="236728"/>
                </a:lnTo>
                <a:lnTo>
                  <a:pt x="139954" y="235458"/>
                </a:lnTo>
                <a:lnTo>
                  <a:pt x="139700" y="234188"/>
                </a:lnTo>
                <a:lnTo>
                  <a:pt x="139065" y="234188"/>
                </a:lnTo>
                <a:lnTo>
                  <a:pt x="138303" y="232918"/>
                </a:lnTo>
                <a:lnTo>
                  <a:pt x="136017" y="230378"/>
                </a:lnTo>
                <a:lnTo>
                  <a:pt x="135255" y="230378"/>
                </a:lnTo>
                <a:lnTo>
                  <a:pt x="134493" y="229108"/>
                </a:lnTo>
                <a:lnTo>
                  <a:pt x="133604" y="229108"/>
                </a:lnTo>
                <a:lnTo>
                  <a:pt x="132587" y="227838"/>
                </a:lnTo>
                <a:lnTo>
                  <a:pt x="129793" y="226568"/>
                </a:lnTo>
                <a:lnTo>
                  <a:pt x="128270" y="225298"/>
                </a:lnTo>
                <a:lnTo>
                  <a:pt x="126492" y="224028"/>
                </a:lnTo>
                <a:lnTo>
                  <a:pt x="124841" y="222758"/>
                </a:lnTo>
                <a:lnTo>
                  <a:pt x="121285" y="221488"/>
                </a:lnTo>
                <a:lnTo>
                  <a:pt x="117983" y="218948"/>
                </a:lnTo>
                <a:close/>
              </a:path>
              <a:path w="376554" h="315595">
                <a:moveTo>
                  <a:pt x="237998" y="254508"/>
                </a:moveTo>
                <a:lnTo>
                  <a:pt x="203581" y="254508"/>
                </a:lnTo>
                <a:lnTo>
                  <a:pt x="205486" y="255778"/>
                </a:lnTo>
                <a:lnTo>
                  <a:pt x="232537" y="255778"/>
                </a:lnTo>
                <a:lnTo>
                  <a:pt x="237998" y="254508"/>
                </a:lnTo>
                <a:close/>
              </a:path>
              <a:path w="376554" h="315595">
                <a:moveTo>
                  <a:pt x="276987" y="118618"/>
                </a:moveTo>
                <a:lnTo>
                  <a:pt x="212725" y="118618"/>
                </a:lnTo>
                <a:lnTo>
                  <a:pt x="208661" y="119888"/>
                </a:lnTo>
                <a:lnTo>
                  <a:pt x="203835" y="121158"/>
                </a:lnTo>
                <a:lnTo>
                  <a:pt x="198374" y="122428"/>
                </a:lnTo>
                <a:lnTo>
                  <a:pt x="192278" y="123698"/>
                </a:lnTo>
                <a:lnTo>
                  <a:pt x="185674" y="126238"/>
                </a:lnTo>
                <a:lnTo>
                  <a:pt x="170815" y="130048"/>
                </a:lnTo>
                <a:lnTo>
                  <a:pt x="154559" y="133858"/>
                </a:lnTo>
                <a:lnTo>
                  <a:pt x="137287" y="137668"/>
                </a:lnTo>
                <a:lnTo>
                  <a:pt x="102108" y="147828"/>
                </a:lnTo>
                <a:lnTo>
                  <a:pt x="85217" y="151638"/>
                </a:lnTo>
                <a:lnTo>
                  <a:pt x="69468" y="155448"/>
                </a:lnTo>
                <a:lnTo>
                  <a:pt x="55372" y="159258"/>
                </a:lnTo>
                <a:lnTo>
                  <a:pt x="43434" y="163068"/>
                </a:lnTo>
                <a:lnTo>
                  <a:pt x="34290" y="164338"/>
                </a:lnTo>
                <a:lnTo>
                  <a:pt x="28448" y="166878"/>
                </a:lnTo>
                <a:lnTo>
                  <a:pt x="28829" y="166878"/>
                </a:lnTo>
                <a:lnTo>
                  <a:pt x="30226" y="168148"/>
                </a:lnTo>
                <a:lnTo>
                  <a:pt x="35687" y="168148"/>
                </a:lnTo>
                <a:lnTo>
                  <a:pt x="37973" y="169418"/>
                </a:lnTo>
                <a:lnTo>
                  <a:pt x="43180" y="169418"/>
                </a:lnTo>
                <a:lnTo>
                  <a:pt x="49022" y="171958"/>
                </a:lnTo>
                <a:lnTo>
                  <a:pt x="52324" y="171958"/>
                </a:lnTo>
                <a:lnTo>
                  <a:pt x="55499" y="173228"/>
                </a:lnTo>
                <a:lnTo>
                  <a:pt x="59055" y="174498"/>
                </a:lnTo>
                <a:lnTo>
                  <a:pt x="62484" y="175768"/>
                </a:lnTo>
                <a:lnTo>
                  <a:pt x="66167" y="175768"/>
                </a:lnTo>
                <a:lnTo>
                  <a:pt x="69977" y="177038"/>
                </a:lnTo>
                <a:lnTo>
                  <a:pt x="73660" y="178308"/>
                </a:lnTo>
                <a:lnTo>
                  <a:pt x="77470" y="180848"/>
                </a:lnTo>
                <a:lnTo>
                  <a:pt x="89281" y="184658"/>
                </a:lnTo>
                <a:lnTo>
                  <a:pt x="93091" y="187198"/>
                </a:lnTo>
                <a:lnTo>
                  <a:pt x="97028" y="188468"/>
                </a:lnTo>
                <a:lnTo>
                  <a:pt x="100965" y="191008"/>
                </a:lnTo>
                <a:lnTo>
                  <a:pt x="104775" y="193548"/>
                </a:lnTo>
                <a:lnTo>
                  <a:pt x="108585" y="194818"/>
                </a:lnTo>
                <a:lnTo>
                  <a:pt x="115951" y="199898"/>
                </a:lnTo>
                <a:lnTo>
                  <a:pt x="126365" y="208788"/>
                </a:lnTo>
                <a:lnTo>
                  <a:pt x="136652" y="216408"/>
                </a:lnTo>
                <a:lnTo>
                  <a:pt x="146558" y="222758"/>
                </a:lnTo>
                <a:lnTo>
                  <a:pt x="149860" y="225298"/>
                </a:lnTo>
                <a:lnTo>
                  <a:pt x="156210" y="230378"/>
                </a:lnTo>
                <a:lnTo>
                  <a:pt x="159385" y="231648"/>
                </a:lnTo>
                <a:lnTo>
                  <a:pt x="162433" y="234188"/>
                </a:lnTo>
                <a:lnTo>
                  <a:pt x="168529" y="237998"/>
                </a:lnTo>
                <a:lnTo>
                  <a:pt x="171450" y="240538"/>
                </a:lnTo>
                <a:lnTo>
                  <a:pt x="174371" y="241808"/>
                </a:lnTo>
                <a:lnTo>
                  <a:pt x="179959" y="245618"/>
                </a:lnTo>
                <a:lnTo>
                  <a:pt x="185293" y="248158"/>
                </a:lnTo>
                <a:lnTo>
                  <a:pt x="187833" y="249428"/>
                </a:lnTo>
                <a:lnTo>
                  <a:pt x="190246" y="250698"/>
                </a:lnTo>
                <a:lnTo>
                  <a:pt x="195072" y="251968"/>
                </a:lnTo>
                <a:lnTo>
                  <a:pt x="199390" y="253238"/>
                </a:lnTo>
                <a:lnTo>
                  <a:pt x="201549" y="254508"/>
                </a:lnTo>
                <a:lnTo>
                  <a:pt x="240792" y="254508"/>
                </a:lnTo>
                <a:lnTo>
                  <a:pt x="251206" y="253238"/>
                </a:lnTo>
                <a:lnTo>
                  <a:pt x="252730" y="251968"/>
                </a:lnTo>
                <a:lnTo>
                  <a:pt x="256032" y="251968"/>
                </a:lnTo>
                <a:lnTo>
                  <a:pt x="282194" y="245618"/>
                </a:lnTo>
                <a:lnTo>
                  <a:pt x="288798" y="243078"/>
                </a:lnTo>
                <a:lnTo>
                  <a:pt x="302133" y="240538"/>
                </a:lnTo>
                <a:lnTo>
                  <a:pt x="308483" y="237998"/>
                </a:lnTo>
                <a:lnTo>
                  <a:pt x="320167" y="235458"/>
                </a:lnTo>
                <a:lnTo>
                  <a:pt x="325120" y="234188"/>
                </a:lnTo>
                <a:lnTo>
                  <a:pt x="329184" y="232918"/>
                </a:lnTo>
                <a:lnTo>
                  <a:pt x="332232" y="231648"/>
                </a:lnTo>
                <a:lnTo>
                  <a:pt x="334899" y="231648"/>
                </a:lnTo>
                <a:lnTo>
                  <a:pt x="335153" y="229108"/>
                </a:lnTo>
                <a:lnTo>
                  <a:pt x="335407" y="227838"/>
                </a:lnTo>
                <a:lnTo>
                  <a:pt x="335830" y="221488"/>
                </a:lnTo>
                <a:lnTo>
                  <a:pt x="332486" y="182118"/>
                </a:lnTo>
                <a:lnTo>
                  <a:pt x="330454" y="174498"/>
                </a:lnTo>
                <a:lnTo>
                  <a:pt x="327914" y="166878"/>
                </a:lnTo>
                <a:lnTo>
                  <a:pt x="326263" y="164338"/>
                </a:lnTo>
                <a:lnTo>
                  <a:pt x="324612" y="160528"/>
                </a:lnTo>
                <a:lnTo>
                  <a:pt x="322707" y="156718"/>
                </a:lnTo>
                <a:lnTo>
                  <a:pt x="320675" y="154178"/>
                </a:lnTo>
                <a:lnTo>
                  <a:pt x="318389" y="150368"/>
                </a:lnTo>
                <a:lnTo>
                  <a:pt x="315849" y="147828"/>
                </a:lnTo>
                <a:lnTo>
                  <a:pt x="313182" y="145288"/>
                </a:lnTo>
                <a:lnTo>
                  <a:pt x="310388" y="142748"/>
                </a:lnTo>
                <a:lnTo>
                  <a:pt x="307721" y="140208"/>
                </a:lnTo>
                <a:lnTo>
                  <a:pt x="305308" y="137668"/>
                </a:lnTo>
                <a:lnTo>
                  <a:pt x="300609" y="133858"/>
                </a:lnTo>
                <a:lnTo>
                  <a:pt x="298450" y="132588"/>
                </a:lnTo>
                <a:lnTo>
                  <a:pt x="296291" y="130048"/>
                </a:lnTo>
                <a:lnTo>
                  <a:pt x="290576" y="126238"/>
                </a:lnTo>
                <a:lnTo>
                  <a:pt x="287274" y="123698"/>
                </a:lnTo>
                <a:lnTo>
                  <a:pt x="285623" y="123698"/>
                </a:lnTo>
                <a:lnTo>
                  <a:pt x="282575" y="121158"/>
                </a:lnTo>
                <a:lnTo>
                  <a:pt x="281178" y="121158"/>
                </a:lnTo>
                <a:lnTo>
                  <a:pt x="279654" y="119888"/>
                </a:lnTo>
                <a:lnTo>
                  <a:pt x="278384" y="119888"/>
                </a:lnTo>
                <a:lnTo>
                  <a:pt x="276987" y="118618"/>
                </a:lnTo>
                <a:close/>
              </a:path>
              <a:path w="376554" h="315595">
                <a:moveTo>
                  <a:pt x="113411" y="216408"/>
                </a:moveTo>
                <a:lnTo>
                  <a:pt x="112649" y="216408"/>
                </a:lnTo>
                <a:lnTo>
                  <a:pt x="112649" y="217678"/>
                </a:lnTo>
                <a:lnTo>
                  <a:pt x="112395" y="218948"/>
                </a:lnTo>
                <a:lnTo>
                  <a:pt x="116586" y="218948"/>
                </a:lnTo>
                <a:lnTo>
                  <a:pt x="115316" y="217678"/>
                </a:lnTo>
                <a:lnTo>
                  <a:pt x="114173" y="217678"/>
                </a:lnTo>
                <a:lnTo>
                  <a:pt x="113411" y="216408"/>
                </a:lnTo>
                <a:close/>
              </a:path>
              <a:path w="376554" h="315595">
                <a:moveTo>
                  <a:pt x="68707" y="191008"/>
                </a:moveTo>
                <a:lnTo>
                  <a:pt x="67056" y="191008"/>
                </a:lnTo>
                <a:lnTo>
                  <a:pt x="66675" y="192278"/>
                </a:lnTo>
                <a:lnTo>
                  <a:pt x="65278" y="194818"/>
                </a:lnTo>
                <a:lnTo>
                  <a:pt x="64516" y="196088"/>
                </a:lnTo>
                <a:lnTo>
                  <a:pt x="64135" y="197358"/>
                </a:lnTo>
                <a:lnTo>
                  <a:pt x="80264" y="197358"/>
                </a:lnTo>
                <a:lnTo>
                  <a:pt x="76708" y="194818"/>
                </a:lnTo>
                <a:lnTo>
                  <a:pt x="75057" y="194818"/>
                </a:lnTo>
                <a:lnTo>
                  <a:pt x="73533" y="193548"/>
                </a:lnTo>
                <a:lnTo>
                  <a:pt x="70739" y="192278"/>
                </a:lnTo>
                <a:lnTo>
                  <a:pt x="69723" y="192278"/>
                </a:lnTo>
                <a:lnTo>
                  <a:pt x="68707" y="191008"/>
                </a:lnTo>
                <a:close/>
              </a:path>
              <a:path w="376554" h="315595">
                <a:moveTo>
                  <a:pt x="53975" y="184658"/>
                </a:moveTo>
                <a:lnTo>
                  <a:pt x="14351" y="184658"/>
                </a:lnTo>
                <a:lnTo>
                  <a:pt x="12318" y="185928"/>
                </a:lnTo>
                <a:lnTo>
                  <a:pt x="54610" y="185928"/>
                </a:lnTo>
                <a:lnTo>
                  <a:pt x="53975" y="184658"/>
                </a:lnTo>
                <a:close/>
              </a:path>
              <a:path w="376554" h="315595">
                <a:moveTo>
                  <a:pt x="49530" y="183388"/>
                </a:moveTo>
                <a:lnTo>
                  <a:pt x="18796" y="183388"/>
                </a:lnTo>
                <a:lnTo>
                  <a:pt x="16510" y="184658"/>
                </a:lnTo>
                <a:lnTo>
                  <a:pt x="50418" y="184658"/>
                </a:lnTo>
                <a:lnTo>
                  <a:pt x="49530" y="183388"/>
                </a:lnTo>
                <a:close/>
              </a:path>
              <a:path w="376554" h="315595">
                <a:moveTo>
                  <a:pt x="327787" y="61468"/>
                </a:moveTo>
                <a:lnTo>
                  <a:pt x="260096" y="61468"/>
                </a:lnTo>
                <a:lnTo>
                  <a:pt x="261493" y="100838"/>
                </a:lnTo>
                <a:lnTo>
                  <a:pt x="277622" y="100838"/>
                </a:lnTo>
                <a:lnTo>
                  <a:pt x="279019" y="102108"/>
                </a:lnTo>
                <a:lnTo>
                  <a:pt x="281940" y="102108"/>
                </a:lnTo>
                <a:lnTo>
                  <a:pt x="284988" y="103378"/>
                </a:lnTo>
                <a:lnTo>
                  <a:pt x="289941" y="105918"/>
                </a:lnTo>
                <a:lnTo>
                  <a:pt x="291592" y="105918"/>
                </a:lnTo>
                <a:lnTo>
                  <a:pt x="293243" y="107188"/>
                </a:lnTo>
                <a:lnTo>
                  <a:pt x="295021" y="108458"/>
                </a:lnTo>
                <a:lnTo>
                  <a:pt x="296672" y="109728"/>
                </a:lnTo>
                <a:lnTo>
                  <a:pt x="298450" y="109728"/>
                </a:lnTo>
                <a:lnTo>
                  <a:pt x="303403" y="113538"/>
                </a:lnTo>
                <a:lnTo>
                  <a:pt x="307975" y="117348"/>
                </a:lnTo>
                <a:lnTo>
                  <a:pt x="312166" y="122428"/>
                </a:lnTo>
                <a:lnTo>
                  <a:pt x="316103" y="126238"/>
                </a:lnTo>
                <a:lnTo>
                  <a:pt x="318389" y="128778"/>
                </a:lnTo>
                <a:lnTo>
                  <a:pt x="321437" y="132588"/>
                </a:lnTo>
                <a:lnTo>
                  <a:pt x="322326" y="133858"/>
                </a:lnTo>
                <a:lnTo>
                  <a:pt x="323977" y="136398"/>
                </a:lnTo>
                <a:lnTo>
                  <a:pt x="325247" y="137668"/>
                </a:lnTo>
                <a:lnTo>
                  <a:pt x="326390" y="140208"/>
                </a:lnTo>
                <a:lnTo>
                  <a:pt x="327660" y="141478"/>
                </a:lnTo>
                <a:lnTo>
                  <a:pt x="327787" y="61468"/>
                </a:lnTo>
                <a:close/>
              </a:path>
              <a:path w="376554" h="315595">
                <a:moveTo>
                  <a:pt x="273177" y="117348"/>
                </a:moveTo>
                <a:lnTo>
                  <a:pt x="218186" y="117348"/>
                </a:lnTo>
                <a:lnTo>
                  <a:pt x="215900" y="118618"/>
                </a:lnTo>
                <a:lnTo>
                  <a:pt x="275717" y="118618"/>
                </a:lnTo>
                <a:lnTo>
                  <a:pt x="273177" y="117348"/>
                </a:lnTo>
                <a:close/>
              </a:path>
              <a:path w="376554" h="315595">
                <a:moveTo>
                  <a:pt x="265557" y="116078"/>
                </a:moveTo>
                <a:lnTo>
                  <a:pt x="227457" y="116078"/>
                </a:lnTo>
                <a:lnTo>
                  <a:pt x="223139" y="117348"/>
                </a:lnTo>
                <a:lnTo>
                  <a:pt x="266827" y="117348"/>
                </a:lnTo>
                <a:lnTo>
                  <a:pt x="265557" y="116078"/>
                </a:lnTo>
                <a:close/>
              </a:path>
              <a:path w="376554" h="315595">
                <a:moveTo>
                  <a:pt x="251460" y="114808"/>
                </a:moveTo>
                <a:lnTo>
                  <a:pt x="237362" y="114808"/>
                </a:lnTo>
                <a:lnTo>
                  <a:pt x="229743" y="116078"/>
                </a:lnTo>
                <a:lnTo>
                  <a:pt x="260223" y="116078"/>
                </a:lnTo>
                <a:lnTo>
                  <a:pt x="251460" y="114808"/>
                </a:lnTo>
                <a:close/>
              </a:path>
              <a:path w="376554" h="315595">
                <a:moveTo>
                  <a:pt x="311404" y="28321"/>
                </a:moveTo>
                <a:lnTo>
                  <a:pt x="275082" y="28321"/>
                </a:lnTo>
                <a:lnTo>
                  <a:pt x="275082" y="48895"/>
                </a:lnTo>
                <a:lnTo>
                  <a:pt x="311404" y="48895"/>
                </a:lnTo>
                <a:lnTo>
                  <a:pt x="311404" y="28321"/>
                </a:lnTo>
                <a:close/>
              </a:path>
              <a:path w="376554" h="315595">
                <a:moveTo>
                  <a:pt x="376300" y="0"/>
                </a:moveTo>
                <a:lnTo>
                  <a:pt x="212979" y="0"/>
                </a:lnTo>
                <a:lnTo>
                  <a:pt x="212979" y="28321"/>
                </a:lnTo>
                <a:lnTo>
                  <a:pt x="376300" y="28321"/>
                </a:lnTo>
                <a:lnTo>
                  <a:pt x="376300" y="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21" name="object 21"/>
          <p:cNvSpPr/>
          <p:nvPr/>
        </p:nvSpPr>
        <p:spPr>
          <a:xfrm>
            <a:off x="2590488" y="3283614"/>
            <a:ext cx="270081" cy="190057"/>
          </a:xfrm>
          <a:custGeom>
            <a:avLst/>
            <a:gdLst/>
            <a:ahLst/>
            <a:cxnLst/>
            <a:rect l="l" t="t" r="r" b="b"/>
            <a:pathLst>
              <a:path w="360045" h="253364">
                <a:moveTo>
                  <a:pt x="87756" y="212979"/>
                </a:moveTo>
                <a:lnTo>
                  <a:pt x="35051" y="212979"/>
                </a:lnTo>
                <a:lnTo>
                  <a:pt x="35051" y="244094"/>
                </a:lnTo>
                <a:lnTo>
                  <a:pt x="37337" y="248539"/>
                </a:lnTo>
                <a:lnTo>
                  <a:pt x="41655" y="252984"/>
                </a:lnTo>
                <a:lnTo>
                  <a:pt x="81152" y="252984"/>
                </a:lnTo>
                <a:lnTo>
                  <a:pt x="83312" y="248539"/>
                </a:lnTo>
                <a:lnTo>
                  <a:pt x="87756" y="244094"/>
                </a:lnTo>
                <a:lnTo>
                  <a:pt x="87756" y="212979"/>
                </a:lnTo>
                <a:close/>
              </a:path>
              <a:path w="360045" h="253364">
                <a:moveTo>
                  <a:pt x="322325" y="212979"/>
                </a:moveTo>
                <a:lnTo>
                  <a:pt x="269748" y="212979"/>
                </a:lnTo>
                <a:lnTo>
                  <a:pt x="269748" y="244094"/>
                </a:lnTo>
                <a:lnTo>
                  <a:pt x="271906" y="248539"/>
                </a:lnTo>
                <a:lnTo>
                  <a:pt x="276351" y="252984"/>
                </a:lnTo>
                <a:lnTo>
                  <a:pt x="313563" y="252984"/>
                </a:lnTo>
                <a:lnTo>
                  <a:pt x="318007" y="248539"/>
                </a:lnTo>
                <a:lnTo>
                  <a:pt x="322325" y="244094"/>
                </a:lnTo>
                <a:lnTo>
                  <a:pt x="322325" y="212979"/>
                </a:lnTo>
                <a:close/>
              </a:path>
              <a:path w="360045" h="253364">
                <a:moveTo>
                  <a:pt x="322325" y="70993"/>
                </a:moveTo>
                <a:lnTo>
                  <a:pt x="37337" y="70993"/>
                </a:lnTo>
                <a:lnTo>
                  <a:pt x="48260" y="79883"/>
                </a:lnTo>
                <a:lnTo>
                  <a:pt x="28448" y="110998"/>
                </a:lnTo>
                <a:lnTo>
                  <a:pt x="21970" y="137541"/>
                </a:lnTo>
                <a:lnTo>
                  <a:pt x="21970" y="162052"/>
                </a:lnTo>
                <a:lnTo>
                  <a:pt x="24129" y="188595"/>
                </a:lnTo>
                <a:lnTo>
                  <a:pt x="28448" y="212979"/>
                </a:lnTo>
                <a:lnTo>
                  <a:pt x="328929" y="212979"/>
                </a:lnTo>
                <a:lnTo>
                  <a:pt x="333375" y="188595"/>
                </a:lnTo>
                <a:lnTo>
                  <a:pt x="335895" y="173101"/>
                </a:lnTo>
                <a:lnTo>
                  <a:pt x="61467" y="173101"/>
                </a:lnTo>
                <a:lnTo>
                  <a:pt x="52577" y="170815"/>
                </a:lnTo>
                <a:lnTo>
                  <a:pt x="43814" y="166370"/>
                </a:lnTo>
                <a:lnTo>
                  <a:pt x="37337" y="157607"/>
                </a:lnTo>
                <a:lnTo>
                  <a:pt x="35051" y="148717"/>
                </a:lnTo>
                <a:lnTo>
                  <a:pt x="37337" y="137541"/>
                </a:lnTo>
                <a:lnTo>
                  <a:pt x="43814" y="128778"/>
                </a:lnTo>
                <a:lnTo>
                  <a:pt x="52577" y="124206"/>
                </a:lnTo>
                <a:lnTo>
                  <a:pt x="61467" y="122047"/>
                </a:lnTo>
                <a:lnTo>
                  <a:pt x="330842" y="122047"/>
                </a:lnTo>
                <a:lnTo>
                  <a:pt x="328929" y="110998"/>
                </a:lnTo>
                <a:lnTo>
                  <a:pt x="309244" y="79883"/>
                </a:lnTo>
                <a:lnTo>
                  <a:pt x="322325" y="70993"/>
                </a:lnTo>
                <a:close/>
              </a:path>
              <a:path w="360045" h="253364">
                <a:moveTo>
                  <a:pt x="289432" y="122047"/>
                </a:moveTo>
                <a:lnTo>
                  <a:pt x="61467" y="122047"/>
                </a:lnTo>
                <a:lnTo>
                  <a:pt x="72389" y="124206"/>
                </a:lnTo>
                <a:lnTo>
                  <a:pt x="78993" y="128778"/>
                </a:lnTo>
                <a:lnTo>
                  <a:pt x="85598" y="137541"/>
                </a:lnTo>
                <a:lnTo>
                  <a:pt x="87756" y="148717"/>
                </a:lnTo>
                <a:lnTo>
                  <a:pt x="85598" y="157607"/>
                </a:lnTo>
                <a:lnTo>
                  <a:pt x="78993" y="166370"/>
                </a:lnTo>
                <a:lnTo>
                  <a:pt x="72389" y="170815"/>
                </a:lnTo>
                <a:lnTo>
                  <a:pt x="61467" y="173101"/>
                </a:lnTo>
                <a:lnTo>
                  <a:pt x="289432" y="173101"/>
                </a:lnTo>
                <a:lnTo>
                  <a:pt x="280669" y="170815"/>
                </a:lnTo>
                <a:lnTo>
                  <a:pt x="276413" y="168656"/>
                </a:lnTo>
                <a:lnTo>
                  <a:pt x="118363" y="168656"/>
                </a:lnTo>
                <a:lnTo>
                  <a:pt x="114045" y="166370"/>
                </a:lnTo>
                <a:lnTo>
                  <a:pt x="111887" y="164211"/>
                </a:lnTo>
                <a:lnTo>
                  <a:pt x="109600" y="162052"/>
                </a:lnTo>
                <a:lnTo>
                  <a:pt x="107441" y="157607"/>
                </a:lnTo>
                <a:lnTo>
                  <a:pt x="107441" y="137541"/>
                </a:lnTo>
                <a:lnTo>
                  <a:pt x="109600" y="133096"/>
                </a:lnTo>
                <a:lnTo>
                  <a:pt x="111887" y="130937"/>
                </a:lnTo>
                <a:lnTo>
                  <a:pt x="114045" y="128778"/>
                </a:lnTo>
                <a:lnTo>
                  <a:pt x="118363" y="126492"/>
                </a:lnTo>
                <a:lnTo>
                  <a:pt x="276288" y="126492"/>
                </a:lnTo>
                <a:lnTo>
                  <a:pt x="280669" y="124206"/>
                </a:lnTo>
                <a:lnTo>
                  <a:pt x="289432" y="122047"/>
                </a:lnTo>
                <a:close/>
              </a:path>
              <a:path w="360045" h="253364">
                <a:moveTo>
                  <a:pt x="330842" y="122047"/>
                </a:moveTo>
                <a:lnTo>
                  <a:pt x="289432" y="122047"/>
                </a:lnTo>
                <a:lnTo>
                  <a:pt x="300481" y="124206"/>
                </a:lnTo>
                <a:lnTo>
                  <a:pt x="307086" y="128778"/>
                </a:lnTo>
                <a:lnTo>
                  <a:pt x="313563" y="137541"/>
                </a:lnTo>
                <a:lnTo>
                  <a:pt x="315849" y="148717"/>
                </a:lnTo>
                <a:lnTo>
                  <a:pt x="313563" y="157607"/>
                </a:lnTo>
                <a:lnTo>
                  <a:pt x="307086" y="166370"/>
                </a:lnTo>
                <a:lnTo>
                  <a:pt x="300481" y="170815"/>
                </a:lnTo>
                <a:lnTo>
                  <a:pt x="289432" y="173101"/>
                </a:lnTo>
                <a:lnTo>
                  <a:pt x="335895" y="173101"/>
                </a:lnTo>
                <a:lnTo>
                  <a:pt x="337692" y="162052"/>
                </a:lnTo>
                <a:lnTo>
                  <a:pt x="335533" y="137541"/>
                </a:lnTo>
                <a:lnTo>
                  <a:pt x="331215" y="124206"/>
                </a:lnTo>
                <a:lnTo>
                  <a:pt x="330842" y="122047"/>
                </a:lnTo>
                <a:close/>
              </a:path>
              <a:path w="360045" h="253364">
                <a:moveTo>
                  <a:pt x="276288" y="126492"/>
                </a:moveTo>
                <a:lnTo>
                  <a:pt x="234695" y="126492"/>
                </a:lnTo>
                <a:lnTo>
                  <a:pt x="239013" y="128778"/>
                </a:lnTo>
                <a:lnTo>
                  <a:pt x="241300" y="130937"/>
                </a:lnTo>
                <a:lnTo>
                  <a:pt x="243458" y="133096"/>
                </a:lnTo>
                <a:lnTo>
                  <a:pt x="245617" y="137541"/>
                </a:lnTo>
                <a:lnTo>
                  <a:pt x="245617" y="157607"/>
                </a:lnTo>
                <a:lnTo>
                  <a:pt x="243458" y="162052"/>
                </a:lnTo>
                <a:lnTo>
                  <a:pt x="241300" y="164211"/>
                </a:lnTo>
                <a:lnTo>
                  <a:pt x="239013" y="166370"/>
                </a:lnTo>
                <a:lnTo>
                  <a:pt x="234695" y="168656"/>
                </a:lnTo>
                <a:lnTo>
                  <a:pt x="276413" y="168656"/>
                </a:lnTo>
                <a:lnTo>
                  <a:pt x="271906" y="166370"/>
                </a:lnTo>
                <a:lnTo>
                  <a:pt x="265429" y="157607"/>
                </a:lnTo>
                <a:lnTo>
                  <a:pt x="263143" y="148717"/>
                </a:lnTo>
                <a:lnTo>
                  <a:pt x="265429" y="137541"/>
                </a:lnTo>
                <a:lnTo>
                  <a:pt x="271906" y="128778"/>
                </a:lnTo>
                <a:lnTo>
                  <a:pt x="276288" y="126492"/>
                </a:lnTo>
                <a:close/>
              </a:path>
              <a:path w="360045" h="253364">
                <a:moveTo>
                  <a:pt x="41655" y="40005"/>
                </a:moveTo>
                <a:lnTo>
                  <a:pt x="6603" y="40005"/>
                </a:lnTo>
                <a:lnTo>
                  <a:pt x="2158" y="42164"/>
                </a:lnTo>
                <a:lnTo>
                  <a:pt x="0" y="46609"/>
                </a:lnTo>
                <a:lnTo>
                  <a:pt x="0" y="64389"/>
                </a:lnTo>
                <a:lnTo>
                  <a:pt x="2158" y="68834"/>
                </a:lnTo>
                <a:lnTo>
                  <a:pt x="6603" y="70993"/>
                </a:lnTo>
                <a:lnTo>
                  <a:pt x="350900" y="70993"/>
                </a:lnTo>
                <a:lnTo>
                  <a:pt x="357504" y="68834"/>
                </a:lnTo>
                <a:lnTo>
                  <a:pt x="52577" y="68834"/>
                </a:lnTo>
                <a:lnTo>
                  <a:pt x="48260" y="62103"/>
                </a:lnTo>
                <a:lnTo>
                  <a:pt x="48260" y="46609"/>
                </a:lnTo>
                <a:lnTo>
                  <a:pt x="46100" y="42164"/>
                </a:lnTo>
                <a:lnTo>
                  <a:pt x="41655" y="40005"/>
                </a:lnTo>
                <a:close/>
              </a:path>
              <a:path w="360045" h="253364">
                <a:moveTo>
                  <a:pt x="271906" y="0"/>
                </a:moveTo>
                <a:lnTo>
                  <a:pt x="85598" y="0"/>
                </a:lnTo>
                <a:lnTo>
                  <a:pt x="76835" y="4445"/>
                </a:lnTo>
                <a:lnTo>
                  <a:pt x="70230" y="8890"/>
                </a:lnTo>
                <a:lnTo>
                  <a:pt x="65786" y="17780"/>
                </a:lnTo>
                <a:lnTo>
                  <a:pt x="52577" y="68834"/>
                </a:lnTo>
                <a:lnTo>
                  <a:pt x="67944" y="68834"/>
                </a:lnTo>
                <a:lnTo>
                  <a:pt x="70230" y="64389"/>
                </a:lnTo>
                <a:lnTo>
                  <a:pt x="78993" y="22225"/>
                </a:lnTo>
                <a:lnTo>
                  <a:pt x="83312" y="17780"/>
                </a:lnTo>
                <a:lnTo>
                  <a:pt x="87756" y="15494"/>
                </a:lnTo>
                <a:lnTo>
                  <a:pt x="290575" y="15494"/>
                </a:lnTo>
                <a:lnTo>
                  <a:pt x="287274" y="8890"/>
                </a:lnTo>
                <a:lnTo>
                  <a:pt x="280669" y="4445"/>
                </a:lnTo>
                <a:lnTo>
                  <a:pt x="271906" y="0"/>
                </a:lnTo>
                <a:close/>
              </a:path>
              <a:path w="360045" h="253364">
                <a:moveTo>
                  <a:pt x="290575" y="15494"/>
                </a:moveTo>
                <a:lnTo>
                  <a:pt x="269748" y="15494"/>
                </a:lnTo>
                <a:lnTo>
                  <a:pt x="274065" y="17780"/>
                </a:lnTo>
                <a:lnTo>
                  <a:pt x="278511" y="22225"/>
                </a:lnTo>
                <a:lnTo>
                  <a:pt x="289432" y="68834"/>
                </a:lnTo>
                <a:lnTo>
                  <a:pt x="304800" y="68834"/>
                </a:lnTo>
                <a:lnTo>
                  <a:pt x="291718" y="17780"/>
                </a:lnTo>
                <a:lnTo>
                  <a:pt x="290575" y="15494"/>
                </a:lnTo>
                <a:close/>
              </a:path>
              <a:path w="360045" h="253364">
                <a:moveTo>
                  <a:pt x="350900" y="40005"/>
                </a:moveTo>
                <a:lnTo>
                  <a:pt x="315849" y="40005"/>
                </a:lnTo>
                <a:lnTo>
                  <a:pt x="311403" y="42164"/>
                </a:lnTo>
                <a:lnTo>
                  <a:pt x="309244" y="46609"/>
                </a:lnTo>
                <a:lnTo>
                  <a:pt x="309244" y="62103"/>
                </a:lnTo>
                <a:lnTo>
                  <a:pt x="304800" y="68834"/>
                </a:lnTo>
                <a:lnTo>
                  <a:pt x="357504" y="68834"/>
                </a:lnTo>
                <a:lnTo>
                  <a:pt x="359663" y="64389"/>
                </a:lnTo>
                <a:lnTo>
                  <a:pt x="359663" y="46609"/>
                </a:lnTo>
                <a:lnTo>
                  <a:pt x="357504" y="42164"/>
                </a:lnTo>
                <a:lnTo>
                  <a:pt x="350900" y="40005"/>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22" name="object 22"/>
          <p:cNvSpPr/>
          <p:nvPr/>
        </p:nvSpPr>
        <p:spPr>
          <a:xfrm>
            <a:off x="746509" y="3469955"/>
            <a:ext cx="139565" cy="91456"/>
          </a:xfrm>
          <a:custGeom>
            <a:avLst/>
            <a:gdLst/>
            <a:ahLst/>
            <a:cxnLst/>
            <a:rect l="l" t="t" r="r" b="b"/>
            <a:pathLst>
              <a:path w="186055" h="121920">
                <a:moveTo>
                  <a:pt x="150380" y="0"/>
                </a:moveTo>
                <a:lnTo>
                  <a:pt x="35547" y="0"/>
                </a:lnTo>
                <a:lnTo>
                  <a:pt x="28714" y="1524"/>
                </a:lnTo>
                <a:lnTo>
                  <a:pt x="21869" y="2921"/>
                </a:lnTo>
                <a:lnTo>
                  <a:pt x="10934" y="11811"/>
                </a:lnTo>
                <a:lnTo>
                  <a:pt x="2730" y="23495"/>
                </a:lnTo>
                <a:lnTo>
                  <a:pt x="1371" y="30861"/>
                </a:lnTo>
                <a:lnTo>
                  <a:pt x="0" y="39624"/>
                </a:lnTo>
                <a:lnTo>
                  <a:pt x="0" y="121920"/>
                </a:lnTo>
                <a:lnTo>
                  <a:pt x="185928" y="121920"/>
                </a:lnTo>
                <a:lnTo>
                  <a:pt x="185928" y="39624"/>
                </a:lnTo>
                <a:lnTo>
                  <a:pt x="164058" y="2921"/>
                </a:lnTo>
                <a:lnTo>
                  <a:pt x="157213" y="1524"/>
                </a:lnTo>
                <a:lnTo>
                  <a:pt x="150380" y="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23" name="object 23"/>
          <p:cNvSpPr/>
          <p:nvPr/>
        </p:nvSpPr>
        <p:spPr>
          <a:xfrm>
            <a:off x="764799" y="3351062"/>
            <a:ext cx="102888" cy="108604"/>
          </a:xfrm>
          <a:custGeom>
            <a:avLst/>
            <a:gdLst/>
            <a:ahLst/>
            <a:cxnLst/>
            <a:rect l="l" t="t" r="r" b="b"/>
            <a:pathLst>
              <a:path w="137159" h="144779">
                <a:moveTo>
                  <a:pt x="68580" y="0"/>
                </a:moveTo>
                <a:lnTo>
                  <a:pt x="30175" y="11683"/>
                </a:lnTo>
                <a:lnTo>
                  <a:pt x="5486" y="43814"/>
                </a:lnTo>
                <a:lnTo>
                  <a:pt x="0" y="71627"/>
                </a:lnTo>
                <a:lnTo>
                  <a:pt x="1371" y="86232"/>
                </a:lnTo>
                <a:lnTo>
                  <a:pt x="20574" y="122808"/>
                </a:lnTo>
                <a:lnTo>
                  <a:pt x="54863" y="143255"/>
                </a:lnTo>
                <a:lnTo>
                  <a:pt x="68580" y="144779"/>
                </a:lnTo>
                <a:lnTo>
                  <a:pt x="82296" y="143255"/>
                </a:lnTo>
                <a:lnTo>
                  <a:pt x="116585" y="122808"/>
                </a:lnTo>
                <a:lnTo>
                  <a:pt x="135788" y="86232"/>
                </a:lnTo>
                <a:lnTo>
                  <a:pt x="137159" y="71627"/>
                </a:lnTo>
                <a:lnTo>
                  <a:pt x="135788" y="57022"/>
                </a:lnTo>
                <a:lnTo>
                  <a:pt x="116585" y="20446"/>
                </a:lnTo>
                <a:lnTo>
                  <a:pt x="82296" y="1523"/>
                </a:lnTo>
                <a:lnTo>
                  <a:pt x="68580" y="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24" name="object 24"/>
          <p:cNvSpPr/>
          <p:nvPr/>
        </p:nvSpPr>
        <p:spPr>
          <a:xfrm>
            <a:off x="847109" y="3316765"/>
            <a:ext cx="95267" cy="108604"/>
          </a:xfrm>
          <a:custGeom>
            <a:avLst/>
            <a:gdLst/>
            <a:ahLst/>
            <a:cxnLst/>
            <a:rect l="l" t="t" r="r" b="b"/>
            <a:pathLst>
              <a:path w="127000" h="144779">
                <a:moveTo>
                  <a:pt x="59118" y="0"/>
                </a:moveTo>
                <a:lnTo>
                  <a:pt x="16497" y="16128"/>
                </a:lnTo>
                <a:lnTo>
                  <a:pt x="0" y="36575"/>
                </a:lnTo>
                <a:lnTo>
                  <a:pt x="9626" y="43814"/>
                </a:lnTo>
                <a:lnTo>
                  <a:pt x="17868" y="51181"/>
                </a:lnTo>
                <a:lnTo>
                  <a:pt x="26123" y="59943"/>
                </a:lnTo>
                <a:lnTo>
                  <a:pt x="31622" y="70231"/>
                </a:lnTo>
                <a:lnTo>
                  <a:pt x="37122" y="80390"/>
                </a:lnTo>
                <a:lnTo>
                  <a:pt x="41249" y="92075"/>
                </a:lnTo>
                <a:lnTo>
                  <a:pt x="43992" y="105282"/>
                </a:lnTo>
                <a:lnTo>
                  <a:pt x="45377" y="116967"/>
                </a:lnTo>
                <a:lnTo>
                  <a:pt x="43992" y="130175"/>
                </a:lnTo>
                <a:lnTo>
                  <a:pt x="41249" y="143256"/>
                </a:lnTo>
                <a:lnTo>
                  <a:pt x="49491" y="144780"/>
                </a:lnTo>
                <a:lnTo>
                  <a:pt x="59118" y="144780"/>
                </a:lnTo>
                <a:lnTo>
                  <a:pt x="72872" y="143256"/>
                </a:lnTo>
                <a:lnTo>
                  <a:pt x="107238" y="124332"/>
                </a:lnTo>
                <a:lnTo>
                  <a:pt x="125120" y="87756"/>
                </a:lnTo>
                <a:lnTo>
                  <a:pt x="126491" y="73151"/>
                </a:lnTo>
                <a:lnTo>
                  <a:pt x="125120" y="58546"/>
                </a:lnTo>
                <a:lnTo>
                  <a:pt x="107238" y="21970"/>
                </a:lnTo>
                <a:lnTo>
                  <a:pt x="72872" y="1524"/>
                </a:lnTo>
                <a:lnTo>
                  <a:pt x="59118" y="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25" name="object 25"/>
          <p:cNvSpPr/>
          <p:nvPr/>
        </p:nvSpPr>
        <p:spPr>
          <a:xfrm>
            <a:off x="859685" y="3436802"/>
            <a:ext cx="101935" cy="91456"/>
          </a:xfrm>
          <a:custGeom>
            <a:avLst/>
            <a:gdLst/>
            <a:ahLst/>
            <a:cxnLst/>
            <a:rect l="l" t="t" r="r" b="b"/>
            <a:pathLst>
              <a:path w="135890" h="121920">
                <a:moveTo>
                  <a:pt x="106870" y="0"/>
                </a:moveTo>
                <a:lnTo>
                  <a:pt x="19177" y="0"/>
                </a:lnTo>
                <a:lnTo>
                  <a:pt x="10960" y="13207"/>
                </a:lnTo>
                <a:lnTo>
                  <a:pt x="0" y="25018"/>
                </a:lnTo>
                <a:lnTo>
                  <a:pt x="38366" y="42544"/>
                </a:lnTo>
                <a:lnTo>
                  <a:pt x="53428" y="83692"/>
                </a:lnTo>
                <a:lnTo>
                  <a:pt x="53428" y="121919"/>
                </a:lnTo>
                <a:lnTo>
                  <a:pt x="135636" y="121919"/>
                </a:lnTo>
                <a:lnTo>
                  <a:pt x="135636" y="38226"/>
                </a:lnTo>
                <a:lnTo>
                  <a:pt x="132842" y="23494"/>
                </a:lnTo>
                <a:lnTo>
                  <a:pt x="128778" y="16128"/>
                </a:lnTo>
                <a:lnTo>
                  <a:pt x="124714" y="10286"/>
                </a:lnTo>
                <a:lnTo>
                  <a:pt x="119189" y="5841"/>
                </a:lnTo>
                <a:lnTo>
                  <a:pt x="113715" y="2920"/>
                </a:lnTo>
                <a:lnTo>
                  <a:pt x="106870" y="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26" name="object 26"/>
          <p:cNvSpPr/>
          <p:nvPr/>
        </p:nvSpPr>
        <p:spPr>
          <a:xfrm>
            <a:off x="2776830" y="2835480"/>
            <a:ext cx="173861" cy="239119"/>
          </a:xfrm>
          <a:custGeom>
            <a:avLst/>
            <a:gdLst/>
            <a:ahLst/>
            <a:cxnLst/>
            <a:rect l="l" t="t" r="r" b="b"/>
            <a:pathLst>
              <a:path w="231775" h="318770">
                <a:moveTo>
                  <a:pt x="130809" y="0"/>
                </a:moveTo>
                <a:lnTo>
                  <a:pt x="42671" y="0"/>
                </a:lnTo>
                <a:lnTo>
                  <a:pt x="37845" y="1015"/>
                </a:lnTo>
                <a:lnTo>
                  <a:pt x="16509" y="27431"/>
                </a:lnTo>
                <a:lnTo>
                  <a:pt x="16509" y="289051"/>
                </a:lnTo>
                <a:lnTo>
                  <a:pt x="156971" y="289051"/>
                </a:lnTo>
                <a:lnTo>
                  <a:pt x="156971" y="140461"/>
                </a:lnTo>
                <a:lnTo>
                  <a:pt x="55244" y="140461"/>
                </a:lnTo>
                <a:lnTo>
                  <a:pt x="53339" y="138429"/>
                </a:lnTo>
                <a:lnTo>
                  <a:pt x="51307" y="135381"/>
                </a:lnTo>
                <a:lnTo>
                  <a:pt x="50418" y="132333"/>
                </a:lnTo>
                <a:lnTo>
                  <a:pt x="51307" y="129285"/>
                </a:lnTo>
                <a:lnTo>
                  <a:pt x="53339" y="127253"/>
                </a:lnTo>
                <a:lnTo>
                  <a:pt x="55244" y="125221"/>
                </a:lnTo>
                <a:lnTo>
                  <a:pt x="58165" y="124205"/>
                </a:lnTo>
                <a:lnTo>
                  <a:pt x="156971" y="124205"/>
                </a:lnTo>
                <a:lnTo>
                  <a:pt x="156971" y="103758"/>
                </a:lnTo>
                <a:lnTo>
                  <a:pt x="49402" y="103758"/>
                </a:lnTo>
                <a:lnTo>
                  <a:pt x="44576" y="102742"/>
                </a:lnTo>
                <a:lnTo>
                  <a:pt x="39750" y="99694"/>
                </a:lnTo>
                <a:lnTo>
                  <a:pt x="36829" y="95630"/>
                </a:lnTo>
                <a:lnTo>
                  <a:pt x="35813" y="90550"/>
                </a:lnTo>
                <a:lnTo>
                  <a:pt x="35813" y="36575"/>
                </a:lnTo>
                <a:lnTo>
                  <a:pt x="36829" y="31495"/>
                </a:lnTo>
                <a:lnTo>
                  <a:pt x="39750" y="27431"/>
                </a:lnTo>
                <a:lnTo>
                  <a:pt x="44576" y="24383"/>
                </a:lnTo>
                <a:lnTo>
                  <a:pt x="49402" y="23367"/>
                </a:lnTo>
                <a:lnTo>
                  <a:pt x="156971" y="23367"/>
                </a:lnTo>
                <a:lnTo>
                  <a:pt x="156971" y="22351"/>
                </a:lnTo>
                <a:lnTo>
                  <a:pt x="136651" y="1015"/>
                </a:lnTo>
                <a:lnTo>
                  <a:pt x="130809" y="0"/>
                </a:lnTo>
                <a:close/>
              </a:path>
              <a:path w="231775" h="318770">
                <a:moveTo>
                  <a:pt x="87249" y="124205"/>
                </a:moveTo>
                <a:lnTo>
                  <a:pt x="58165" y="124205"/>
                </a:lnTo>
                <a:lnTo>
                  <a:pt x="61087" y="125221"/>
                </a:lnTo>
                <a:lnTo>
                  <a:pt x="64007" y="127253"/>
                </a:lnTo>
                <a:lnTo>
                  <a:pt x="64896" y="129285"/>
                </a:lnTo>
                <a:lnTo>
                  <a:pt x="65912" y="132333"/>
                </a:lnTo>
                <a:lnTo>
                  <a:pt x="64896" y="135381"/>
                </a:lnTo>
                <a:lnTo>
                  <a:pt x="64007" y="138429"/>
                </a:lnTo>
                <a:lnTo>
                  <a:pt x="61087" y="140461"/>
                </a:lnTo>
                <a:lnTo>
                  <a:pt x="84327" y="140461"/>
                </a:lnTo>
                <a:lnTo>
                  <a:pt x="81406" y="138429"/>
                </a:lnTo>
                <a:lnTo>
                  <a:pt x="80390" y="135381"/>
                </a:lnTo>
                <a:lnTo>
                  <a:pt x="79501" y="132333"/>
                </a:lnTo>
                <a:lnTo>
                  <a:pt x="80390" y="129285"/>
                </a:lnTo>
                <a:lnTo>
                  <a:pt x="81406" y="127253"/>
                </a:lnTo>
                <a:lnTo>
                  <a:pt x="84327" y="125221"/>
                </a:lnTo>
                <a:lnTo>
                  <a:pt x="87249" y="124205"/>
                </a:lnTo>
                <a:close/>
              </a:path>
              <a:path w="231775" h="318770">
                <a:moveTo>
                  <a:pt x="116331" y="124205"/>
                </a:moveTo>
                <a:lnTo>
                  <a:pt x="87249" y="124205"/>
                </a:lnTo>
                <a:lnTo>
                  <a:pt x="90169" y="125221"/>
                </a:lnTo>
                <a:lnTo>
                  <a:pt x="93979" y="129285"/>
                </a:lnTo>
                <a:lnTo>
                  <a:pt x="94995" y="132333"/>
                </a:lnTo>
                <a:lnTo>
                  <a:pt x="93979" y="135381"/>
                </a:lnTo>
                <a:lnTo>
                  <a:pt x="92075" y="138429"/>
                </a:lnTo>
                <a:lnTo>
                  <a:pt x="90169" y="140461"/>
                </a:lnTo>
                <a:lnTo>
                  <a:pt x="112394" y="140461"/>
                </a:lnTo>
                <a:lnTo>
                  <a:pt x="110489" y="138429"/>
                </a:lnTo>
                <a:lnTo>
                  <a:pt x="108584" y="135381"/>
                </a:lnTo>
                <a:lnTo>
                  <a:pt x="108584" y="129285"/>
                </a:lnTo>
                <a:lnTo>
                  <a:pt x="112394" y="125221"/>
                </a:lnTo>
                <a:lnTo>
                  <a:pt x="116331" y="124205"/>
                </a:lnTo>
                <a:close/>
              </a:path>
              <a:path w="231775" h="318770">
                <a:moveTo>
                  <a:pt x="156971" y="124205"/>
                </a:moveTo>
                <a:lnTo>
                  <a:pt x="116331" y="124205"/>
                </a:lnTo>
                <a:lnTo>
                  <a:pt x="119252" y="125221"/>
                </a:lnTo>
                <a:lnTo>
                  <a:pt x="123062" y="129285"/>
                </a:lnTo>
                <a:lnTo>
                  <a:pt x="123062" y="135381"/>
                </a:lnTo>
                <a:lnTo>
                  <a:pt x="121157" y="138429"/>
                </a:lnTo>
                <a:lnTo>
                  <a:pt x="119252" y="140461"/>
                </a:lnTo>
                <a:lnTo>
                  <a:pt x="156971" y="140461"/>
                </a:lnTo>
                <a:lnTo>
                  <a:pt x="156971" y="124205"/>
                </a:lnTo>
                <a:close/>
              </a:path>
              <a:path w="231775" h="318770">
                <a:moveTo>
                  <a:pt x="156971" y="23367"/>
                </a:moveTo>
                <a:lnTo>
                  <a:pt x="125094" y="23367"/>
                </a:lnTo>
                <a:lnTo>
                  <a:pt x="129920" y="24383"/>
                </a:lnTo>
                <a:lnTo>
                  <a:pt x="133730" y="27431"/>
                </a:lnTo>
                <a:lnTo>
                  <a:pt x="136651" y="31495"/>
                </a:lnTo>
                <a:lnTo>
                  <a:pt x="137667" y="36575"/>
                </a:lnTo>
                <a:lnTo>
                  <a:pt x="137667" y="90550"/>
                </a:lnTo>
                <a:lnTo>
                  <a:pt x="136651" y="95630"/>
                </a:lnTo>
                <a:lnTo>
                  <a:pt x="133730" y="99694"/>
                </a:lnTo>
                <a:lnTo>
                  <a:pt x="129920" y="102742"/>
                </a:lnTo>
                <a:lnTo>
                  <a:pt x="125094" y="103758"/>
                </a:lnTo>
                <a:lnTo>
                  <a:pt x="156971" y="103758"/>
                </a:lnTo>
                <a:lnTo>
                  <a:pt x="156971" y="23367"/>
                </a:lnTo>
                <a:close/>
              </a:path>
              <a:path w="231775" h="318770">
                <a:moveTo>
                  <a:pt x="172465" y="296163"/>
                </a:moveTo>
                <a:lnTo>
                  <a:pt x="1015" y="296163"/>
                </a:lnTo>
                <a:lnTo>
                  <a:pt x="1015" y="318515"/>
                </a:lnTo>
                <a:lnTo>
                  <a:pt x="172465" y="318515"/>
                </a:lnTo>
                <a:lnTo>
                  <a:pt x="172465" y="296163"/>
                </a:lnTo>
                <a:close/>
              </a:path>
              <a:path w="231775" h="318770">
                <a:moveTo>
                  <a:pt x="11683" y="108838"/>
                </a:moveTo>
                <a:lnTo>
                  <a:pt x="3937" y="108838"/>
                </a:lnTo>
                <a:lnTo>
                  <a:pt x="1904" y="109854"/>
                </a:lnTo>
                <a:lnTo>
                  <a:pt x="1015" y="110870"/>
                </a:lnTo>
                <a:lnTo>
                  <a:pt x="0" y="111886"/>
                </a:lnTo>
                <a:lnTo>
                  <a:pt x="0" y="177037"/>
                </a:lnTo>
                <a:lnTo>
                  <a:pt x="1015" y="179069"/>
                </a:lnTo>
                <a:lnTo>
                  <a:pt x="1904" y="180085"/>
                </a:lnTo>
                <a:lnTo>
                  <a:pt x="11683" y="180085"/>
                </a:lnTo>
                <a:lnTo>
                  <a:pt x="11683" y="108838"/>
                </a:lnTo>
                <a:close/>
              </a:path>
              <a:path w="231775" h="318770">
                <a:moveTo>
                  <a:pt x="162813" y="169925"/>
                </a:moveTo>
                <a:lnTo>
                  <a:pt x="162813" y="200532"/>
                </a:lnTo>
                <a:lnTo>
                  <a:pt x="178307" y="253364"/>
                </a:lnTo>
                <a:lnTo>
                  <a:pt x="179324" y="257428"/>
                </a:lnTo>
                <a:lnTo>
                  <a:pt x="181228" y="260476"/>
                </a:lnTo>
                <a:lnTo>
                  <a:pt x="187070" y="264540"/>
                </a:lnTo>
                <a:lnTo>
                  <a:pt x="192912" y="266572"/>
                </a:lnTo>
                <a:lnTo>
                  <a:pt x="196723" y="266572"/>
                </a:lnTo>
                <a:lnTo>
                  <a:pt x="199643" y="265556"/>
                </a:lnTo>
                <a:lnTo>
                  <a:pt x="219075" y="259460"/>
                </a:lnTo>
                <a:lnTo>
                  <a:pt x="221995" y="258444"/>
                </a:lnTo>
                <a:lnTo>
                  <a:pt x="223456" y="257428"/>
                </a:lnTo>
                <a:lnTo>
                  <a:pt x="193801" y="257428"/>
                </a:lnTo>
                <a:lnTo>
                  <a:pt x="190880" y="256412"/>
                </a:lnTo>
                <a:lnTo>
                  <a:pt x="188087" y="254380"/>
                </a:lnTo>
                <a:lnTo>
                  <a:pt x="187070" y="251332"/>
                </a:lnTo>
                <a:lnTo>
                  <a:pt x="162813" y="169925"/>
                </a:lnTo>
                <a:close/>
              </a:path>
              <a:path w="231775" h="318770">
                <a:moveTo>
                  <a:pt x="192796" y="108838"/>
                </a:moveTo>
                <a:lnTo>
                  <a:pt x="184150" y="108838"/>
                </a:lnTo>
                <a:lnTo>
                  <a:pt x="222884" y="243204"/>
                </a:lnTo>
                <a:lnTo>
                  <a:pt x="221995" y="246252"/>
                </a:lnTo>
                <a:lnTo>
                  <a:pt x="219075" y="249300"/>
                </a:lnTo>
                <a:lnTo>
                  <a:pt x="216153" y="251332"/>
                </a:lnTo>
                <a:lnTo>
                  <a:pt x="197738" y="257428"/>
                </a:lnTo>
                <a:lnTo>
                  <a:pt x="223456" y="257428"/>
                </a:lnTo>
                <a:lnTo>
                  <a:pt x="224916" y="256412"/>
                </a:lnTo>
                <a:lnTo>
                  <a:pt x="227711" y="254380"/>
                </a:lnTo>
                <a:lnTo>
                  <a:pt x="228726" y="251332"/>
                </a:lnTo>
                <a:lnTo>
                  <a:pt x="230631" y="247268"/>
                </a:lnTo>
                <a:lnTo>
                  <a:pt x="230631" y="244220"/>
                </a:lnTo>
                <a:lnTo>
                  <a:pt x="231648" y="241172"/>
                </a:lnTo>
                <a:lnTo>
                  <a:pt x="230631" y="237108"/>
                </a:lnTo>
                <a:lnTo>
                  <a:pt x="192796" y="108838"/>
                </a:lnTo>
                <a:close/>
              </a:path>
              <a:path w="231775" h="318770">
                <a:moveTo>
                  <a:pt x="180339" y="37591"/>
                </a:moveTo>
                <a:lnTo>
                  <a:pt x="171576" y="40766"/>
                </a:lnTo>
                <a:lnTo>
                  <a:pt x="175387" y="67182"/>
                </a:lnTo>
                <a:lnTo>
                  <a:pt x="168655" y="69214"/>
                </a:lnTo>
                <a:lnTo>
                  <a:pt x="167639" y="70230"/>
                </a:lnTo>
                <a:lnTo>
                  <a:pt x="165734" y="72262"/>
                </a:lnTo>
                <a:lnTo>
                  <a:pt x="165734" y="75310"/>
                </a:lnTo>
                <a:lnTo>
                  <a:pt x="174498" y="106806"/>
                </a:lnTo>
                <a:lnTo>
                  <a:pt x="175387" y="107822"/>
                </a:lnTo>
                <a:lnTo>
                  <a:pt x="177418" y="108838"/>
                </a:lnTo>
                <a:lnTo>
                  <a:pt x="178307" y="109854"/>
                </a:lnTo>
                <a:lnTo>
                  <a:pt x="180339" y="109854"/>
                </a:lnTo>
                <a:lnTo>
                  <a:pt x="184150" y="108838"/>
                </a:lnTo>
                <a:lnTo>
                  <a:pt x="192796" y="108838"/>
                </a:lnTo>
                <a:lnTo>
                  <a:pt x="191896" y="105790"/>
                </a:lnTo>
                <a:lnTo>
                  <a:pt x="195833" y="104774"/>
                </a:lnTo>
                <a:lnTo>
                  <a:pt x="196723" y="103758"/>
                </a:lnTo>
                <a:lnTo>
                  <a:pt x="197738" y="102742"/>
                </a:lnTo>
                <a:lnTo>
                  <a:pt x="198754" y="100710"/>
                </a:lnTo>
                <a:lnTo>
                  <a:pt x="198754" y="98678"/>
                </a:lnTo>
                <a:lnTo>
                  <a:pt x="180339" y="37591"/>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27" name="object 27"/>
          <p:cNvSpPr/>
          <p:nvPr/>
        </p:nvSpPr>
        <p:spPr>
          <a:xfrm>
            <a:off x="1150058" y="3663155"/>
            <a:ext cx="191009" cy="301042"/>
          </a:xfrm>
          <a:custGeom>
            <a:avLst/>
            <a:gdLst/>
            <a:ahLst/>
            <a:cxnLst/>
            <a:rect l="l" t="t" r="r" b="b"/>
            <a:pathLst>
              <a:path w="254635" h="401320">
                <a:moveTo>
                  <a:pt x="139954" y="0"/>
                </a:moveTo>
                <a:lnTo>
                  <a:pt x="114554" y="0"/>
                </a:lnTo>
                <a:lnTo>
                  <a:pt x="101218" y="2539"/>
                </a:lnTo>
                <a:lnTo>
                  <a:pt x="89281" y="5206"/>
                </a:lnTo>
                <a:lnTo>
                  <a:pt x="77343" y="9016"/>
                </a:lnTo>
                <a:lnTo>
                  <a:pt x="66928" y="12953"/>
                </a:lnTo>
                <a:lnTo>
                  <a:pt x="56515" y="19303"/>
                </a:lnTo>
                <a:lnTo>
                  <a:pt x="46100" y="24510"/>
                </a:lnTo>
                <a:lnTo>
                  <a:pt x="28321" y="40004"/>
                </a:lnTo>
                <a:lnTo>
                  <a:pt x="22352" y="49021"/>
                </a:lnTo>
                <a:lnTo>
                  <a:pt x="14859" y="58038"/>
                </a:lnTo>
                <a:lnTo>
                  <a:pt x="10414" y="67055"/>
                </a:lnTo>
                <a:lnTo>
                  <a:pt x="5968" y="77342"/>
                </a:lnTo>
                <a:lnTo>
                  <a:pt x="2921" y="87629"/>
                </a:lnTo>
                <a:lnTo>
                  <a:pt x="0" y="99186"/>
                </a:lnTo>
                <a:lnTo>
                  <a:pt x="0" y="109600"/>
                </a:lnTo>
                <a:lnTo>
                  <a:pt x="1524" y="124967"/>
                </a:lnTo>
                <a:lnTo>
                  <a:pt x="4444" y="139191"/>
                </a:lnTo>
                <a:lnTo>
                  <a:pt x="10414" y="152018"/>
                </a:lnTo>
                <a:lnTo>
                  <a:pt x="16383" y="164972"/>
                </a:lnTo>
                <a:lnTo>
                  <a:pt x="35687" y="198500"/>
                </a:lnTo>
                <a:lnTo>
                  <a:pt x="49149" y="225551"/>
                </a:lnTo>
                <a:lnTo>
                  <a:pt x="56515" y="247395"/>
                </a:lnTo>
                <a:lnTo>
                  <a:pt x="60959" y="268096"/>
                </a:lnTo>
                <a:lnTo>
                  <a:pt x="65531" y="280923"/>
                </a:lnTo>
                <a:lnTo>
                  <a:pt x="66928" y="286130"/>
                </a:lnTo>
                <a:lnTo>
                  <a:pt x="71500" y="289940"/>
                </a:lnTo>
                <a:lnTo>
                  <a:pt x="74422" y="292607"/>
                </a:lnTo>
                <a:lnTo>
                  <a:pt x="78867" y="293877"/>
                </a:lnTo>
                <a:lnTo>
                  <a:pt x="90805" y="295147"/>
                </a:lnTo>
                <a:lnTo>
                  <a:pt x="163703" y="295147"/>
                </a:lnTo>
                <a:lnTo>
                  <a:pt x="188975" y="280923"/>
                </a:lnTo>
                <a:lnTo>
                  <a:pt x="189881" y="278383"/>
                </a:lnTo>
                <a:lnTo>
                  <a:pt x="122047" y="278383"/>
                </a:lnTo>
                <a:lnTo>
                  <a:pt x="122047" y="232028"/>
                </a:lnTo>
                <a:lnTo>
                  <a:pt x="87756" y="181736"/>
                </a:lnTo>
                <a:lnTo>
                  <a:pt x="98170" y="176529"/>
                </a:lnTo>
                <a:lnTo>
                  <a:pt x="231470" y="176529"/>
                </a:lnTo>
                <a:lnTo>
                  <a:pt x="238125" y="164972"/>
                </a:lnTo>
                <a:lnTo>
                  <a:pt x="244094" y="152018"/>
                </a:lnTo>
                <a:lnTo>
                  <a:pt x="250062" y="139191"/>
                </a:lnTo>
                <a:lnTo>
                  <a:pt x="252983" y="124967"/>
                </a:lnTo>
                <a:lnTo>
                  <a:pt x="254507" y="109600"/>
                </a:lnTo>
                <a:lnTo>
                  <a:pt x="254507" y="99186"/>
                </a:lnTo>
                <a:lnTo>
                  <a:pt x="239649" y="58038"/>
                </a:lnTo>
                <a:lnTo>
                  <a:pt x="232156" y="49021"/>
                </a:lnTo>
                <a:lnTo>
                  <a:pt x="226187" y="40004"/>
                </a:lnTo>
                <a:lnTo>
                  <a:pt x="208406" y="24510"/>
                </a:lnTo>
                <a:lnTo>
                  <a:pt x="197993" y="19303"/>
                </a:lnTo>
                <a:lnTo>
                  <a:pt x="187579" y="12953"/>
                </a:lnTo>
                <a:lnTo>
                  <a:pt x="177164" y="9016"/>
                </a:lnTo>
                <a:lnTo>
                  <a:pt x="165226" y="5206"/>
                </a:lnTo>
                <a:lnTo>
                  <a:pt x="153288" y="2539"/>
                </a:lnTo>
                <a:lnTo>
                  <a:pt x="139954" y="0"/>
                </a:lnTo>
                <a:close/>
              </a:path>
              <a:path w="254635" h="401320">
                <a:moveTo>
                  <a:pt x="231470" y="176529"/>
                </a:moveTo>
                <a:lnTo>
                  <a:pt x="156337" y="176529"/>
                </a:lnTo>
                <a:lnTo>
                  <a:pt x="166750" y="181736"/>
                </a:lnTo>
                <a:lnTo>
                  <a:pt x="133985" y="232028"/>
                </a:lnTo>
                <a:lnTo>
                  <a:pt x="133985" y="278383"/>
                </a:lnTo>
                <a:lnTo>
                  <a:pt x="189881" y="278383"/>
                </a:lnTo>
                <a:lnTo>
                  <a:pt x="193548" y="268096"/>
                </a:lnTo>
                <a:lnTo>
                  <a:pt x="197993" y="247395"/>
                </a:lnTo>
                <a:lnTo>
                  <a:pt x="205358" y="225551"/>
                </a:lnTo>
                <a:lnTo>
                  <a:pt x="218820" y="198500"/>
                </a:lnTo>
                <a:lnTo>
                  <a:pt x="231470" y="176529"/>
                </a:lnTo>
                <a:close/>
              </a:path>
              <a:path w="254635" h="401320">
                <a:moveTo>
                  <a:pt x="156337" y="176529"/>
                </a:moveTo>
                <a:lnTo>
                  <a:pt x="98170" y="176529"/>
                </a:lnTo>
                <a:lnTo>
                  <a:pt x="128016" y="220344"/>
                </a:lnTo>
                <a:lnTo>
                  <a:pt x="156337" y="176529"/>
                </a:lnTo>
                <a:close/>
              </a:path>
              <a:path w="254635" h="401320">
                <a:moveTo>
                  <a:pt x="156337" y="385317"/>
                </a:moveTo>
                <a:lnTo>
                  <a:pt x="96774" y="385317"/>
                </a:lnTo>
                <a:lnTo>
                  <a:pt x="101218" y="391794"/>
                </a:lnTo>
                <a:lnTo>
                  <a:pt x="108712" y="397001"/>
                </a:lnTo>
                <a:lnTo>
                  <a:pt x="117601" y="399541"/>
                </a:lnTo>
                <a:lnTo>
                  <a:pt x="126492" y="400811"/>
                </a:lnTo>
                <a:lnTo>
                  <a:pt x="136906" y="399541"/>
                </a:lnTo>
                <a:lnTo>
                  <a:pt x="144399" y="397001"/>
                </a:lnTo>
                <a:lnTo>
                  <a:pt x="151764" y="391794"/>
                </a:lnTo>
                <a:lnTo>
                  <a:pt x="156337" y="385317"/>
                </a:lnTo>
                <a:close/>
              </a:path>
              <a:path w="254635" h="401320">
                <a:moveTo>
                  <a:pt x="172593" y="304164"/>
                </a:moveTo>
                <a:lnTo>
                  <a:pt x="81915" y="304164"/>
                </a:lnTo>
                <a:lnTo>
                  <a:pt x="78867" y="305434"/>
                </a:lnTo>
                <a:lnTo>
                  <a:pt x="77343" y="306704"/>
                </a:lnTo>
                <a:lnTo>
                  <a:pt x="75946" y="307974"/>
                </a:lnTo>
                <a:lnTo>
                  <a:pt x="75946" y="319658"/>
                </a:lnTo>
                <a:lnTo>
                  <a:pt x="77343" y="320928"/>
                </a:lnTo>
                <a:lnTo>
                  <a:pt x="78867" y="322198"/>
                </a:lnTo>
                <a:lnTo>
                  <a:pt x="81915" y="323468"/>
                </a:lnTo>
                <a:lnTo>
                  <a:pt x="172593" y="323468"/>
                </a:lnTo>
                <a:lnTo>
                  <a:pt x="174117" y="322198"/>
                </a:lnTo>
                <a:lnTo>
                  <a:pt x="177164" y="320928"/>
                </a:lnTo>
                <a:lnTo>
                  <a:pt x="177164" y="319658"/>
                </a:lnTo>
                <a:lnTo>
                  <a:pt x="178562" y="316991"/>
                </a:lnTo>
                <a:lnTo>
                  <a:pt x="178562" y="310641"/>
                </a:lnTo>
                <a:lnTo>
                  <a:pt x="177164" y="307974"/>
                </a:lnTo>
                <a:lnTo>
                  <a:pt x="177164" y="306704"/>
                </a:lnTo>
                <a:lnTo>
                  <a:pt x="174117" y="305434"/>
                </a:lnTo>
                <a:lnTo>
                  <a:pt x="172593" y="304164"/>
                </a:lnTo>
                <a:close/>
              </a:path>
              <a:path w="254635" h="401320">
                <a:moveTo>
                  <a:pt x="177164" y="332485"/>
                </a:moveTo>
                <a:lnTo>
                  <a:pt x="77343" y="332485"/>
                </a:lnTo>
                <a:lnTo>
                  <a:pt x="75946" y="335025"/>
                </a:lnTo>
                <a:lnTo>
                  <a:pt x="75946" y="346709"/>
                </a:lnTo>
                <a:lnTo>
                  <a:pt x="77343" y="347979"/>
                </a:lnTo>
                <a:lnTo>
                  <a:pt x="78867" y="349249"/>
                </a:lnTo>
                <a:lnTo>
                  <a:pt x="81915" y="350519"/>
                </a:lnTo>
                <a:lnTo>
                  <a:pt x="172593" y="350519"/>
                </a:lnTo>
                <a:lnTo>
                  <a:pt x="174117" y="349249"/>
                </a:lnTo>
                <a:lnTo>
                  <a:pt x="177164" y="347979"/>
                </a:lnTo>
                <a:lnTo>
                  <a:pt x="177164" y="346709"/>
                </a:lnTo>
                <a:lnTo>
                  <a:pt x="178562" y="344042"/>
                </a:lnTo>
                <a:lnTo>
                  <a:pt x="178562" y="337692"/>
                </a:lnTo>
                <a:lnTo>
                  <a:pt x="177164" y="335025"/>
                </a:lnTo>
                <a:lnTo>
                  <a:pt x="177164" y="332485"/>
                </a:lnTo>
                <a:close/>
              </a:path>
              <a:path w="254635" h="401320">
                <a:moveTo>
                  <a:pt x="172593" y="331215"/>
                </a:moveTo>
                <a:lnTo>
                  <a:pt x="81915" y="331215"/>
                </a:lnTo>
                <a:lnTo>
                  <a:pt x="78867" y="332485"/>
                </a:lnTo>
                <a:lnTo>
                  <a:pt x="174117" y="332485"/>
                </a:lnTo>
                <a:lnTo>
                  <a:pt x="172593" y="331215"/>
                </a:lnTo>
                <a:close/>
              </a:path>
              <a:path w="254635" h="401320">
                <a:moveTo>
                  <a:pt x="174117" y="358266"/>
                </a:moveTo>
                <a:lnTo>
                  <a:pt x="78867" y="358266"/>
                </a:lnTo>
                <a:lnTo>
                  <a:pt x="77343" y="359536"/>
                </a:lnTo>
                <a:lnTo>
                  <a:pt x="75946" y="362203"/>
                </a:lnTo>
                <a:lnTo>
                  <a:pt x="75946" y="373760"/>
                </a:lnTo>
                <a:lnTo>
                  <a:pt x="77343" y="375030"/>
                </a:lnTo>
                <a:lnTo>
                  <a:pt x="78867" y="376300"/>
                </a:lnTo>
                <a:lnTo>
                  <a:pt x="174117" y="376300"/>
                </a:lnTo>
                <a:lnTo>
                  <a:pt x="177164" y="375030"/>
                </a:lnTo>
                <a:lnTo>
                  <a:pt x="177164" y="373760"/>
                </a:lnTo>
                <a:lnTo>
                  <a:pt x="178562" y="371220"/>
                </a:lnTo>
                <a:lnTo>
                  <a:pt x="178562" y="363473"/>
                </a:lnTo>
                <a:lnTo>
                  <a:pt x="177164" y="362203"/>
                </a:lnTo>
                <a:lnTo>
                  <a:pt x="177164" y="359536"/>
                </a:lnTo>
                <a:lnTo>
                  <a:pt x="174117" y="358266"/>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28" name="object 28"/>
          <p:cNvSpPr/>
          <p:nvPr/>
        </p:nvSpPr>
        <p:spPr>
          <a:xfrm>
            <a:off x="1690790" y="3823202"/>
            <a:ext cx="158142" cy="261983"/>
          </a:xfrm>
          <a:custGeom>
            <a:avLst/>
            <a:gdLst/>
            <a:ahLst/>
            <a:cxnLst/>
            <a:rect l="l" t="t" r="r" b="b"/>
            <a:pathLst>
              <a:path w="210819" h="349250">
                <a:moveTo>
                  <a:pt x="105664" y="0"/>
                </a:moveTo>
                <a:lnTo>
                  <a:pt x="98171" y="20574"/>
                </a:lnTo>
                <a:lnTo>
                  <a:pt x="91821" y="39878"/>
                </a:lnTo>
                <a:lnTo>
                  <a:pt x="84328" y="56642"/>
                </a:lnTo>
                <a:lnTo>
                  <a:pt x="75818" y="72136"/>
                </a:lnTo>
                <a:lnTo>
                  <a:pt x="66167" y="86233"/>
                </a:lnTo>
                <a:lnTo>
                  <a:pt x="56642" y="100457"/>
                </a:lnTo>
                <a:lnTo>
                  <a:pt x="34162" y="130048"/>
                </a:lnTo>
                <a:lnTo>
                  <a:pt x="25654" y="140335"/>
                </a:lnTo>
                <a:lnTo>
                  <a:pt x="19177" y="152019"/>
                </a:lnTo>
                <a:lnTo>
                  <a:pt x="12827" y="162306"/>
                </a:lnTo>
                <a:lnTo>
                  <a:pt x="8509" y="173863"/>
                </a:lnTo>
                <a:lnTo>
                  <a:pt x="4318" y="186690"/>
                </a:lnTo>
                <a:lnTo>
                  <a:pt x="0" y="209931"/>
                </a:lnTo>
                <a:lnTo>
                  <a:pt x="0" y="235712"/>
                </a:lnTo>
                <a:lnTo>
                  <a:pt x="2159" y="247269"/>
                </a:lnTo>
                <a:lnTo>
                  <a:pt x="4318" y="260096"/>
                </a:lnTo>
                <a:lnTo>
                  <a:pt x="23495" y="302641"/>
                </a:lnTo>
                <a:lnTo>
                  <a:pt x="55499" y="333502"/>
                </a:lnTo>
                <a:lnTo>
                  <a:pt x="84328" y="346456"/>
                </a:lnTo>
                <a:lnTo>
                  <a:pt x="93980" y="348996"/>
                </a:lnTo>
                <a:lnTo>
                  <a:pt x="116331" y="348996"/>
                </a:lnTo>
                <a:lnTo>
                  <a:pt x="125984" y="346456"/>
                </a:lnTo>
                <a:lnTo>
                  <a:pt x="136652" y="343789"/>
                </a:lnTo>
                <a:lnTo>
                  <a:pt x="171831" y="320675"/>
                </a:lnTo>
                <a:lnTo>
                  <a:pt x="197485" y="283337"/>
                </a:lnTo>
                <a:lnTo>
                  <a:pt x="208153" y="247269"/>
                </a:lnTo>
                <a:lnTo>
                  <a:pt x="210312" y="235712"/>
                </a:lnTo>
                <a:lnTo>
                  <a:pt x="210312" y="209931"/>
                </a:lnTo>
                <a:lnTo>
                  <a:pt x="205994" y="186690"/>
                </a:lnTo>
                <a:lnTo>
                  <a:pt x="201803" y="173863"/>
                </a:lnTo>
                <a:lnTo>
                  <a:pt x="197485" y="162306"/>
                </a:lnTo>
                <a:lnTo>
                  <a:pt x="191135" y="152019"/>
                </a:lnTo>
                <a:lnTo>
                  <a:pt x="184658" y="140335"/>
                </a:lnTo>
                <a:lnTo>
                  <a:pt x="176149" y="130048"/>
                </a:lnTo>
                <a:lnTo>
                  <a:pt x="153670" y="100457"/>
                </a:lnTo>
                <a:lnTo>
                  <a:pt x="144145" y="86233"/>
                </a:lnTo>
                <a:lnTo>
                  <a:pt x="134493" y="72136"/>
                </a:lnTo>
                <a:lnTo>
                  <a:pt x="125984" y="56642"/>
                </a:lnTo>
                <a:lnTo>
                  <a:pt x="118491" y="39878"/>
                </a:lnTo>
                <a:lnTo>
                  <a:pt x="112141" y="20574"/>
                </a:lnTo>
                <a:lnTo>
                  <a:pt x="105664" y="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29" name="object 29"/>
          <p:cNvSpPr/>
          <p:nvPr/>
        </p:nvSpPr>
        <p:spPr>
          <a:xfrm>
            <a:off x="1587903" y="2948085"/>
            <a:ext cx="307710" cy="0"/>
          </a:xfrm>
          <a:custGeom>
            <a:avLst/>
            <a:gdLst/>
            <a:ahLst/>
            <a:cxnLst/>
            <a:rect l="l" t="t" r="r" b="b"/>
            <a:pathLst>
              <a:path w="410210">
                <a:moveTo>
                  <a:pt x="0" y="0"/>
                </a:moveTo>
                <a:lnTo>
                  <a:pt x="409956" y="0"/>
                </a:lnTo>
              </a:path>
            </a:pathLst>
          </a:custGeom>
          <a:ln w="38100">
            <a:solidFill>
              <a:srgbClr val="FFFFFF"/>
            </a:solidFill>
          </a:ln>
        </p:spPr>
        <p:txBody>
          <a:bodyPr wrap="square" lIns="0" tIns="0" rIns="0" bIns="0" rtlCol="0"/>
          <a:lstStyle/>
          <a:p>
            <a:pPr defTabSz="685800"/>
            <a:endParaRPr sz="1350">
              <a:latin typeface="Calibri" panose="020F0502020204030204"/>
            </a:endParaRPr>
          </a:p>
        </p:txBody>
      </p:sp>
      <p:sp>
        <p:nvSpPr>
          <p:cNvPr id="30" name="object 30"/>
          <p:cNvSpPr/>
          <p:nvPr/>
        </p:nvSpPr>
        <p:spPr>
          <a:xfrm>
            <a:off x="1602764" y="2930746"/>
            <a:ext cx="120989" cy="0"/>
          </a:xfrm>
          <a:custGeom>
            <a:avLst/>
            <a:gdLst/>
            <a:ahLst/>
            <a:cxnLst/>
            <a:rect l="l" t="t" r="r" b="b"/>
            <a:pathLst>
              <a:path w="161289">
                <a:moveTo>
                  <a:pt x="0" y="0"/>
                </a:moveTo>
                <a:lnTo>
                  <a:pt x="160781" y="0"/>
                </a:lnTo>
              </a:path>
            </a:pathLst>
          </a:custGeom>
          <a:ln w="7619">
            <a:solidFill>
              <a:srgbClr val="FFFFFF"/>
            </a:solidFill>
          </a:ln>
        </p:spPr>
        <p:txBody>
          <a:bodyPr wrap="square" lIns="0" tIns="0" rIns="0" bIns="0" rtlCol="0"/>
          <a:lstStyle/>
          <a:p>
            <a:pPr defTabSz="685800"/>
            <a:endParaRPr sz="1350">
              <a:latin typeface="Calibri" panose="020F0502020204030204"/>
            </a:endParaRPr>
          </a:p>
        </p:txBody>
      </p:sp>
      <p:sp>
        <p:nvSpPr>
          <p:cNvPr id="31" name="object 31"/>
          <p:cNvSpPr/>
          <p:nvPr/>
        </p:nvSpPr>
        <p:spPr>
          <a:xfrm>
            <a:off x="1602764" y="2918838"/>
            <a:ext cx="9527" cy="0"/>
          </a:xfrm>
          <a:custGeom>
            <a:avLst/>
            <a:gdLst/>
            <a:ahLst/>
            <a:cxnLst/>
            <a:rect l="l" t="t" r="r" b="b"/>
            <a:pathLst>
              <a:path w="12700">
                <a:moveTo>
                  <a:pt x="0" y="0"/>
                </a:moveTo>
                <a:lnTo>
                  <a:pt x="12572"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32" name="object 32"/>
          <p:cNvSpPr/>
          <p:nvPr/>
        </p:nvSpPr>
        <p:spPr>
          <a:xfrm>
            <a:off x="1602764" y="2906452"/>
            <a:ext cx="120989" cy="0"/>
          </a:xfrm>
          <a:custGeom>
            <a:avLst/>
            <a:gdLst/>
            <a:ahLst/>
            <a:cxnLst/>
            <a:rect l="l" t="t" r="r" b="b"/>
            <a:pathLst>
              <a:path w="161289">
                <a:moveTo>
                  <a:pt x="0" y="0"/>
                </a:moveTo>
                <a:lnTo>
                  <a:pt x="160781" y="0"/>
                </a:lnTo>
              </a:path>
            </a:pathLst>
          </a:custGeom>
          <a:ln w="8889">
            <a:solidFill>
              <a:srgbClr val="FFFFFF"/>
            </a:solidFill>
          </a:ln>
        </p:spPr>
        <p:txBody>
          <a:bodyPr wrap="square" lIns="0" tIns="0" rIns="0" bIns="0" rtlCol="0"/>
          <a:lstStyle/>
          <a:p>
            <a:pPr defTabSz="685800"/>
            <a:endParaRPr sz="1350">
              <a:latin typeface="Calibri" panose="020F0502020204030204"/>
            </a:endParaRPr>
          </a:p>
        </p:txBody>
      </p:sp>
      <p:sp>
        <p:nvSpPr>
          <p:cNvPr id="33" name="object 33"/>
          <p:cNvSpPr/>
          <p:nvPr/>
        </p:nvSpPr>
        <p:spPr>
          <a:xfrm>
            <a:off x="1602764" y="2894069"/>
            <a:ext cx="9527" cy="0"/>
          </a:xfrm>
          <a:custGeom>
            <a:avLst/>
            <a:gdLst/>
            <a:ahLst/>
            <a:cxnLst/>
            <a:rect l="l" t="t" r="r" b="b"/>
            <a:pathLst>
              <a:path w="12700">
                <a:moveTo>
                  <a:pt x="0" y="0"/>
                </a:moveTo>
                <a:lnTo>
                  <a:pt x="12572"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34" name="object 34"/>
          <p:cNvSpPr/>
          <p:nvPr/>
        </p:nvSpPr>
        <p:spPr>
          <a:xfrm>
            <a:off x="1602764" y="2881684"/>
            <a:ext cx="120989" cy="0"/>
          </a:xfrm>
          <a:custGeom>
            <a:avLst/>
            <a:gdLst/>
            <a:ahLst/>
            <a:cxnLst/>
            <a:rect l="l" t="t" r="r" b="b"/>
            <a:pathLst>
              <a:path w="161289">
                <a:moveTo>
                  <a:pt x="0" y="0"/>
                </a:moveTo>
                <a:lnTo>
                  <a:pt x="160781" y="0"/>
                </a:lnTo>
              </a:path>
            </a:pathLst>
          </a:custGeom>
          <a:ln w="8889">
            <a:solidFill>
              <a:srgbClr val="FFFFFF"/>
            </a:solidFill>
          </a:ln>
        </p:spPr>
        <p:txBody>
          <a:bodyPr wrap="square" lIns="0" tIns="0" rIns="0" bIns="0" rtlCol="0"/>
          <a:lstStyle/>
          <a:p>
            <a:pPr defTabSz="685800"/>
            <a:endParaRPr sz="1350">
              <a:latin typeface="Calibri" panose="020F0502020204030204"/>
            </a:endParaRPr>
          </a:p>
        </p:txBody>
      </p:sp>
      <p:sp>
        <p:nvSpPr>
          <p:cNvPr id="35" name="object 35"/>
          <p:cNvSpPr/>
          <p:nvPr/>
        </p:nvSpPr>
        <p:spPr>
          <a:xfrm>
            <a:off x="1602764" y="2869299"/>
            <a:ext cx="9527" cy="0"/>
          </a:xfrm>
          <a:custGeom>
            <a:avLst/>
            <a:gdLst/>
            <a:ahLst/>
            <a:cxnLst/>
            <a:rect l="l" t="t" r="r" b="b"/>
            <a:pathLst>
              <a:path w="12700">
                <a:moveTo>
                  <a:pt x="0" y="0"/>
                </a:moveTo>
                <a:lnTo>
                  <a:pt x="12572"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36" name="object 36"/>
          <p:cNvSpPr/>
          <p:nvPr/>
        </p:nvSpPr>
        <p:spPr>
          <a:xfrm>
            <a:off x="1602764" y="2856915"/>
            <a:ext cx="120989" cy="0"/>
          </a:xfrm>
          <a:custGeom>
            <a:avLst/>
            <a:gdLst/>
            <a:ahLst/>
            <a:cxnLst/>
            <a:rect l="l" t="t" r="r" b="b"/>
            <a:pathLst>
              <a:path w="161289">
                <a:moveTo>
                  <a:pt x="0" y="0"/>
                </a:moveTo>
                <a:lnTo>
                  <a:pt x="160781" y="0"/>
                </a:lnTo>
              </a:path>
            </a:pathLst>
          </a:custGeom>
          <a:ln w="8889">
            <a:solidFill>
              <a:srgbClr val="FFFFFF"/>
            </a:solidFill>
          </a:ln>
        </p:spPr>
        <p:txBody>
          <a:bodyPr wrap="square" lIns="0" tIns="0" rIns="0" bIns="0" rtlCol="0"/>
          <a:lstStyle/>
          <a:p>
            <a:pPr defTabSz="685800"/>
            <a:endParaRPr sz="1350">
              <a:latin typeface="Calibri" panose="020F0502020204030204"/>
            </a:endParaRPr>
          </a:p>
        </p:txBody>
      </p:sp>
      <p:sp>
        <p:nvSpPr>
          <p:cNvPr id="37" name="object 37"/>
          <p:cNvSpPr/>
          <p:nvPr/>
        </p:nvSpPr>
        <p:spPr>
          <a:xfrm>
            <a:off x="1602764" y="2844529"/>
            <a:ext cx="9527" cy="0"/>
          </a:xfrm>
          <a:custGeom>
            <a:avLst/>
            <a:gdLst/>
            <a:ahLst/>
            <a:cxnLst/>
            <a:rect l="l" t="t" r="r" b="b"/>
            <a:pathLst>
              <a:path w="12700">
                <a:moveTo>
                  <a:pt x="0" y="0"/>
                </a:moveTo>
                <a:lnTo>
                  <a:pt x="12572"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38" name="object 38"/>
          <p:cNvSpPr/>
          <p:nvPr/>
        </p:nvSpPr>
        <p:spPr>
          <a:xfrm>
            <a:off x="1602764" y="2820237"/>
            <a:ext cx="120989" cy="0"/>
          </a:xfrm>
          <a:custGeom>
            <a:avLst/>
            <a:gdLst/>
            <a:ahLst/>
            <a:cxnLst/>
            <a:rect l="l" t="t" r="r" b="b"/>
            <a:pathLst>
              <a:path w="161289">
                <a:moveTo>
                  <a:pt x="0" y="0"/>
                </a:moveTo>
                <a:lnTo>
                  <a:pt x="160781" y="0"/>
                </a:lnTo>
              </a:path>
            </a:pathLst>
          </a:custGeom>
          <a:ln w="40640">
            <a:solidFill>
              <a:srgbClr val="FFFFFF"/>
            </a:solidFill>
          </a:ln>
        </p:spPr>
        <p:txBody>
          <a:bodyPr wrap="square" lIns="0" tIns="0" rIns="0" bIns="0" rtlCol="0"/>
          <a:lstStyle/>
          <a:p>
            <a:pPr defTabSz="685800"/>
            <a:endParaRPr sz="1350">
              <a:latin typeface="Calibri" panose="020F0502020204030204"/>
            </a:endParaRPr>
          </a:p>
        </p:txBody>
      </p:sp>
      <p:sp>
        <p:nvSpPr>
          <p:cNvPr id="39" name="object 39"/>
          <p:cNvSpPr/>
          <p:nvPr/>
        </p:nvSpPr>
        <p:spPr>
          <a:xfrm>
            <a:off x="1730802" y="2930746"/>
            <a:ext cx="123846" cy="0"/>
          </a:xfrm>
          <a:custGeom>
            <a:avLst/>
            <a:gdLst/>
            <a:ahLst/>
            <a:cxnLst/>
            <a:rect l="l" t="t" r="r" b="b"/>
            <a:pathLst>
              <a:path w="165100">
                <a:moveTo>
                  <a:pt x="0" y="0"/>
                </a:moveTo>
                <a:lnTo>
                  <a:pt x="164719" y="0"/>
                </a:lnTo>
              </a:path>
            </a:pathLst>
          </a:custGeom>
          <a:ln w="7619">
            <a:solidFill>
              <a:srgbClr val="FFFFFF"/>
            </a:solidFill>
          </a:ln>
        </p:spPr>
        <p:txBody>
          <a:bodyPr wrap="square" lIns="0" tIns="0" rIns="0" bIns="0" rtlCol="0"/>
          <a:lstStyle/>
          <a:p>
            <a:pPr defTabSz="685800"/>
            <a:endParaRPr sz="1350">
              <a:latin typeface="Calibri" panose="020F0502020204030204"/>
            </a:endParaRPr>
          </a:p>
        </p:txBody>
      </p:sp>
      <p:sp>
        <p:nvSpPr>
          <p:cNvPr id="40" name="object 40"/>
          <p:cNvSpPr/>
          <p:nvPr/>
        </p:nvSpPr>
        <p:spPr>
          <a:xfrm>
            <a:off x="1730802" y="2918838"/>
            <a:ext cx="10955" cy="0"/>
          </a:xfrm>
          <a:custGeom>
            <a:avLst/>
            <a:gdLst/>
            <a:ahLst/>
            <a:cxnLst/>
            <a:rect l="l" t="t" r="r" b="b"/>
            <a:pathLst>
              <a:path w="14605">
                <a:moveTo>
                  <a:pt x="0" y="0"/>
                </a:moveTo>
                <a:lnTo>
                  <a:pt x="14477"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41" name="object 41"/>
          <p:cNvSpPr/>
          <p:nvPr/>
        </p:nvSpPr>
        <p:spPr>
          <a:xfrm>
            <a:off x="1730802" y="2906452"/>
            <a:ext cx="123846" cy="0"/>
          </a:xfrm>
          <a:custGeom>
            <a:avLst/>
            <a:gdLst/>
            <a:ahLst/>
            <a:cxnLst/>
            <a:rect l="l" t="t" r="r" b="b"/>
            <a:pathLst>
              <a:path w="165100">
                <a:moveTo>
                  <a:pt x="0" y="0"/>
                </a:moveTo>
                <a:lnTo>
                  <a:pt x="164719" y="0"/>
                </a:lnTo>
              </a:path>
            </a:pathLst>
          </a:custGeom>
          <a:ln w="8889">
            <a:solidFill>
              <a:srgbClr val="FFFFFF"/>
            </a:solidFill>
          </a:ln>
        </p:spPr>
        <p:txBody>
          <a:bodyPr wrap="square" lIns="0" tIns="0" rIns="0" bIns="0" rtlCol="0"/>
          <a:lstStyle/>
          <a:p>
            <a:pPr defTabSz="685800"/>
            <a:endParaRPr sz="1350">
              <a:latin typeface="Calibri" panose="020F0502020204030204"/>
            </a:endParaRPr>
          </a:p>
        </p:txBody>
      </p:sp>
      <p:sp>
        <p:nvSpPr>
          <p:cNvPr id="42" name="object 42"/>
          <p:cNvSpPr/>
          <p:nvPr/>
        </p:nvSpPr>
        <p:spPr>
          <a:xfrm>
            <a:off x="1730802" y="2894069"/>
            <a:ext cx="10955" cy="0"/>
          </a:xfrm>
          <a:custGeom>
            <a:avLst/>
            <a:gdLst/>
            <a:ahLst/>
            <a:cxnLst/>
            <a:rect l="l" t="t" r="r" b="b"/>
            <a:pathLst>
              <a:path w="14605">
                <a:moveTo>
                  <a:pt x="0" y="0"/>
                </a:moveTo>
                <a:lnTo>
                  <a:pt x="14477"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43" name="object 43"/>
          <p:cNvSpPr/>
          <p:nvPr/>
        </p:nvSpPr>
        <p:spPr>
          <a:xfrm>
            <a:off x="1730802" y="2881684"/>
            <a:ext cx="123846" cy="0"/>
          </a:xfrm>
          <a:custGeom>
            <a:avLst/>
            <a:gdLst/>
            <a:ahLst/>
            <a:cxnLst/>
            <a:rect l="l" t="t" r="r" b="b"/>
            <a:pathLst>
              <a:path w="165100">
                <a:moveTo>
                  <a:pt x="0" y="0"/>
                </a:moveTo>
                <a:lnTo>
                  <a:pt x="164719" y="0"/>
                </a:lnTo>
              </a:path>
            </a:pathLst>
          </a:custGeom>
          <a:ln w="8889">
            <a:solidFill>
              <a:srgbClr val="FFFFFF"/>
            </a:solidFill>
          </a:ln>
        </p:spPr>
        <p:txBody>
          <a:bodyPr wrap="square" lIns="0" tIns="0" rIns="0" bIns="0" rtlCol="0"/>
          <a:lstStyle/>
          <a:p>
            <a:pPr defTabSz="685800"/>
            <a:endParaRPr sz="1350">
              <a:latin typeface="Calibri" panose="020F0502020204030204"/>
            </a:endParaRPr>
          </a:p>
        </p:txBody>
      </p:sp>
      <p:sp>
        <p:nvSpPr>
          <p:cNvPr id="44" name="object 44"/>
          <p:cNvSpPr/>
          <p:nvPr/>
        </p:nvSpPr>
        <p:spPr>
          <a:xfrm>
            <a:off x="1730802" y="2869299"/>
            <a:ext cx="10955" cy="0"/>
          </a:xfrm>
          <a:custGeom>
            <a:avLst/>
            <a:gdLst/>
            <a:ahLst/>
            <a:cxnLst/>
            <a:rect l="l" t="t" r="r" b="b"/>
            <a:pathLst>
              <a:path w="14605">
                <a:moveTo>
                  <a:pt x="0" y="0"/>
                </a:moveTo>
                <a:lnTo>
                  <a:pt x="14477"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45" name="object 45"/>
          <p:cNvSpPr/>
          <p:nvPr/>
        </p:nvSpPr>
        <p:spPr>
          <a:xfrm>
            <a:off x="1730802" y="2856915"/>
            <a:ext cx="123846" cy="0"/>
          </a:xfrm>
          <a:custGeom>
            <a:avLst/>
            <a:gdLst/>
            <a:ahLst/>
            <a:cxnLst/>
            <a:rect l="l" t="t" r="r" b="b"/>
            <a:pathLst>
              <a:path w="165100">
                <a:moveTo>
                  <a:pt x="0" y="0"/>
                </a:moveTo>
                <a:lnTo>
                  <a:pt x="164719" y="0"/>
                </a:lnTo>
              </a:path>
            </a:pathLst>
          </a:custGeom>
          <a:ln w="8889">
            <a:solidFill>
              <a:srgbClr val="FFFFFF"/>
            </a:solidFill>
          </a:ln>
        </p:spPr>
        <p:txBody>
          <a:bodyPr wrap="square" lIns="0" tIns="0" rIns="0" bIns="0" rtlCol="0"/>
          <a:lstStyle/>
          <a:p>
            <a:pPr defTabSz="685800"/>
            <a:endParaRPr sz="1350">
              <a:latin typeface="Calibri" panose="020F0502020204030204"/>
            </a:endParaRPr>
          </a:p>
        </p:txBody>
      </p:sp>
      <p:sp>
        <p:nvSpPr>
          <p:cNvPr id="46" name="object 46"/>
          <p:cNvSpPr/>
          <p:nvPr/>
        </p:nvSpPr>
        <p:spPr>
          <a:xfrm>
            <a:off x="1730802" y="2844529"/>
            <a:ext cx="10955" cy="0"/>
          </a:xfrm>
          <a:custGeom>
            <a:avLst/>
            <a:gdLst/>
            <a:ahLst/>
            <a:cxnLst/>
            <a:rect l="l" t="t" r="r" b="b"/>
            <a:pathLst>
              <a:path w="14605">
                <a:moveTo>
                  <a:pt x="0" y="0"/>
                </a:moveTo>
                <a:lnTo>
                  <a:pt x="14477"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47" name="object 47"/>
          <p:cNvSpPr/>
          <p:nvPr/>
        </p:nvSpPr>
        <p:spPr>
          <a:xfrm>
            <a:off x="1730802" y="2832145"/>
            <a:ext cx="123846" cy="0"/>
          </a:xfrm>
          <a:custGeom>
            <a:avLst/>
            <a:gdLst/>
            <a:ahLst/>
            <a:cxnLst/>
            <a:rect l="l" t="t" r="r" b="b"/>
            <a:pathLst>
              <a:path w="165100">
                <a:moveTo>
                  <a:pt x="0" y="0"/>
                </a:moveTo>
                <a:lnTo>
                  <a:pt x="164719" y="0"/>
                </a:lnTo>
              </a:path>
            </a:pathLst>
          </a:custGeom>
          <a:ln w="8890">
            <a:solidFill>
              <a:srgbClr val="FFFFFF"/>
            </a:solidFill>
          </a:ln>
        </p:spPr>
        <p:txBody>
          <a:bodyPr wrap="square" lIns="0" tIns="0" rIns="0" bIns="0" rtlCol="0"/>
          <a:lstStyle/>
          <a:p>
            <a:pPr defTabSz="685800"/>
            <a:endParaRPr sz="1350">
              <a:latin typeface="Calibri" panose="020F0502020204030204"/>
            </a:endParaRPr>
          </a:p>
        </p:txBody>
      </p:sp>
      <p:sp>
        <p:nvSpPr>
          <p:cNvPr id="48" name="object 48"/>
          <p:cNvSpPr/>
          <p:nvPr/>
        </p:nvSpPr>
        <p:spPr>
          <a:xfrm>
            <a:off x="1730802" y="2819284"/>
            <a:ext cx="10955" cy="0"/>
          </a:xfrm>
          <a:custGeom>
            <a:avLst/>
            <a:gdLst/>
            <a:ahLst/>
            <a:cxnLst/>
            <a:rect l="l" t="t" r="r" b="b"/>
            <a:pathLst>
              <a:path w="14605">
                <a:moveTo>
                  <a:pt x="0" y="0"/>
                </a:moveTo>
                <a:lnTo>
                  <a:pt x="14477"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49" name="object 49"/>
          <p:cNvSpPr/>
          <p:nvPr/>
        </p:nvSpPr>
        <p:spPr>
          <a:xfrm>
            <a:off x="1730802" y="2806900"/>
            <a:ext cx="123846" cy="0"/>
          </a:xfrm>
          <a:custGeom>
            <a:avLst/>
            <a:gdLst/>
            <a:ahLst/>
            <a:cxnLst/>
            <a:rect l="l" t="t" r="r" b="b"/>
            <a:pathLst>
              <a:path w="165100">
                <a:moveTo>
                  <a:pt x="0" y="0"/>
                </a:moveTo>
                <a:lnTo>
                  <a:pt x="164719" y="0"/>
                </a:lnTo>
              </a:path>
            </a:pathLst>
          </a:custGeom>
          <a:ln w="7619">
            <a:solidFill>
              <a:srgbClr val="FFFFFF"/>
            </a:solidFill>
          </a:ln>
        </p:spPr>
        <p:txBody>
          <a:bodyPr wrap="square" lIns="0" tIns="0" rIns="0" bIns="0" rtlCol="0"/>
          <a:lstStyle/>
          <a:p>
            <a:pPr defTabSz="685800"/>
            <a:endParaRPr sz="1350">
              <a:latin typeface="Calibri" panose="020F0502020204030204"/>
            </a:endParaRPr>
          </a:p>
        </p:txBody>
      </p:sp>
      <p:sp>
        <p:nvSpPr>
          <p:cNvPr id="50" name="object 50"/>
          <p:cNvSpPr/>
          <p:nvPr/>
        </p:nvSpPr>
        <p:spPr>
          <a:xfrm>
            <a:off x="1730802" y="2784988"/>
            <a:ext cx="10955" cy="19053"/>
          </a:xfrm>
          <a:custGeom>
            <a:avLst/>
            <a:gdLst/>
            <a:ahLst/>
            <a:cxnLst/>
            <a:rect l="l" t="t" r="r" b="b"/>
            <a:pathLst>
              <a:path w="14605" h="25400">
                <a:moveTo>
                  <a:pt x="0" y="25400"/>
                </a:moveTo>
                <a:lnTo>
                  <a:pt x="14477" y="25400"/>
                </a:lnTo>
                <a:lnTo>
                  <a:pt x="14477" y="0"/>
                </a:lnTo>
                <a:lnTo>
                  <a:pt x="0" y="0"/>
                </a:lnTo>
                <a:lnTo>
                  <a:pt x="0" y="2540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51" name="object 51"/>
          <p:cNvSpPr/>
          <p:nvPr/>
        </p:nvSpPr>
        <p:spPr>
          <a:xfrm>
            <a:off x="1730802" y="2782130"/>
            <a:ext cx="123846" cy="0"/>
          </a:xfrm>
          <a:custGeom>
            <a:avLst/>
            <a:gdLst/>
            <a:ahLst/>
            <a:cxnLst/>
            <a:rect l="l" t="t" r="r" b="b"/>
            <a:pathLst>
              <a:path w="165100">
                <a:moveTo>
                  <a:pt x="0" y="0"/>
                </a:moveTo>
                <a:lnTo>
                  <a:pt x="164719" y="0"/>
                </a:lnTo>
              </a:path>
            </a:pathLst>
          </a:custGeom>
          <a:ln w="7619">
            <a:solidFill>
              <a:srgbClr val="FFFFFF"/>
            </a:solidFill>
          </a:ln>
        </p:spPr>
        <p:txBody>
          <a:bodyPr wrap="square" lIns="0" tIns="0" rIns="0" bIns="0" rtlCol="0"/>
          <a:lstStyle/>
          <a:p>
            <a:pPr defTabSz="685800"/>
            <a:endParaRPr sz="1350">
              <a:latin typeface="Calibri" panose="020F0502020204030204"/>
            </a:endParaRPr>
          </a:p>
        </p:txBody>
      </p:sp>
      <p:sp>
        <p:nvSpPr>
          <p:cNvPr id="52" name="object 52"/>
          <p:cNvSpPr/>
          <p:nvPr/>
        </p:nvSpPr>
        <p:spPr>
          <a:xfrm>
            <a:off x="1730802" y="2760219"/>
            <a:ext cx="10955" cy="19053"/>
          </a:xfrm>
          <a:custGeom>
            <a:avLst/>
            <a:gdLst/>
            <a:ahLst/>
            <a:cxnLst/>
            <a:rect l="l" t="t" r="r" b="b"/>
            <a:pathLst>
              <a:path w="14605" h="25400">
                <a:moveTo>
                  <a:pt x="0" y="25400"/>
                </a:moveTo>
                <a:lnTo>
                  <a:pt x="14477" y="25400"/>
                </a:lnTo>
                <a:lnTo>
                  <a:pt x="14477" y="0"/>
                </a:lnTo>
                <a:lnTo>
                  <a:pt x="0" y="0"/>
                </a:lnTo>
                <a:lnTo>
                  <a:pt x="0" y="25400"/>
                </a:lnTo>
                <a:close/>
              </a:path>
            </a:pathLst>
          </a:custGeom>
          <a:solidFill>
            <a:srgbClr val="FFFFFF"/>
          </a:solidFill>
        </p:spPr>
        <p:txBody>
          <a:bodyPr wrap="square" lIns="0" tIns="0" rIns="0" bIns="0" rtlCol="0"/>
          <a:lstStyle/>
          <a:p>
            <a:pPr defTabSz="685800"/>
            <a:endParaRPr sz="1350">
              <a:latin typeface="Calibri" panose="020F0502020204030204"/>
            </a:endParaRPr>
          </a:p>
        </p:txBody>
      </p:sp>
      <p:sp>
        <p:nvSpPr>
          <p:cNvPr id="53" name="object 53"/>
          <p:cNvSpPr/>
          <p:nvPr/>
        </p:nvSpPr>
        <p:spPr>
          <a:xfrm>
            <a:off x="1730802" y="2757360"/>
            <a:ext cx="123846" cy="0"/>
          </a:xfrm>
          <a:custGeom>
            <a:avLst/>
            <a:gdLst/>
            <a:ahLst/>
            <a:cxnLst/>
            <a:rect l="l" t="t" r="r" b="b"/>
            <a:pathLst>
              <a:path w="165100">
                <a:moveTo>
                  <a:pt x="0" y="0"/>
                </a:moveTo>
                <a:lnTo>
                  <a:pt x="164719" y="0"/>
                </a:lnTo>
              </a:path>
            </a:pathLst>
          </a:custGeom>
          <a:ln w="7619">
            <a:solidFill>
              <a:srgbClr val="FFFFFF"/>
            </a:solidFill>
          </a:ln>
        </p:spPr>
        <p:txBody>
          <a:bodyPr wrap="square" lIns="0" tIns="0" rIns="0" bIns="0" rtlCol="0"/>
          <a:lstStyle/>
          <a:p>
            <a:pPr defTabSz="685800"/>
            <a:endParaRPr sz="1350">
              <a:latin typeface="Calibri" panose="020F0502020204030204"/>
            </a:endParaRPr>
          </a:p>
        </p:txBody>
      </p:sp>
      <p:sp>
        <p:nvSpPr>
          <p:cNvPr id="54" name="object 54"/>
          <p:cNvSpPr/>
          <p:nvPr/>
        </p:nvSpPr>
        <p:spPr>
          <a:xfrm>
            <a:off x="1730802" y="2744976"/>
            <a:ext cx="10955" cy="0"/>
          </a:xfrm>
          <a:custGeom>
            <a:avLst/>
            <a:gdLst/>
            <a:ahLst/>
            <a:cxnLst/>
            <a:rect l="l" t="t" r="r" b="b"/>
            <a:pathLst>
              <a:path w="14605">
                <a:moveTo>
                  <a:pt x="0" y="0"/>
                </a:moveTo>
                <a:lnTo>
                  <a:pt x="14477"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55" name="object 55"/>
          <p:cNvSpPr/>
          <p:nvPr/>
        </p:nvSpPr>
        <p:spPr>
          <a:xfrm>
            <a:off x="1730802" y="2724970"/>
            <a:ext cx="123846" cy="0"/>
          </a:xfrm>
          <a:custGeom>
            <a:avLst/>
            <a:gdLst/>
            <a:ahLst/>
            <a:cxnLst/>
            <a:rect l="l" t="t" r="r" b="b"/>
            <a:pathLst>
              <a:path w="165100">
                <a:moveTo>
                  <a:pt x="0" y="0"/>
                </a:moveTo>
                <a:lnTo>
                  <a:pt x="164719" y="0"/>
                </a:lnTo>
              </a:path>
            </a:pathLst>
          </a:custGeom>
          <a:ln w="27940">
            <a:solidFill>
              <a:srgbClr val="FFFFFF"/>
            </a:solidFill>
          </a:ln>
        </p:spPr>
        <p:txBody>
          <a:bodyPr wrap="square" lIns="0" tIns="0" rIns="0" bIns="0" rtlCol="0"/>
          <a:lstStyle/>
          <a:p>
            <a:pPr defTabSz="685800"/>
            <a:endParaRPr sz="1350">
              <a:latin typeface="Calibri" panose="020F0502020204030204"/>
            </a:endParaRPr>
          </a:p>
        </p:txBody>
      </p:sp>
      <p:sp>
        <p:nvSpPr>
          <p:cNvPr id="56" name="object 56"/>
          <p:cNvSpPr/>
          <p:nvPr/>
        </p:nvSpPr>
        <p:spPr>
          <a:xfrm>
            <a:off x="1633250" y="2919028"/>
            <a:ext cx="6192" cy="0"/>
          </a:xfrm>
          <a:custGeom>
            <a:avLst/>
            <a:gdLst/>
            <a:ahLst/>
            <a:cxnLst/>
            <a:rect l="l" t="t" r="r" b="b"/>
            <a:pathLst>
              <a:path w="8255">
                <a:moveTo>
                  <a:pt x="0" y="0"/>
                </a:moveTo>
                <a:lnTo>
                  <a:pt x="7747"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57" name="object 57"/>
          <p:cNvSpPr/>
          <p:nvPr/>
        </p:nvSpPr>
        <p:spPr>
          <a:xfrm>
            <a:off x="1660115" y="2919028"/>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58" name="object 58"/>
          <p:cNvSpPr/>
          <p:nvPr/>
        </p:nvSpPr>
        <p:spPr>
          <a:xfrm>
            <a:off x="1687075" y="2919028"/>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59" name="object 59"/>
          <p:cNvSpPr/>
          <p:nvPr/>
        </p:nvSpPr>
        <p:spPr>
          <a:xfrm>
            <a:off x="1713940" y="2919028"/>
            <a:ext cx="9527" cy="0"/>
          </a:xfrm>
          <a:custGeom>
            <a:avLst/>
            <a:gdLst/>
            <a:ahLst/>
            <a:cxnLst/>
            <a:rect l="l" t="t" r="r" b="b"/>
            <a:pathLst>
              <a:path w="12700">
                <a:moveTo>
                  <a:pt x="0" y="0"/>
                </a:moveTo>
                <a:lnTo>
                  <a:pt x="12573"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60" name="object 60"/>
          <p:cNvSpPr/>
          <p:nvPr/>
        </p:nvSpPr>
        <p:spPr>
          <a:xfrm>
            <a:off x="1762717" y="2919028"/>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61" name="object 61"/>
          <p:cNvSpPr/>
          <p:nvPr/>
        </p:nvSpPr>
        <p:spPr>
          <a:xfrm>
            <a:off x="1789583" y="2919028"/>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62" name="object 62"/>
          <p:cNvSpPr/>
          <p:nvPr/>
        </p:nvSpPr>
        <p:spPr>
          <a:xfrm>
            <a:off x="1816542" y="2919028"/>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63" name="object 63"/>
          <p:cNvSpPr/>
          <p:nvPr/>
        </p:nvSpPr>
        <p:spPr>
          <a:xfrm>
            <a:off x="1843408" y="2919028"/>
            <a:ext cx="10955" cy="0"/>
          </a:xfrm>
          <a:custGeom>
            <a:avLst/>
            <a:gdLst/>
            <a:ahLst/>
            <a:cxnLst/>
            <a:rect l="l" t="t" r="r" b="b"/>
            <a:pathLst>
              <a:path w="14605">
                <a:moveTo>
                  <a:pt x="0" y="0"/>
                </a:moveTo>
                <a:lnTo>
                  <a:pt x="14605"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64" name="object 64"/>
          <p:cNvSpPr/>
          <p:nvPr/>
        </p:nvSpPr>
        <p:spPr>
          <a:xfrm>
            <a:off x="1633250" y="2894258"/>
            <a:ext cx="6192" cy="0"/>
          </a:xfrm>
          <a:custGeom>
            <a:avLst/>
            <a:gdLst/>
            <a:ahLst/>
            <a:cxnLst/>
            <a:rect l="l" t="t" r="r" b="b"/>
            <a:pathLst>
              <a:path w="8255">
                <a:moveTo>
                  <a:pt x="0" y="0"/>
                </a:moveTo>
                <a:lnTo>
                  <a:pt x="7747"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65" name="object 65"/>
          <p:cNvSpPr/>
          <p:nvPr/>
        </p:nvSpPr>
        <p:spPr>
          <a:xfrm>
            <a:off x="1660115" y="2894258"/>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66" name="object 66"/>
          <p:cNvSpPr/>
          <p:nvPr/>
        </p:nvSpPr>
        <p:spPr>
          <a:xfrm>
            <a:off x="1687075" y="2894258"/>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67" name="object 67"/>
          <p:cNvSpPr/>
          <p:nvPr/>
        </p:nvSpPr>
        <p:spPr>
          <a:xfrm>
            <a:off x="1713940" y="2894258"/>
            <a:ext cx="9527" cy="0"/>
          </a:xfrm>
          <a:custGeom>
            <a:avLst/>
            <a:gdLst/>
            <a:ahLst/>
            <a:cxnLst/>
            <a:rect l="l" t="t" r="r" b="b"/>
            <a:pathLst>
              <a:path w="12700">
                <a:moveTo>
                  <a:pt x="0" y="0"/>
                </a:moveTo>
                <a:lnTo>
                  <a:pt x="12573"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68" name="object 68"/>
          <p:cNvSpPr/>
          <p:nvPr/>
        </p:nvSpPr>
        <p:spPr>
          <a:xfrm>
            <a:off x="1762717" y="2894258"/>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69" name="object 69"/>
          <p:cNvSpPr/>
          <p:nvPr/>
        </p:nvSpPr>
        <p:spPr>
          <a:xfrm>
            <a:off x="1789583" y="2894258"/>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70" name="object 70"/>
          <p:cNvSpPr/>
          <p:nvPr/>
        </p:nvSpPr>
        <p:spPr>
          <a:xfrm>
            <a:off x="1816542" y="2894258"/>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71" name="object 71"/>
          <p:cNvSpPr/>
          <p:nvPr/>
        </p:nvSpPr>
        <p:spPr>
          <a:xfrm>
            <a:off x="1843408" y="2894258"/>
            <a:ext cx="10955" cy="0"/>
          </a:xfrm>
          <a:custGeom>
            <a:avLst/>
            <a:gdLst/>
            <a:ahLst/>
            <a:cxnLst/>
            <a:rect l="l" t="t" r="r" b="b"/>
            <a:pathLst>
              <a:path w="14605">
                <a:moveTo>
                  <a:pt x="0" y="0"/>
                </a:moveTo>
                <a:lnTo>
                  <a:pt x="14605"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72" name="object 72"/>
          <p:cNvSpPr/>
          <p:nvPr/>
        </p:nvSpPr>
        <p:spPr>
          <a:xfrm>
            <a:off x="1633250" y="2869490"/>
            <a:ext cx="6192" cy="0"/>
          </a:xfrm>
          <a:custGeom>
            <a:avLst/>
            <a:gdLst/>
            <a:ahLst/>
            <a:cxnLst/>
            <a:rect l="l" t="t" r="r" b="b"/>
            <a:pathLst>
              <a:path w="8255">
                <a:moveTo>
                  <a:pt x="0" y="0"/>
                </a:moveTo>
                <a:lnTo>
                  <a:pt x="7747" y="0"/>
                </a:lnTo>
              </a:path>
            </a:pathLst>
          </a:custGeom>
          <a:ln w="24129">
            <a:solidFill>
              <a:srgbClr val="FFFFFF"/>
            </a:solidFill>
          </a:ln>
        </p:spPr>
        <p:txBody>
          <a:bodyPr wrap="square" lIns="0" tIns="0" rIns="0" bIns="0" rtlCol="0"/>
          <a:lstStyle/>
          <a:p>
            <a:pPr defTabSz="685800"/>
            <a:endParaRPr sz="1350">
              <a:latin typeface="Calibri" panose="020F0502020204030204"/>
            </a:endParaRPr>
          </a:p>
        </p:txBody>
      </p:sp>
      <p:sp>
        <p:nvSpPr>
          <p:cNvPr id="73" name="object 73"/>
          <p:cNvSpPr/>
          <p:nvPr/>
        </p:nvSpPr>
        <p:spPr>
          <a:xfrm>
            <a:off x="1660115" y="2869490"/>
            <a:ext cx="6192" cy="0"/>
          </a:xfrm>
          <a:custGeom>
            <a:avLst/>
            <a:gdLst/>
            <a:ahLst/>
            <a:cxnLst/>
            <a:rect l="l" t="t" r="r" b="b"/>
            <a:pathLst>
              <a:path w="8255">
                <a:moveTo>
                  <a:pt x="0" y="0"/>
                </a:moveTo>
                <a:lnTo>
                  <a:pt x="7874" y="0"/>
                </a:lnTo>
              </a:path>
            </a:pathLst>
          </a:custGeom>
          <a:ln w="24129">
            <a:solidFill>
              <a:srgbClr val="FFFFFF"/>
            </a:solidFill>
          </a:ln>
        </p:spPr>
        <p:txBody>
          <a:bodyPr wrap="square" lIns="0" tIns="0" rIns="0" bIns="0" rtlCol="0"/>
          <a:lstStyle/>
          <a:p>
            <a:pPr defTabSz="685800"/>
            <a:endParaRPr sz="1350">
              <a:latin typeface="Calibri" panose="020F0502020204030204"/>
            </a:endParaRPr>
          </a:p>
        </p:txBody>
      </p:sp>
      <p:sp>
        <p:nvSpPr>
          <p:cNvPr id="74" name="object 74"/>
          <p:cNvSpPr/>
          <p:nvPr/>
        </p:nvSpPr>
        <p:spPr>
          <a:xfrm>
            <a:off x="1687075" y="2869490"/>
            <a:ext cx="6192" cy="0"/>
          </a:xfrm>
          <a:custGeom>
            <a:avLst/>
            <a:gdLst/>
            <a:ahLst/>
            <a:cxnLst/>
            <a:rect l="l" t="t" r="r" b="b"/>
            <a:pathLst>
              <a:path w="8255">
                <a:moveTo>
                  <a:pt x="0" y="0"/>
                </a:moveTo>
                <a:lnTo>
                  <a:pt x="7874" y="0"/>
                </a:lnTo>
              </a:path>
            </a:pathLst>
          </a:custGeom>
          <a:ln w="24129">
            <a:solidFill>
              <a:srgbClr val="FFFFFF"/>
            </a:solidFill>
          </a:ln>
        </p:spPr>
        <p:txBody>
          <a:bodyPr wrap="square" lIns="0" tIns="0" rIns="0" bIns="0" rtlCol="0"/>
          <a:lstStyle/>
          <a:p>
            <a:pPr defTabSz="685800"/>
            <a:endParaRPr sz="1350">
              <a:latin typeface="Calibri" panose="020F0502020204030204"/>
            </a:endParaRPr>
          </a:p>
        </p:txBody>
      </p:sp>
      <p:sp>
        <p:nvSpPr>
          <p:cNvPr id="75" name="object 75"/>
          <p:cNvSpPr/>
          <p:nvPr/>
        </p:nvSpPr>
        <p:spPr>
          <a:xfrm>
            <a:off x="1713940" y="2869490"/>
            <a:ext cx="9527" cy="0"/>
          </a:xfrm>
          <a:custGeom>
            <a:avLst/>
            <a:gdLst/>
            <a:ahLst/>
            <a:cxnLst/>
            <a:rect l="l" t="t" r="r" b="b"/>
            <a:pathLst>
              <a:path w="12700">
                <a:moveTo>
                  <a:pt x="0" y="0"/>
                </a:moveTo>
                <a:lnTo>
                  <a:pt x="12573" y="0"/>
                </a:lnTo>
              </a:path>
            </a:pathLst>
          </a:custGeom>
          <a:ln w="24129">
            <a:solidFill>
              <a:srgbClr val="FFFFFF"/>
            </a:solidFill>
          </a:ln>
        </p:spPr>
        <p:txBody>
          <a:bodyPr wrap="square" lIns="0" tIns="0" rIns="0" bIns="0" rtlCol="0"/>
          <a:lstStyle/>
          <a:p>
            <a:pPr defTabSz="685800"/>
            <a:endParaRPr sz="1350">
              <a:latin typeface="Calibri" panose="020F0502020204030204"/>
            </a:endParaRPr>
          </a:p>
        </p:txBody>
      </p:sp>
      <p:sp>
        <p:nvSpPr>
          <p:cNvPr id="76" name="object 76"/>
          <p:cNvSpPr/>
          <p:nvPr/>
        </p:nvSpPr>
        <p:spPr>
          <a:xfrm>
            <a:off x="1762717" y="2869490"/>
            <a:ext cx="6192" cy="0"/>
          </a:xfrm>
          <a:custGeom>
            <a:avLst/>
            <a:gdLst/>
            <a:ahLst/>
            <a:cxnLst/>
            <a:rect l="l" t="t" r="r" b="b"/>
            <a:pathLst>
              <a:path w="8255">
                <a:moveTo>
                  <a:pt x="0" y="0"/>
                </a:moveTo>
                <a:lnTo>
                  <a:pt x="7874" y="0"/>
                </a:lnTo>
              </a:path>
            </a:pathLst>
          </a:custGeom>
          <a:ln w="24129">
            <a:solidFill>
              <a:srgbClr val="FFFFFF"/>
            </a:solidFill>
          </a:ln>
        </p:spPr>
        <p:txBody>
          <a:bodyPr wrap="square" lIns="0" tIns="0" rIns="0" bIns="0" rtlCol="0"/>
          <a:lstStyle/>
          <a:p>
            <a:pPr defTabSz="685800"/>
            <a:endParaRPr sz="1350">
              <a:latin typeface="Calibri" panose="020F0502020204030204"/>
            </a:endParaRPr>
          </a:p>
        </p:txBody>
      </p:sp>
      <p:sp>
        <p:nvSpPr>
          <p:cNvPr id="77" name="object 77"/>
          <p:cNvSpPr/>
          <p:nvPr/>
        </p:nvSpPr>
        <p:spPr>
          <a:xfrm>
            <a:off x="1789583" y="2869490"/>
            <a:ext cx="6192" cy="0"/>
          </a:xfrm>
          <a:custGeom>
            <a:avLst/>
            <a:gdLst/>
            <a:ahLst/>
            <a:cxnLst/>
            <a:rect l="l" t="t" r="r" b="b"/>
            <a:pathLst>
              <a:path w="8255">
                <a:moveTo>
                  <a:pt x="0" y="0"/>
                </a:moveTo>
                <a:lnTo>
                  <a:pt x="7874" y="0"/>
                </a:lnTo>
              </a:path>
            </a:pathLst>
          </a:custGeom>
          <a:ln w="24129">
            <a:solidFill>
              <a:srgbClr val="FFFFFF"/>
            </a:solidFill>
          </a:ln>
        </p:spPr>
        <p:txBody>
          <a:bodyPr wrap="square" lIns="0" tIns="0" rIns="0" bIns="0" rtlCol="0"/>
          <a:lstStyle/>
          <a:p>
            <a:pPr defTabSz="685800"/>
            <a:endParaRPr sz="1350">
              <a:latin typeface="Calibri" panose="020F0502020204030204"/>
            </a:endParaRPr>
          </a:p>
        </p:txBody>
      </p:sp>
      <p:sp>
        <p:nvSpPr>
          <p:cNvPr id="78" name="object 78"/>
          <p:cNvSpPr/>
          <p:nvPr/>
        </p:nvSpPr>
        <p:spPr>
          <a:xfrm>
            <a:off x="1816542" y="2869490"/>
            <a:ext cx="6192" cy="0"/>
          </a:xfrm>
          <a:custGeom>
            <a:avLst/>
            <a:gdLst/>
            <a:ahLst/>
            <a:cxnLst/>
            <a:rect l="l" t="t" r="r" b="b"/>
            <a:pathLst>
              <a:path w="8255">
                <a:moveTo>
                  <a:pt x="0" y="0"/>
                </a:moveTo>
                <a:lnTo>
                  <a:pt x="7874" y="0"/>
                </a:lnTo>
              </a:path>
            </a:pathLst>
          </a:custGeom>
          <a:ln w="24129">
            <a:solidFill>
              <a:srgbClr val="FFFFFF"/>
            </a:solidFill>
          </a:ln>
        </p:spPr>
        <p:txBody>
          <a:bodyPr wrap="square" lIns="0" tIns="0" rIns="0" bIns="0" rtlCol="0"/>
          <a:lstStyle/>
          <a:p>
            <a:pPr defTabSz="685800"/>
            <a:endParaRPr sz="1350">
              <a:latin typeface="Calibri" panose="020F0502020204030204"/>
            </a:endParaRPr>
          </a:p>
        </p:txBody>
      </p:sp>
      <p:sp>
        <p:nvSpPr>
          <p:cNvPr id="79" name="object 79"/>
          <p:cNvSpPr/>
          <p:nvPr/>
        </p:nvSpPr>
        <p:spPr>
          <a:xfrm>
            <a:off x="1843408" y="2869490"/>
            <a:ext cx="10955" cy="0"/>
          </a:xfrm>
          <a:custGeom>
            <a:avLst/>
            <a:gdLst/>
            <a:ahLst/>
            <a:cxnLst/>
            <a:rect l="l" t="t" r="r" b="b"/>
            <a:pathLst>
              <a:path w="14605">
                <a:moveTo>
                  <a:pt x="0" y="0"/>
                </a:moveTo>
                <a:lnTo>
                  <a:pt x="14605" y="0"/>
                </a:lnTo>
              </a:path>
            </a:pathLst>
          </a:custGeom>
          <a:ln w="24129">
            <a:solidFill>
              <a:srgbClr val="FFFFFF"/>
            </a:solidFill>
          </a:ln>
        </p:spPr>
        <p:txBody>
          <a:bodyPr wrap="square" lIns="0" tIns="0" rIns="0" bIns="0" rtlCol="0"/>
          <a:lstStyle/>
          <a:p>
            <a:pPr defTabSz="685800"/>
            <a:endParaRPr sz="1350">
              <a:latin typeface="Calibri" panose="020F0502020204030204"/>
            </a:endParaRPr>
          </a:p>
        </p:txBody>
      </p:sp>
      <p:sp>
        <p:nvSpPr>
          <p:cNvPr id="80" name="object 80"/>
          <p:cNvSpPr/>
          <p:nvPr/>
        </p:nvSpPr>
        <p:spPr>
          <a:xfrm>
            <a:off x="1633250" y="2844720"/>
            <a:ext cx="6192" cy="0"/>
          </a:xfrm>
          <a:custGeom>
            <a:avLst/>
            <a:gdLst/>
            <a:ahLst/>
            <a:cxnLst/>
            <a:rect l="l" t="t" r="r" b="b"/>
            <a:pathLst>
              <a:path w="8255">
                <a:moveTo>
                  <a:pt x="0" y="0"/>
                </a:moveTo>
                <a:lnTo>
                  <a:pt x="7747"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81" name="object 81"/>
          <p:cNvSpPr/>
          <p:nvPr/>
        </p:nvSpPr>
        <p:spPr>
          <a:xfrm>
            <a:off x="1660115" y="2844720"/>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82" name="object 82"/>
          <p:cNvSpPr/>
          <p:nvPr/>
        </p:nvSpPr>
        <p:spPr>
          <a:xfrm>
            <a:off x="1687075" y="2844720"/>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83" name="object 83"/>
          <p:cNvSpPr/>
          <p:nvPr/>
        </p:nvSpPr>
        <p:spPr>
          <a:xfrm>
            <a:off x="1713940" y="2844720"/>
            <a:ext cx="9527" cy="0"/>
          </a:xfrm>
          <a:custGeom>
            <a:avLst/>
            <a:gdLst/>
            <a:ahLst/>
            <a:cxnLst/>
            <a:rect l="l" t="t" r="r" b="b"/>
            <a:pathLst>
              <a:path w="12700">
                <a:moveTo>
                  <a:pt x="0" y="0"/>
                </a:moveTo>
                <a:lnTo>
                  <a:pt x="12573"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84" name="object 84"/>
          <p:cNvSpPr/>
          <p:nvPr/>
        </p:nvSpPr>
        <p:spPr>
          <a:xfrm>
            <a:off x="1762717" y="2844720"/>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85" name="object 85"/>
          <p:cNvSpPr/>
          <p:nvPr/>
        </p:nvSpPr>
        <p:spPr>
          <a:xfrm>
            <a:off x="1789583" y="2844720"/>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86" name="object 86"/>
          <p:cNvSpPr/>
          <p:nvPr/>
        </p:nvSpPr>
        <p:spPr>
          <a:xfrm>
            <a:off x="1816542" y="2844720"/>
            <a:ext cx="6192" cy="0"/>
          </a:xfrm>
          <a:custGeom>
            <a:avLst/>
            <a:gdLst/>
            <a:ahLst/>
            <a:cxnLst/>
            <a:rect l="l" t="t" r="r" b="b"/>
            <a:pathLst>
              <a:path w="8255">
                <a:moveTo>
                  <a:pt x="0" y="0"/>
                </a:moveTo>
                <a:lnTo>
                  <a:pt x="7874"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87" name="object 87"/>
          <p:cNvSpPr/>
          <p:nvPr/>
        </p:nvSpPr>
        <p:spPr>
          <a:xfrm>
            <a:off x="1843408" y="2844720"/>
            <a:ext cx="10955" cy="0"/>
          </a:xfrm>
          <a:custGeom>
            <a:avLst/>
            <a:gdLst/>
            <a:ahLst/>
            <a:cxnLst/>
            <a:rect l="l" t="t" r="r" b="b"/>
            <a:pathLst>
              <a:path w="14605">
                <a:moveTo>
                  <a:pt x="0" y="0"/>
                </a:moveTo>
                <a:lnTo>
                  <a:pt x="14605" y="0"/>
                </a:lnTo>
              </a:path>
            </a:pathLst>
          </a:custGeom>
          <a:ln w="24130">
            <a:solidFill>
              <a:srgbClr val="FFFFFF"/>
            </a:solidFill>
          </a:ln>
        </p:spPr>
        <p:txBody>
          <a:bodyPr wrap="square" lIns="0" tIns="0" rIns="0" bIns="0" rtlCol="0"/>
          <a:lstStyle/>
          <a:p>
            <a:pPr defTabSz="685800"/>
            <a:endParaRPr sz="1350">
              <a:latin typeface="Calibri" panose="020F0502020204030204"/>
            </a:endParaRPr>
          </a:p>
        </p:txBody>
      </p:sp>
      <p:sp>
        <p:nvSpPr>
          <p:cNvPr id="88" name="object 88"/>
          <p:cNvSpPr/>
          <p:nvPr/>
        </p:nvSpPr>
        <p:spPr>
          <a:xfrm>
            <a:off x="1762717" y="2819475"/>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89" name="object 89"/>
          <p:cNvSpPr/>
          <p:nvPr/>
        </p:nvSpPr>
        <p:spPr>
          <a:xfrm>
            <a:off x="1789583" y="2819475"/>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90" name="object 90"/>
          <p:cNvSpPr/>
          <p:nvPr/>
        </p:nvSpPr>
        <p:spPr>
          <a:xfrm>
            <a:off x="1816542" y="2819475"/>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91" name="object 91"/>
          <p:cNvSpPr/>
          <p:nvPr/>
        </p:nvSpPr>
        <p:spPr>
          <a:xfrm>
            <a:off x="1843408" y="2819475"/>
            <a:ext cx="10955" cy="0"/>
          </a:xfrm>
          <a:custGeom>
            <a:avLst/>
            <a:gdLst/>
            <a:ahLst/>
            <a:cxnLst/>
            <a:rect l="l" t="t" r="r" b="b"/>
            <a:pathLst>
              <a:path w="14605">
                <a:moveTo>
                  <a:pt x="0" y="0"/>
                </a:moveTo>
                <a:lnTo>
                  <a:pt x="14605"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92" name="object 92"/>
          <p:cNvSpPr/>
          <p:nvPr/>
        </p:nvSpPr>
        <p:spPr>
          <a:xfrm>
            <a:off x="1624866" y="2795181"/>
            <a:ext cx="76690" cy="0"/>
          </a:xfrm>
          <a:custGeom>
            <a:avLst/>
            <a:gdLst/>
            <a:ahLst/>
            <a:cxnLst/>
            <a:rect l="l" t="t" r="r" b="b"/>
            <a:pathLst>
              <a:path w="102235">
                <a:moveTo>
                  <a:pt x="0" y="0"/>
                </a:moveTo>
                <a:lnTo>
                  <a:pt x="101981" y="0"/>
                </a:lnTo>
              </a:path>
            </a:pathLst>
          </a:custGeom>
          <a:ln w="26669">
            <a:solidFill>
              <a:srgbClr val="FFFFFF"/>
            </a:solidFill>
          </a:ln>
        </p:spPr>
        <p:txBody>
          <a:bodyPr wrap="square" lIns="0" tIns="0" rIns="0" bIns="0" rtlCol="0"/>
          <a:lstStyle/>
          <a:p>
            <a:pPr defTabSz="685800"/>
            <a:endParaRPr sz="1350">
              <a:latin typeface="Calibri" panose="020F0502020204030204"/>
            </a:endParaRPr>
          </a:p>
        </p:txBody>
      </p:sp>
      <p:sp>
        <p:nvSpPr>
          <p:cNvPr id="93" name="object 93"/>
          <p:cNvSpPr/>
          <p:nvPr/>
        </p:nvSpPr>
        <p:spPr>
          <a:xfrm>
            <a:off x="1762717" y="2794706"/>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94" name="object 94"/>
          <p:cNvSpPr/>
          <p:nvPr/>
        </p:nvSpPr>
        <p:spPr>
          <a:xfrm>
            <a:off x="1789583" y="2794706"/>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95" name="object 95"/>
          <p:cNvSpPr/>
          <p:nvPr/>
        </p:nvSpPr>
        <p:spPr>
          <a:xfrm>
            <a:off x="1816542" y="2794706"/>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96" name="object 96"/>
          <p:cNvSpPr/>
          <p:nvPr/>
        </p:nvSpPr>
        <p:spPr>
          <a:xfrm>
            <a:off x="1843408" y="2794706"/>
            <a:ext cx="10955" cy="0"/>
          </a:xfrm>
          <a:custGeom>
            <a:avLst/>
            <a:gdLst/>
            <a:ahLst/>
            <a:cxnLst/>
            <a:rect l="l" t="t" r="r" b="b"/>
            <a:pathLst>
              <a:path w="14605">
                <a:moveTo>
                  <a:pt x="0" y="0"/>
                </a:moveTo>
                <a:lnTo>
                  <a:pt x="14605"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97" name="object 97"/>
          <p:cNvSpPr/>
          <p:nvPr/>
        </p:nvSpPr>
        <p:spPr>
          <a:xfrm>
            <a:off x="1672881" y="2768030"/>
            <a:ext cx="11908" cy="0"/>
          </a:xfrm>
          <a:custGeom>
            <a:avLst/>
            <a:gdLst/>
            <a:ahLst/>
            <a:cxnLst/>
            <a:rect l="l" t="t" r="r" b="b"/>
            <a:pathLst>
              <a:path w="15875">
                <a:moveTo>
                  <a:pt x="0" y="0"/>
                </a:moveTo>
                <a:lnTo>
                  <a:pt x="15748" y="0"/>
                </a:lnTo>
              </a:path>
            </a:pathLst>
          </a:custGeom>
          <a:ln w="45719">
            <a:solidFill>
              <a:srgbClr val="FFFFFF"/>
            </a:solidFill>
          </a:ln>
        </p:spPr>
        <p:txBody>
          <a:bodyPr wrap="square" lIns="0" tIns="0" rIns="0" bIns="0" rtlCol="0"/>
          <a:lstStyle/>
          <a:p>
            <a:pPr defTabSz="685800"/>
            <a:endParaRPr sz="1350">
              <a:latin typeface="Calibri" panose="020F0502020204030204"/>
            </a:endParaRPr>
          </a:p>
        </p:txBody>
      </p:sp>
      <p:sp>
        <p:nvSpPr>
          <p:cNvPr id="98" name="object 98"/>
          <p:cNvSpPr/>
          <p:nvPr/>
        </p:nvSpPr>
        <p:spPr>
          <a:xfrm>
            <a:off x="1762717" y="2769936"/>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99" name="object 99"/>
          <p:cNvSpPr/>
          <p:nvPr/>
        </p:nvSpPr>
        <p:spPr>
          <a:xfrm>
            <a:off x="1789583" y="2769936"/>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100" name="object 100"/>
          <p:cNvSpPr/>
          <p:nvPr/>
        </p:nvSpPr>
        <p:spPr>
          <a:xfrm>
            <a:off x="1816542" y="2769936"/>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101" name="object 101"/>
          <p:cNvSpPr/>
          <p:nvPr/>
        </p:nvSpPr>
        <p:spPr>
          <a:xfrm>
            <a:off x="1843408" y="2769936"/>
            <a:ext cx="10955" cy="0"/>
          </a:xfrm>
          <a:custGeom>
            <a:avLst/>
            <a:gdLst/>
            <a:ahLst/>
            <a:cxnLst/>
            <a:rect l="l" t="t" r="r" b="b"/>
            <a:pathLst>
              <a:path w="14605">
                <a:moveTo>
                  <a:pt x="0" y="0"/>
                </a:moveTo>
                <a:lnTo>
                  <a:pt x="14605"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102" name="object 102"/>
          <p:cNvSpPr/>
          <p:nvPr/>
        </p:nvSpPr>
        <p:spPr>
          <a:xfrm>
            <a:off x="1762717" y="2745166"/>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103" name="object 103"/>
          <p:cNvSpPr/>
          <p:nvPr/>
        </p:nvSpPr>
        <p:spPr>
          <a:xfrm>
            <a:off x="1789583" y="2745166"/>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104" name="object 104"/>
          <p:cNvSpPr/>
          <p:nvPr/>
        </p:nvSpPr>
        <p:spPr>
          <a:xfrm>
            <a:off x="1816542" y="2745166"/>
            <a:ext cx="6192" cy="0"/>
          </a:xfrm>
          <a:custGeom>
            <a:avLst/>
            <a:gdLst/>
            <a:ahLst/>
            <a:cxnLst/>
            <a:rect l="l" t="t" r="r" b="b"/>
            <a:pathLst>
              <a:path w="8255">
                <a:moveTo>
                  <a:pt x="0" y="0"/>
                </a:moveTo>
                <a:lnTo>
                  <a:pt x="7874"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105" name="object 105"/>
          <p:cNvSpPr/>
          <p:nvPr/>
        </p:nvSpPr>
        <p:spPr>
          <a:xfrm>
            <a:off x="1843408" y="2745166"/>
            <a:ext cx="10955" cy="0"/>
          </a:xfrm>
          <a:custGeom>
            <a:avLst/>
            <a:gdLst/>
            <a:ahLst/>
            <a:cxnLst/>
            <a:rect l="l" t="t" r="r" b="b"/>
            <a:pathLst>
              <a:path w="14605">
                <a:moveTo>
                  <a:pt x="0" y="0"/>
                </a:moveTo>
                <a:lnTo>
                  <a:pt x="14605" y="0"/>
                </a:lnTo>
              </a:path>
            </a:pathLst>
          </a:custGeom>
          <a:ln w="25400">
            <a:solidFill>
              <a:srgbClr val="FFFFFF"/>
            </a:solidFill>
          </a:ln>
        </p:spPr>
        <p:txBody>
          <a:bodyPr wrap="square" lIns="0" tIns="0" rIns="0" bIns="0" rtlCol="0"/>
          <a:lstStyle/>
          <a:p>
            <a:pPr defTabSz="685800"/>
            <a:endParaRPr sz="1350">
              <a:latin typeface="Calibri" panose="020F0502020204030204"/>
            </a:endParaRPr>
          </a:p>
        </p:txBody>
      </p:sp>
      <p:sp>
        <p:nvSpPr>
          <p:cNvPr id="106" name="object 106"/>
          <p:cNvSpPr/>
          <p:nvPr/>
        </p:nvSpPr>
        <p:spPr>
          <a:xfrm>
            <a:off x="1754333" y="2709441"/>
            <a:ext cx="76690" cy="0"/>
          </a:xfrm>
          <a:custGeom>
            <a:avLst/>
            <a:gdLst/>
            <a:ahLst/>
            <a:cxnLst/>
            <a:rect l="l" t="t" r="r" b="b"/>
            <a:pathLst>
              <a:path w="102235">
                <a:moveTo>
                  <a:pt x="0" y="0"/>
                </a:moveTo>
                <a:lnTo>
                  <a:pt x="101981" y="0"/>
                </a:lnTo>
              </a:path>
            </a:pathLst>
          </a:custGeom>
          <a:ln w="13969">
            <a:solidFill>
              <a:srgbClr val="FFFFFF"/>
            </a:solidFill>
          </a:ln>
        </p:spPr>
        <p:txBody>
          <a:bodyPr wrap="square" lIns="0" tIns="0" rIns="0" bIns="0" rtlCol="0"/>
          <a:lstStyle/>
          <a:p>
            <a:pPr defTabSz="685800"/>
            <a:endParaRPr sz="1350">
              <a:latin typeface="Calibri" panose="020F0502020204030204"/>
            </a:endParaRPr>
          </a:p>
        </p:txBody>
      </p:sp>
      <p:sp>
        <p:nvSpPr>
          <p:cNvPr id="107" name="object 107"/>
          <p:cNvSpPr txBox="1"/>
          <p:nvPr/>
        </p:nvSpPr>
        <p:spPr>
          <a:xfrm>
            <a:off x="1380126" y="2328007"/>
            <a:ext cx="780709" cy="306109"/>
          </a:xfrm>
          <a:prstGeom prst="rect">
            <a:avLst/>
          </a:prstGeom>
        </p:spPr>
        <p:txBody>
          <a:bodyPr vert="horz" wrap="square" lIns="0" tIns="0" rIns="0" bIns="0" rtlCol="0">
            <a:spAutoFit/>
          </a:bodyPr>
          <a:lstStyle/>
          <a:p>
            <a:pPr marL="136525" marR="3810" indent="-127000" defTabSz="685800">
              <a:lnSpc>
                <a:spcPct val="102000"/>
              </a:lnSpc>
            </a:pPr>
            <a:r>
              <a:rPr sz="975" b="1" spc="23" dirty="0">
                <a:solidFill>
                  <a:schemeClr val="bg1"/>
                </a:solidFill>
                <a:latin typeface="微软雅黑" panose="020B0503020204020204" pitchFamily="34" charset="-122"/>
                <a:cs typeface="微软雅黑" panose="020B0503020204020204" pitchFamily="34" charset="-122"/>
              </a:rPr>
              <a:t>数字孪生城市 运行中心</a:t>
            </a:r>
            <a:endParaRPr sz="975" b="1" spc="23" dirty="0">
              <a:solidFill>
                <a:schemeClr val="bg1"/>
              </a:solidFill>
              <a:latin typeface="微软雅黑" panose="020B0503020204020204" pitchFamily="34" charset="-122"/>
              <a:cs typeface="微软雅黑" panose="020B0503020204020204" pitchFamily="34" charset="-122"/>
            </a:endParaRPr>
          </a:p>
        </p:txBody>
      </p:sp>
      <p:sp>
        <p:nvSpPr>
          <p:cNvPr id="108" name="object 108"/>
          <p:cNvSpPr txBox="1"/>
          <p:nvPr/>
        </p:nvSpPr>
        <p:spPr>
          <a:xfrm>
            <a:off x="1265140" y="3183120"/>
            <a:ext cx="1034595" cy="306109"/>
          </a:xfrm>
          <a:prstGeom prst="rect">
            <a:avLst/>
          </a:prstGeom>
        </p:spPr>
        <p:txBody>
          <a:bodyPr vert="horz" wrap="square" lIns="0" tIns="0" rIns="0" bIns="0" rtlCol="0">
            <a:spAutoFit/>
          </a:bodyPr>
          <a:lstStyle/>
          <a:p>
            <a:pPr marL="9525" marR="3810" indent="127000" defTabSz="685800">
              <a:lnSpc>
                <a:spcPct val="102000"/>
              </a:lnSpc>
            </a:pPr>
            <a:r>
              <a:rPr sz="975" b="1" spc="23" dirty="0">
                <a:solidFill>
                  <a:schemeClr val="bg1"/>
                </a:solidFill>
                <a:latin typeface="微软雅黑" panose="020B0503020204020204" pitchFamily="34" charset="-122"/>
                <a:cs typeface="微软雅黑" panose="020B0503020204020204" pitchFamily="34" charset="-122"/>
              </a:rPr>
              <a:t>数字孪生城市 端侧物联数据采集</a:t>
            </a:r>
            <a:endParaRPr sz="975" b="1" spc="23" dirty="0">
              <a:solidFill>
                <a:schemeClr val="bg1"/>
              </a:solidFill>
              <a:latin typeface="微软雅黑" panose="020B0503020204020204" pitchFamily="34" charset="-122"/>
              <a:cs typeface="微软雅黑" panose="020B0503020204020204" pitchFamily="34" charset="-122"/>
            </a:endParaRPr>
          </a:p>
        </p:txBody>
      </p:sp>
      <p:sp>
        <p:nvSpPr>
          <p:cNvPr id="109" name="object 109"/>
          <p:cNvSpPr txBox="1"/>
          <p:nvPr/>
        </p:nvSpPr>
        <p:spPr>
          <a:xfrm>
            <a:off x="359041" y="4177259"/>
            <a:ext cx="3090923" cy="400110"/>
          </a:xfrm>
          <a:prstGeom prst="rect">
            <a:avLst/>
          </a:prstGeom>
        </p:spPr>
        <p:txBody>
          <a:bodyPr vert="horz" wrap="square" lIns="0" tIns="0" rIns="0" bIns="0" rtlCol="0">
            <a:spAutoFit/>
          </a:bodyPr>
          <a:lstStyle/>
          <a:p>
            <a:pPr algn="ctr" defTabSz="685800"/>
            <a:r>
              <a:rPr sz="1050" dirty="0">
                <a:latin typeface="微软雅黑" panose="020B0503020204020204" pitchFamily="34" charset="-122"/>
                <a:cs typeface="微软雅黑" panose="020B0503020204020204" pitchFamily="34" charset="-122"/>
              </a:rPr>
              <a:t>地上地下全通达、有线</a:t>
            </a:r>
            <a:r>
              <a:rPr sz="1050" spc="-8" dirty="0">
                <a:latin typeface="微软雅黑" panose="020B0503020204020204" pitchFamily="34" charset="-122"/>
                <a:cs typeface="微软雅黑" panose="020B0503020204020204" pitchFamily="34" charset="-122"/>
              </a:rPr>
              <a:t>无</a:t>
            </a:r>
            <a:r>
              <a:rPr sz="1050" dirty="0">
                <a:latin typeface="微软雅黑" panose="020B0503020204020204" pitchFamily="34" charset="-122"/>
                <a:cs typeface="微软雅黑" panose="020B0503020204020204" pitchFamily="34" charset="-122"/>
              </a:rPr>
              <a:t>线全</a:t>
            </a:r>
            <a:r>
              <a:rPr sz="1050" spc="-8" dirty="0">
                <a:latin typeface="微软雅黑" panose="020B0503020204020204" pitchFamily="34" charset="-122"/>
                <a:cs typeface="微软雅黑" panose="020B0503020204020204" pitchFamily="34" charset="-122"/>
              </a:rPr>
              <a:t>接</a:t>
            </a:r>
            <a:r>
              <a:rPr sz="1050" dirty="0">
                <a:latin typeface="微软雅黑" panose="020B0503020204020204" pitchFamily="34" charset="-122"/>
                <a:cs typeface="微软雅黑" panose="020B0503020204020204" pitchFamily="34" charset="-122"/>
              </a:rPr>
              <a:t>入、</a:t>
            </a:r>
            <a:r>
              <a:rPr sz="1050" spc="-8" dirty="0">
                <a:latin typeface="微软雅黑" panose="020B0503020204020204" pitchFamily="34" charset="-122"/>
                <a:cs typeface="微软雅黑" panose="020B0503020204020204" pitchFamily="34" charset="-122"/>
              </a:rPr>
              <a:t>万</a:t>
            </a:r>
            <a:r>
              <a:rPr sz="1050" dirty="0">
                <a:latin typeface="微软雅黑" panose="020B0503020204020204" pitchFamily="34" charset="-122"/>
                <a:cs typeface="微软雅黑" panose="020B0503020204020204" pitchFamily="34" charset="-122"/>
              </a:rPr>
              <a:t>物互</a:t>
            </a:r>
            <a:r>
              <a:rPr sz="1050" spc="-8" dirty="0">
                <a:latin typeface="微软雅黑" panose="020B0503020204020204" pitchFamily="34" charset="-122"/>
                <a:cs typeface="微软雅黑" panose="020B0503020204020204" pitchFamily="34" charset="-122"/>
              </a:rPr>
              <a:t>联</a:t>
            </a:r>
            <a:r>
              <a:rPr sz="1050" dirty="0">
                <a:latin typeface="微软雅黑" panose="020B0503020204020204" pitchFamily="34" charset="-122"/>
                <a:cs typeface="微软雅黑" panose="020B0503020204020204" pitchFamily="34" charset="-122"/>
              </a:rPr>
              <a:t>全感知</a:t>
            </a:r>
            <a:endParaRPr sz="1050">
              <a:latin typeface="微软雅黑" panose="020B0503020204020204" pitchFamily="34" charset="-122"/>
              <a:cs typeface="微软雅黑" panose="020B0503020204020204" pitchFamily="34" charset="-122"/>
            </a:endParaRPr>
          </a:p>
          <a:p>
            <a:pPr algn="ctr" defTabSz="685800">
              <a:spcBef>
                <a:spcPts val="630"/>
              </a:spcBef>
            </a:pPr>
            <a:r>
              <a:rPr sz="1050" dirty="0">
                <a:latin typeface="微软雅黑" panose="020B0503020204020204" pitchFamily="34" charset="-122"/>
                <a:cs typeface="微软雅黑" panose="020B0503020204020204" pitchFamily="34" charset="-122"/>
              </a:rPr>
              <a:t>的城市智能专网</a:t>
            </a:r>
            <a:endParaRPr sz="1050">
              <a:latin typeface="微软雅黑" panose="020B0503020204020204" pitchFamily="34" charset="-122"/>
              <a:cs typeface="微软雅黑" panose="020B0503020204020204" pitchFamily="3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492376" y="95350"/>
            <a:ext cx="7887787" cy="993783"/>
          </a:xfrm>
        </p:spPr>
        <p:txBody>
          <a:bodyPr/>
          <a:lstStyle/>
          <a:p>
            <a:r>
              <a:rPr lang="zh-CN" altLang="en-US" smtClean="0"/>
              <a:t>城市大脑 </a:t>
            </a:r>
            <a:r>
              <a:rPr lang="en-US" altLang="zh-CN" smtClean="0"/>
              <a:t>– </a:t>
            </a:r>
            <a:r>
              <a:rPr lang="zh-CN" altLang="en-US" smtClean="0"/>
              <a:t>汛期模式</a:t>
            </a:r>
            <a:endParaRPr lang="zh-CN" altLang="en-US"/>
          </a:p>
        </p:txBody>
      </p:sp>
      <p:pic>
        <p:nvPicPr>
          <p:cNvPr id="3" name="图片 2"/>
          <p:cNvPicPr>
            <a:picLocks noChangeAspect="1"/>
          </p:cNvPicPr>
          <p:nvPr/>
        </p:nvPicPr>
        <p:blipFill>
          <a:blip r:embed="rId1"/>
          <a:stretch>
            <a:fillRect/>
          </a:stretch>
        </p:blipFill>
        <p:spPr>
          <a:xfrm>
            <a:off x="335213" y="790289"/>
            <a:ext cx="8432670" cy="4298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标题 1"/>
          <p:cNvSpPr>
            <a:spLocks noGrp="1"/>
          </p:cNvSpPr>
          <p:nvPr>
            <p:ph type="title"/>
          </p:nvPr>
        </p:nvSpPr>
        <p:spPr>
          <a:xfrm>
            <a:off x="429511" y="127100"/>
            <a:ext cx="7887787" cy="993783"/>
          </a:xfrm>
        </p:spPr>
        <p:txBody>
          <a:bodyPr/>
          <a:lstStyle/>
          <a:p>
            <a:r>
              <a:rPr lang="zh-CN" altLang="en-US" smtClean="0"/>
              <a:t>城市大脑 </a:t>
            </a:r>
            <a:r>
              <a:rPr lang="en-US" altLang="zh-CN" smtClean="0"/>
              <a:t>– </a:t>
            </a:r>
            <a:r>
              <a:rPr lang="zh-CN" altLang="en-US" smtClean="0"/>
              <a:t>假期模式</a:t>
            </a:r>
            <a:endParaRPr lang="zh-CN" altLang="en-US"/>
          </a:p>
        </p:txBody>
      </p:sp>
      <p:pic>
        <p:nvPicPr>
          <p:cNvPr id="8" name="图片 7"/>
          <p:cNvPicPr>
            <a:picLocks noChangeAspect="1"/>
          </p:cNvPicPr>
          <p:nvPr/>
        </p:nvPicPr>
        <p:blipFill>
          <a:blip r:embed="rId1"/>
          <a:stretch>
            <a:fillRect/>
          </a:stretch>
        </p:blipFill>
        <p:spPr>
          <a:xfrm>
            <a:off x="335213" y="798449"/>
            <a:ext cx="8432670" cy="4298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762107" y="1970847"/>
            <a:ext cx="7621058" cy="907095"/>
          </a:xfrm>
        </p:spPr>
        <p:txBody>
          <a:bodyPr/>
          <a:lstStyle/>
          <a:p>
            <a:r>
              <a:rPr lang="zh-CN" altLang="en-US" smtClean="0"/>
              <a:t>城市大脑 </a:t>
            </a:r>
            <a:r>
              <a:rPr lang="en-US" altLang="zh-CN" smtClean="0"/>
              <a:t>– </a:t>
            </a:r>
            <a:r>
              <a:rPr lang="zh-CN" altLang="en-US" smtClean="0"/>
              <a:t>建设路径</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a:xfrm>
            <a:off x="335531" y="106780"/>
            <a:ext cx="7887787" cy="993783"/>
          </a:xfrm>
        </p:spPr>
        <p:txBody>
          <a:bodyPr/>
          <a:lstStyle/>
          <a:p>
            <a:r>
              <a:rPr lang="zh-CN" altLang="en-US" smtClean="0"/>
              <a:t>城市大脑建设演进路线</a:t>
            </a:r>
            <a:endParaRPr lang="zh-CN" altLang="en-US"/>
          </a:p>
        </p:txBody>
      </p:sp>
      <p:sp>
        <p:nvSpPr>
          <p:cNvPr id="4" name="矩形 3"/>
          <p:cNvSpPr/>
          <p:nvPr/>
        </p:nvSpPr>
        <p:spPr>
          <a:xfrm>
            <a:off x="335213" y="798814"/>
            <a:ext cx="4339037" cy="322580"/>
          </a:xfrm>
          <a:prstGeom prst="rect">
            <a:avLst/>
          </a:prstGeom>
          <a:solidFill>
            <a:srgbClr val="00B0F0"/>
          </a:solidFill>
          <a:ln w="28575">
            <a:solidFill>
              <a:srgbClr val="00B0F0"/>
            </a:solidFill>
          </a:ln>
        </p:spPr>
        <p:txBody>
          <a:bodyPr wrap="square" lIns="81011" tIns="81011" rIns="81011" bIns="81011">
            <a:spAutoFit/>
          </a:bodyPr>
          <a:lstStyle/>
          <a:p>
            <a:pPr algn="just"/>
            <a:r>
              <a:rPr lang="zh-CN" altLang="en-US" sz="1050">
                <a:solidFill>
                  <a:schemeClr val="bg1"/>
                </a:solidFill>
              </a:rPr>
              <a:t>遵循“统筹规划、急用先建、分步实施、整合资源”的原则有序开展</a:t>
            </a:r>
            <a:r>
              <a:rPr lang="zh-CN" altLang="en-US" sz="1050" smtClean="0">
                <a:solidFill>
                  <a:schemeClr val="bg1"/>
                </a:solidFill>
              </a:rPr>
              <a:t>。</a:t>
            </a:r>
            <a:endParaRPr lang="en-US" altLang="zh-CN" sz="1050" dirty="0">
              <a:solidFill>
                <a:schemeClr val="bg1"/>
              </a:solidFill>
            </a:endParaRPr>
          </a:p>
        </p:txBody>
      </p:sp>
      <p:sp>
        <p:nvSpPr>
          <p:cNvPr id="5" name="Rectangle 26"/>
          <p:cNvSpPr/>
          <p:nvPr/>
        </p:nvSpPr>
        <p:spPr bwMode="auto">
          <a:xfrm>
            <a:off x="1567922" y="2897921"/>
            <a:ext cx="6937200" cy="846728"/>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9924" tIns="34963" rIns="69924" bIns="34963" numCol="1" rtlCol="0" anchor="ctr" anchorCtr="0" compatLnSpc="1"/>
          <a:lstStyle/>
          <a:p>
            <a:pPr algn="ctr" defTabSz="932180"/>
            <a:endParaRPr lang="en-US" sz="1500" dirty="0">
              <a:solidFill>
                <a:srgbClr val="FFFFFF">
                  <a:alpha val="98824"/>
                </a:srgbClr>
              </a:solidFill>
              <a:latin typeface="+mn-ea"/>
              <a:cs typeface="Segoe UI" panose="020B0502040204020203" pitchFamily="34" charset="0"/>
            </a:endParaRPr>
          </a:p>
        </p:txBody>
      </p:sp>
      <p:sp>
        <p:nvSpPr>
          <p:cNvPr id="6" name="Rectangle 29"/>
          <p:cNvSpPr/>
          <p:nvPr/>
        </p:nvSpPr>
        <p:spPr bwMode="auto">
          <a:xfrm>
            <a:off x="518598" y="2586122"/>
            <a:ext cx="7986524" cy="259835"/>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9924" tIns="34963" rIns="69924" bIns="34963" numCol="1" rtlCol="0" anchor="ctr" anchorCtr="0" compatLnSpc="1"/>
          <a:lstStyle/>
          <a:p>
            <a:pPr defTabSz="699135">
              <a:defRPr/>
            </a:pPr>
            <a:r>
              <a:rPr lang="zh-CN" altLang="en-US" sz="1050" b="1" spc="-115" smtClean="0">
                <a:ln w="3175">
                  <a:noFill/>
                </a:ln>
                <a:solidFill>
                  <a:schemeClr val="bg1"/>
                </a:solidFill>
                <a:latin typeface="+mn-ea"/>
                <a:cs typeface="Arial" panose="020B0604020202020204" pitchFamily="34" charset="0"/>
              </a:rPr>
              <a:t>第二阶段：</a:t>
            </a:r>
            <a:r>
              <a:rPr lang="zh-CN" altLang="en-US" sz="900" spc="-115" smtClean="0">
                <a:ln w="3175">
                  <a:noFill/>
                </a:ln>
                <a:solidFill>
                  <a:schemeClr val="bg1"/>
                </a:solidFill>
                <a:latin typeface="+mn-ea"/>
                <a:cs typeface="Arial" panose="020B0604020202020204" pitchFamily="34" charset="0"/>
              </a:rPr>
              <a:t>扩大数据接入覆盖，完善数据共享调度，开展区县中枢试点，全面实现城市治理微观监测、预警、告警，推进事件处置联动机制和城市治理决策支持机制</a:t>
            </a:r>
            <a:endParaRPr lang="en-US" sz="1050" b="1" spc="-115" dirty="0">
              <a:ln w="3175">
                <a:noFill/>
              </a:ln>
              <a:solidFill>
                <a:schemeClr val="bg1"/>
              </a:solidFill>
              <a:latin typeface="+mn-ea"/>
              <a:cs typeface="Arial" panose="020B0604020202020204" pitchFamily="34" charset="0"/>
            </a:endParaRPr>
          </a:p>
        </p:txBody>
      </p:sp>
      <p:sp>
        <p:nvSpPr>
          <p:cNvPr id="7" name="Rectangle 30"/>
          <p:cNvSpPr/>
          <p:nvPr/>
        </p:nvSpPr>
        <p:spPr bwMode="auto">
          <a:xfrm>
            <a:off x="518597" y="2896577"/>
            <a:ext cx="1006233" cy="846729"/>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9924" tIns="34963" rIns="69924" bIns="34963" numCol="1" rtlCol="0" anchor="ctr" anchorCtr="0" compatLnSpc="1"/>
          <a:lstStyle/>
          <a:p>
            <a:pPr algn="ctr" defTabSz="932180"/>
            <a:endParaRPr lang="en-US" sz="1500" dirty="0">
              <a:solidFill>
                <a:srgbClr val="FFFFFF">
                  <a:alpha val="98824"/>
                </a:srgbClr>
              </a:solidFill>
              <a:latin typeface="+mn-ea"/>
              <a:cs typeface="Segoe UI" panose="020B0502040204020203" pitchFamily="34" charset="0"/>
            </a:endParaRPr>
          </a:p>
        </p:txBody>
      </p:sp>
      <p:sp>
        <p:nvSpPr>
          <p:cNvPr id="9" name="Text Placeholder 2"/>
          <p:cNvSpPr txBox="1"/>
          <p:nvPr/>
        </p:nvSpPr>
        <p:spPr>
          <a:xfrm>
            <a:off x="1626218" y="3003205"/>
            <a:ext cx="6372460" cy="793414"/>
          </a:xfrm>
          <a:prstGeom prst="rect">
            <a:avLst/>
          </a:prstGeom>
        </p:spPr>
        <p:txBody>
          <a:bodyPr lIns="68564" tIns="34281" rIns="68564" bIns="34281"/>
          <a:lstStyle>
            <a:lvl1pPr marL="460375" indent="-460375" algn="l" defTabSz="914400" rtl="0" eaLnBrk="1" latinLnBrk="0" hangingPunct="1">
              <a:lnSpc>
                <a:spcPct val="90000"/>
              </a:lnSpc>
              <a:spcBef>
                <a:spcPct val="20000"/>
              </a:spcBef>
              <a:buSzPct val="90000"/>
              <a:buFontTx/>
              <a:buBlip>
                <a:blip r:embed="rId1"/>
              </a:buBlip>
              <a:defRPr sz="3200" kern="1200">
                <a:gradFill>
                  <a:gsLst>
                    <a:gs pos="0">
                      <a:schemeClr val="tx1"/>
                    </a:gs>
                    <a:gs pos="86000">
                      <a:schemeClr val="tx1"/>
                    </a:gs>
                  </a:gsLst>
                  <a:lin ang="5400000" scaled="0"/>
                </a:gradFill>
                <a:latin typeface="+mn-lt"/>
                <a:ea typeface="+mn-ea"/>
                <a:cs typeface="+mn-cs"/>
              </a:defRPr>
            </a:lvl1pPr>
            <a:lvl2pPr marL="855980" indent="-395605" algn="l" defTabSz="914400" rtl="0" eaLnBrk="1" latinLnBrk="0" hangingPunct="1">
              <a:lnSpc>
                <a:spcPct val="90000"/>
              </a:lnSpc>
              <a:spcBef>
                <a:spcPct val="20000"/>
              </a:spcBef>
              <a:buSzPct val="90000"/>
              <a:buFontTx/>
              <a:buBlip>
                <a:blip r:embed="rId1"/>
              </a:buBlip>
              <a:defRPr sz="2800" kern="1200">
                <a:gradFill>
                  <a:gsLst>
                    <a:gs pos="0">
                      <a:schemeClr val="tx1"/>
                    </a:gs>
                    <a:gs pos="86000">
                      <a:schemeClr val="tx1"/>
                    </a:gs>
                  </a:gsLst>
                  <a:lin ang="5400000" scaled="0"/>
                </a:gradFill>
                <a:latin typeface="+mn-lt"/>
                <a:ea typeface="+mn-ea"/>
                <a:cs typeface="+mn-cs"/>
              </a:defRPr>
            </a:lvl2pPr>
            <a:lvl3pPr marL="1259205" indent="-403225" algn="l" defTabSz="914400" rtl="0" eaLnBrk="1" latinLnBrk="0" hangingPunct="1">
              <a:lnSpc>
                <a:spcPct val="90000"/>
              </a:lnSpc>
              <a:spcBef>
                <a:spcPct val="20000"/>
              </a:spcBef>
              <a:buSzPct val="90000"/>
              <a:buFontTx/>
              <a:buBlip>
                <a:blip r:embed="rId1"/>
              </a:buBlip>
              <a:defRPr sz="2400" kern="1200">
                <a:gradFill>
                  <a:gsLst>
                    <a:gs pos="0">
                      <a:schemeClr val="tx1"/>
                    </a:gs>
                    <a:gs pos="86000">
                      <a:schemeClr val="tx1"/>
                    </a:gs>
                  </a:gsLst>
                  <a:lin ang="5400000" scaled="0"/>
                </a:gradFill>
                <a:latin typeface="+mn-lt"/>
                <a:ea typeface="+mn-ea"/>
                <a:cs typeface="+mn-cs"/>
              </a:defRPr>
            </a:lvl3pPr>
            <a:lvl4pPr marL="1605280" indent="-346075" algn="l" defTabSz="914400" rtl="0" eaLnBrk="1" latinLnBrk="0" hangingPunct="1">
              <a:lnSpc>
                <a:spcPct val="90000"/>
              </a:lnSpc>
              <a:spcBef>
                <a:spcPct val="20000"/>
              </a:spcBef>
              <a:buSzPct val="90000"/>
              <a:buFontTx/>
              <a:buBlip>
                <a:blip r:embed="rId1"/>
              </a:buBlip>
              <a:defRPr sz="2000" kern="1200">
                <a:gradFill>
                  <a:gsLst>
                    <a:gs pos="0">
                      <a:schemeClr val="tx1"/>
                    </a:gs>
                    <a:gs pos="86000">
                      <a:schemeClr val="tx1"/>
                    </a:gs>
                  </a:gsLst>
                  <a:lin ang="5400000" scaled="0"/>
                </a:gradFill>
                <a:latin typeface="+mn-lt"/>
                <a:ea typeface="+mn-ea"/>
                <a:cs typeface="+mn-cs"/>
              </a:defRPr>
            </a:lvl4pPr>
            <a:lvl5pPr marL="1941830" indent="-336550" algn="l" defTabSz="914400" rtl="0" eaLnBrk="1" latinLnBrk="0" hangingPunct="1">
              <a:lnSpc>
                <a:spcPct val="90000"/>
              </a:lnSpc>
              <a:spcBef>
                <a:spcPct val="20000"/>
              </a:spcBef>
              <a:buSzPct val="90000"/>
              <a:buFontTx/>
              <a:buBlip>
                <a:blip r:embed="rId1"/>
              </a:buBlip>
              <a:defRPr sz="2000" kern="1200">
                <a:gradFill>
                  <a:gsLst>
                    <a:gs pos="0">
                      <a:schemeClr val="tx1"/>
                    </a:gs>
                    <a:gs pos="86000">
                      <a:schemeClr val="tx1"/>
                    </a:gs>
                  </a:gsLst>
                  <a:lin ang="5400000" scaled="0"/>
                </a:gra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1050" smtClean="0">
                <a:gradFill>
                  <a:gsLst>
                    <a:gs pos="0">
                      <a:srgbClr val="FFFFFF"/>
                    </a:gs>
                    <a:gs pos="100000">
                      <a:srgbClr val="FFFFFF"/>
                    </a:gs>
                  </a:gsLst>
                  <a:lin ang="5400000" scaled="1"/>
                </a:gradFill>
                <a:latin typeface="+mn-ea"/>
                <a:cs typeface="Arial" panose="020B0604020202020204" pitchFamily="34" charset="0"/>
              </a:rPr>
              <a:t>完善支撑平台和应用系统建设</a:t>
            </a:r>
            <a:endParaRPr lang="en-US" altLang="zh-CN" sz="1050" dirty="0">
              <a:gradFill>
                <a:gsLst>
                  <a:gs pos="0">
                    <a:srgbClr val="FFFFFF"/>
                  </a:gs>
                  <a:gs pos="100000">
                    <a:srgbClr val="FFFFFF"/>
                  </a:gs>
                </a:gsLst>
                <a:lin ang="5400000" scaled="1"/>
              </a:gradFill>
              <a:latin typeface="+mn-ea"/>
              <a:cs typeface="Arial" panose="020B0604020202020204" pitchFamily="34" charset="0"/>
            </a:endParaRPr>
          </a:p>
          <a:p>
            <a:r>
              <a:rPr lang="zh-CN" altLang="en-US" sz="1050" smtClean="0">
                <a:gradFill>
                  <a:gsLst>
                    <a:gs pos="0">
                      <a:srgbClr val="FFFFFF"/>
                    </a:gs>
                    <a:gs pos="100000">
                      <a:srgbClr val="FFFFFF"/>
                    </a:gs>
                  </a:gsLst>
                  <a:lin ang="5400000" scaled="1"/>
                </a:gradFill>
                <a:latin typeface="+mn-ea"/>
                <a:cs typeface="Arial" panose="020B0604020202020204" pitchFamily="34" charset="0"/>
              </a:rPr>
              <a:t>指导区县社会治理中枢建设</a:t>
            </a:r>
            <a:endParaRPr lang="en-US" altLang="zh-CN" sz="1050" dirty="0">
              <a:gradFill>
                <a:gsLst>
                  <a:gs pos="0">
                    <a:srgbClr val="FFFFFF"/>
                  </a:gs>
                  <a:gs pos="100000">
                    <a:srgbClr val="FFFFFF"/>
                  </a:gs>
                </a:gsLst>
                <a:lin ang="5400000" scaled="1"/>
              </a:gradFill>
              <a:latin typeface="+mn-ea"/>
              <a:cs typeface="Arial" panose="020B0604020202020204" pitchFamily="34" charset="0"/>
            </a:endParaRPr>
          </a:p>
          <a:p>
            <a:r>
              <a:rPr lang="zh-CN" altLang="en-US" sz="1050" smtClean="0">
                <a:gradFill>
                  <a:gsLst>
                    <a:gs pos="0">
                      <a:srgbClr val="FFFFFF"/>
                    </a:gs>
                    <a:gs pos="100000">
                      <a:srgbClr val="FFFFFF"/>
                    </a:gs>
                  </a:gsLst>
                  <a:lin ang="5400000" scaled="1"/>
                </a:gradFill>
                <a:latin typeface="+mn-ea"/>
                <a:cs typeface="Arial" panose="020B0604020202020204" pitchFamily="34" charset="0"/>
              </a:rPr>
              <a:t>推进事件处置联动机制和城市治理决策支持机制</a:t>
            </a:r>
            <a:endParaRPr lang="en-US" altLang="zh-CN" sz="1050" dirty="0">
              <a:gradFill>
                <a:gsLst>
                  <a:gs pos="0">
                    <a:srgbClr val="FFFFFF"/>
                  </a:gs>
                  <a:gs pos="100000">
                    <a:srgbClr val="FFFFFF"/>
                  </a:gs>
                </a:gsLst>
                <a:lin ang="5400000" scaled="1"/>
              </a:gradFill>
              <a:latin typeface="+mn-ea"/>
              <a:cs typeface="Arial" panose="020B0604020202020204" pitchFamily="34" charset="0"/>
            </a:endParaRPr>
          </a:p>
        </p:txBody>
      </p:sp>
      <p:sp>
        <p:nvSpPr>
          <p:cNvPr id="11" name="Rectangle 19"/>
          <p:cNvSpPr/>
          <p:nvPr/>
        </p:nvSpPr>
        <p:spPr bwMode="auto">
          <a:xfrm>
            <a:off x="1567922" y="1603361"/>
            <a:ext cx="6937200" cy="846728"/>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9924" tIns="34963" rIns="69924" bIns="34963" numCol="1" rtlCol="0" anchor="ctr" anchorCtr="0" compatLnSpc="1"/>
          <a:lstStyle/>
          <a:p>
            <a:pPr algn="ctr" defTabSz="932180"/>
            <a:endParaRPr lang="en-US" sz="1200" dirty="0">
              <a:solidFill>
                <a:srgbClr val="FFFFFF">
                  <a:alpha val="98824"/>
                </a:srgbClr>
              </a:solidFill>
              <a:latin typeface="+mn-ea"/>
              <a:cs typeface="Segoe UI" panose="020B0502040204020203" pitchFamily="34" charset="0"/>
            </a:endParaRPr>
          </a:p>
        </p:txBody>
      </p:sp>
      <p:sp>
        <p:nvSpPr>
          <p:cNvPr id="12" name="Rectangle 20"/>
          <p:cNvSpPr/>
          <p:nvPr/>
        </p:nvSpPr>
        <p:spPr bwMode="auto">
          <a:xfrm>
            <a:off x="518598" y="1291560"/>
            <a:ext cx="7986524" cy="259835"/>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9924" tIns="34963" rIns="69924" bIns="34963" numCol="1" rtlCol="0" anchor="ctr" anchorCtr="0" compatLnSpc="1"/>
          <a:lstStyle/>
          <a:p>
            <a:pPr defTabSz="932180"/>
            <a:r>
              <a:rPr lang="zh-CN" altLang="en-US" sz="1050" b="1" smtClean="0">
                <a:gradFill>
                  <a:gsLst>
                    <a:gs pos="0">
                      <a:srgbClr val="FFFFFF"/>
                    </a:gs>
                    <a:gs pos="100000">
                      <a:srgbClr val="FFFFFF"/>
                    </a:gs>
                  </a:gsLst>
                  <a:lin ang="5400000" scaled="1"/>
                </a:gradFill>
                <a:latin typeface="+mn-ea"/>
                <a:cs typeface="Arial" panose="020B0604020202020204" pitchFamily="34" charset="0"/>
              </a:rPr>
              <a:t>第一阶段：</a:t>
            </a:r>
            <a:r>
              <a:rPr lang="zh-CN" altLang="en-US" sz="900">
                <a:gradFill>
                  <a:gsLst>
                    <a:gs pos="0">
                      <a:srgbClr val="FFFFFF"/>
                    </a:gs>
                    <a:gs pos="100000">
                      <a:srgbClr val="FFFFFF"/>
                    </a:gs>
                  </a:gsLst>
                  <a:lin ang="5400000" scaled="1"/>
                </a:gradFill>
                <a:latin typeface="+mn-ea"/>
                <a:cs typeface="Arial" panose="020B0604020202020204" pitchFamily="34" charset="0"/>
              </a:rPr>
              <a:t>基础平台搭建，形成</a:t>
            </a:r>
            <a:r>
              <a:rPr lang="zh-CN" altLang="en-US" sz="900" smtClean="0">
                <a:gradFill>
                  <a:gsLst>
                    <a:gs pos="0">
                      <a:srgbClr val="FFFFFF"/>
                    </a:gs>
                    <a:gs pos="100000">
                      <a:srgbClr val="FFFFFF"/>
                    </a:gs>
                  </a:gsLst>
                  <a:lin ang="5400000" scaled="1"/>
                </a:gradFill>
                <a:latin typeface="+mn-ea"/>
                <a:cs typeface="Arial" panose="020B0604020202020204" pitchFamily="34" charset="0"/>
              </a:rPr>
              <a:t>城市大脑</a:t>
            </a:r>
            <a:r>
              <a:rPr lang="zh-CN" altLang="en-US" sz="900">
                <a:gradFill>
                  <a:gsLst>
                    <a:gs pos="0">
                      <a:srgbClr val="FFFFFF"/>
                    </a:gs>
                    <a:gs pos="100000">
                      <a:srgbClr val="FFFFFF"/>
                    </a:gs>
                  </a:gsLst>
                  <a:lin ang="5400000" scaled="1"/>
                </a:gradFill>
                <a:latin typeface="+mn-ea"/>
                <a:cs typeface="Arial" panose="020B0604020202020204" pitchFamily="34" charset="0"/>
              </a:rPr>
              <a:t>核心框架</a:t>
            </a:r>
            <a:r>
              <a:rPr lang="zh-CN" altLang="en-US" sz="900" smtClean="0">
                <a:gradFill>
                  <a:gsLst>
                    <a:gs pos="0">
                      <a:srgbClr val="FFFFFF"/>
                    </a:gs>
                    <a:gs pos="100000">
                      <a:srgbClr val="FFFFFF"/>
                    </a:gs>
                  </a:gsLst>
                  <a:lin ang="5400000" scaled="1"/>
                </a:gradFill>
                <a:latin typeface="+mn-ea"/>
                <a:cs typeface="Arial" panose="020B0604020202020204" pitchFamily="34" charset="0"/>
              </a:rPr>
              <a:t>体系；配合</a:t>
            </a:r>
            <a:r>
              <a:rPr lang="zh-CN" altLang="en-US" sz="900">
                <a:gradFill>
                  <a:gsLst>
                    <a:gs pos="0">
                      <a:srgbClr val="FFFFFF"/>
                    </a:gs>
                    <a:gs pos="100000">
                      <a:srgbClr val="FFFFFF"/>
                    </a:gs>
                  </a:gsLst>
                  <a:lin ang="5400000" scaled="1"/>
                </a:gradFill>
                <a:latin typeface="+mn-ea"/>
                <a:cs typeface="Arial" panose="020B0604020202020204" pitchFamily="34" charset="0"/>
              </a:rPr>
              <a:t>初期业务开展，以监测数据接入、告警和展示为主，首先建设迫切需要的应用</a:t>
            </a:r>
            <a:endParaRPr lang="en-US" sz="900" b="1" dirty="0">
              <a:solidFill>
                <a:srgbClr val="FFFFFF">
                  <a:alpha val="98824"/>
                </a:srgbClr>
              </a:solidFill>
              <a:latin typeface="+mn-ea"/>
              <a:cs typeface="Segoe UI" panose="020B0502040204020203" pitchFamily="34" charset="0"/>
            </a:endParaRPr>
          </a:p>
        </p:txBody>
      </p:sp>
      <p:sp>
        <p:nvSpPr>
          <p:cNvPr id="13" name="Rectangle 21"/>
          <p:cNvSpPr/>
          <p:nvPr/>
        </p:nvSpPr>
        <p:spPr bwMode="auto">
          <a:xfrm>
            <a:off x="518597" y="1602017"/>
            <a:ext cx="1006233" cy="846729"/>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9924" tIns="34963" rIns="69924" bIns="34963" numCol="1" rtlCol="0" anchor="ctr" anchorCtr="0" compatLnSpc="1"/>
          <a:lstStyle/>
          <a:p>
            <a:pPr algn="ctr" defTabSz="932180"/>
            <a:endParaRPr lang="en-US" sz="1500" dirty="0">
              <a:solidFill>
                <a:srgbClr val="FFFFFF">
                  <a:alpha val="98824"/>
                </a:srgbClr>
              </a:solidFill>
              <a:latin typeface="+mn-ea"/>
              <a:cs typeface="Segoe UI" panose="020B0502040204020203" pitchFamily="34" charset="0"/>
            </a:endParaRPr>
          </a:p>
        </p:txBody>
      </p:sp>
      <p:sp>
        <p:nvSpPr>
          <p:cNvPr id="14" name="Text Placeholder 2"/>
          <p:cNvSpPr txBox="1"/>
          <p:nvPr/>
        </p:nvSpPr>
        <p:spPr>
          <a:xfrm>
            <a:off x="1626218" y="1708645"/>
            <a:ext cx="6605643" cy="793414"/>
          </a:xfrm>
          <a:prstGeom prst="rect">
            <a:avLst/>
          </a:prstGeom>
          <a:noFill/>
        </p:spPr>
        <p:txBody>
          <a:bodyPr lIns="68564" tIns="34281" rIns="68564" bIns="34281"/>
          <a:lstStyle>
            <a:lvl1pPr marL="460375" indent="-460375" algn="l" defTabSz="914400" rtl="0" eaLnBrk="1" latinLnBrk="0" hangingPunct="1">
              <a:lnSpc>
                <a:spcPct val="90000"/>
              </a:lnSpc>
              <a:spcBef>
                <a:spcPct val="20000"/>
              </a:spcBef>
              <a:buSzPct val="90000"/>
              <a:buFontTx/>
              <a:buBlip>
                <a:blip r:embed="rId1"/>
              </a:buBlip>
              <a:defRPr sz="3200" kern="1200">
                <a:gradFill>
                  <a:gsLst>
                    <a:gs pos="0">
                      <a:schemeClr val="tx1"/>
                    </a:gs>
                    <a:gs pos="86000">
                      <a:schemeClr val="tx1"/>
                    </a:gs>
                  </a:gsLst>
                  <a:lin ang="5400000" scaled="0"/>
                </a:gradFill>
                <a:latin typeface="+mn-lt"/>
                <a:ea typeface="+mn-ea"/>
                <a:cs typeface="+mn-cs"/>
              </a:defRPr>
            </a:lvl1pPr>
            <a:lvl2pPr marL="855980" indent="-395605" algn="l" defTabSz="914400" rtl="0" eaLnBrk="1" latinLnBrk="0" hangingPunct="1">
              <a:lnSpc>
                <a:spcPct val="90000"/>
              </a:lnSpc>
              <a:spcBef>
                <a:spcPct val="20000"/>
              </a:spcBef>
              <a:buSzPct val="90000"/>
              <a:buFontTx/>
              <a:buBlip>
                <a:blip r:embed="rId1"/>
              </a:buBlip>
              <a:defRPr sz="2800" kern="1200">
                <a:gradFill>
                  <a:gsLst>
                    <a:gs pos="0">
                      <a:schemeClr val="tx1"/>
                    </a:gs>
                    <a:gs pos="86000">
                      <a:schemeClr val="tx1"/>
                    </a:gs>
                  </a:gsLst>
                  <a:lin ang="5400000" scaled="0"/>
                </a:gradFill>
                <a:latin typeface="+mn-lt"/>
                <a:ea typeface="+mn-ea"/>
                <a:cs typeface="+mn-cs"/>
              </a:defRPr>
            </a:lvl2pPr>
            <a:lvl3pPr marL="1259205" indent="-403225" algn="l" defTabSz="914400" rtl="0" eaLnBrk="1" latinLnBrk="0" hangingPunct="1">
              <a:lnSpc>
                <a:spcPct val="90000"/>
              </a:lnSpc>
              <a:spcBef>
                <a:spcPct val="20000"/>
              </a:spcBef>
              <a:buSzPct val="90000"/>
              <a:buFontTx/>
              <a:buBlip>
                <a:blip r:embed="rId1"/>
              </a:buBlip>
              <a:defRPr sz="2400" kern="1200">
                <a:gradFill>
                  <a:gsLst>
                    <a:gs pos="0">
                      <a:schemeClr val="tx1"/>
                    </a:gs>
                    <a:gs pos="86000">
                      <a:schemeClr val="tx1"/>
                    </a:gs>
                  </a:gsLst>
                  <a:lin ang="5400000" scaled="0"/>
                </a:gradFill>
                <a:latin typeface="+mn-lt"/>
                <a:ea typeface="+mn-ea"/>
                <a:cs typeface="+mn-cs"/>
              </a:defRPr>
            </a:lvl3pPr>
            <a:lvl4pPr marL="1605280" indent="-346075" algn="l" defTabSz="914400" rtl="0" eaLnBrk="1" latinLnBrk="0" hangingPunct="1">
              <a:lnSpc>
                <a:spcPct val="90000"/>
              </a:lnSpc>
              <a:spcBef>
                <a:spcPct val="20000"/>
              </a:spcBef>
              <a:buSzPct val="90000"/>
              <a:buFontTx/>
              <a:buBlip>
                <a:blip r:embed="rId1"/>
              </a:buBlip>
              <a:defRPr sz="2000" kern="1200">
                <a:gradFill>
                  <a:gsLst>
                    <a:gs pos="0">
                      <a:schemeClr val="tx1"/>
                    </a:gs>
                    <a:gs pos="86000">
                      <a:schemeClr val="tx1"/>
                    </a:gs>
                  </a:gsLst>
                  <a:lin ang="5400000" scaled="0"/>
                </a:gradFill>
                <a:latin typeface="+mn-lt"/>
                <a:ea typeface="+mn-ea"/>
                <a:cs typeface="+mn-cs"/>
              </a:defRPr>
            </a:lvl4pPr>
            <a:lvl5pPr marL="1941830" indent="-336550" algn="l" defTabSz="914400" rtl="0" eaLnBrk="1" latinLnBrk="0" hangingPunct="1">
              <a:lnSpc>
                <a:spcPct val="90000"/>
              </a:lnSpc>
              <a:spcBef>
                <a:spcPct val="20000"/>
              </a:spcBef>
              <a:buSzPct val="90000"/>
              <a:buFontTx/>
              <a:buBlip>
                <a:blip r:embed="rId1"/>
              </a:buBlip>
              <a:defRPr sz="2000" kern="1200">
                <a:gradFill>
                  <a:gsLst>
                    <a:gs pos="0">
                      <a:schemeClr val="tx1"/>
                    </a:gs>
                    <a:gs pos="86000">
                      <a:schemeClr val="tx1"/>
                    </a:gs>
                  </a:gsLst>
                  <a:lin ang="5400000" scaled="0"/>
                </a:gra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1050" smtClean="0">
                <a:gradFill>
                  <a:gsLst>
                    <a:gs pos="0">
                      <a:srgbClr val="FFFFFF"/>
                    </a:gs>
                    <a:gs pos="100000">
                      <a:srgbClr val="FFFFFF"/>
                    </a:gs>
                  </a:gsLst>
                  <a:lin ang="5400000" scaled="1"/>
                </a:gradFill>
                <a:latin typeface="+mn-ea"/>
                <a:cs typeface="Arial" panose="020B0604020202020204" pitchFamily="34" charset="0"/>
              </a:rPr>
              <a:t>建设核心城市治理大数据平台和核心支撑平台</a:t>
            </a:r>
            <a:endParaRPr lang="en-US" altLang="zh-CN" sz="1050" dirty="0">
              <a:gradFill>
                <a:gsLst>
                  <a:gs pos="0">
                    <a:srgbClr val="FFFFFF"/>
                  </a:gs>
                  <a:gs pos="100000">
                    <a:srgbClr val="FFFFFF"/>
                  </a:gs>
                </a:gsLst>
                <a:lin ang="5400000" scaled="1"/>
              </a:gradFill>
              <a:latin typeface="+mn-ea"/>
              <a:cs typeface="Arial" panose="020B0604020202020204" pitchFamily="34" charset="0"/>
            </a:endParaRPr>
          </a:p>
          <a:p>
            <a:r>
              <a:rPr lang="zh-CN" altLang="en-US" sz="1050" smtClean="0">
                <a:gradFill>
                  <a:gsLst>
                    <a:gs pos="0">
                      <a:srgbClr val="FFFFFF"/>
                    </a:gs>
                    <a:gs pos="100000">
                      <a:srgbClr val="FFFFFF"/>
                    </a:gs>
                  </a:gsLst>
                  <a:lin ang="5400000" scaled="1"/>
                </a:gradFill>
                <a:latin typeface="+mn-ea"/>
                <a:cs typeface="Arial" panose="020B0604020202020204" pitchFamily="34" charset="0"/>
              </a:rPr>
              <a:t>建设应急指挥场所和应急指挥调度平台</a:t>
            </a:r>
            <a:endParaRPr lang="en-US" altLang="zh-CN" sz="1050" dirty="0">
              <a:gradFill>
                <a:gsLst>
                  <a:gs pos="0">
                    <a:srgbClr val="FFFFFF"/>
                  </a:gs>
                  <a:gs pos="100000">
                    <a:srgbClr val="FFFFFF"/>
                  </a:gs>
                </a:gsLst>
                <a:lin ang="5400000" scaled="1"/>
              </a:gradFill>
              <a:latin typeface="+mn-ea"/>
              <a:cs typeface="Arial" panose="020B0604020202020204" pitchFamily="34" charset="0"/>
            </a:endParaRPr>
          </a:p>
          <a:p>
            <a:r>
              <a:rPr lang="zh-CN" altLang="en-US" sz="1050">
                <a:gradFill>
                  <a:gsLst>
                    <a:gs pos="0">
                      <a:srgbClr val="FFFFFF"/>
                    </a:gs>
                    <a:gs pos="100000">
                      <a:srgbClr val="FFFFFF"/>
                    </a:gs>
                  </a:gsLst>
                  <a:lin ang="5400000" scaled="1"/>
                </a:gradFill>
                <a:latin typeface="+mn-ea"/>
                <a:cs typeface="Arial" panose="020B0604020202020204" pitchFamily="34" charset="0"/>
              </a:rPr>
              <a:t>建设</a:t>
            </a:r>
            <a:r>
              <a:rPr lang="zh-CN" altLang="en-US" sz="1050" smtClean="0">
                <a:gradFill>
                  <a:gsLst>
                    <a:gs pos="0">
                      <a:srgbClr val="FFFFFF"/>
                    </a:gs>
                    <a:gs pos="100000">
                      <a:srgbClr val="FFFFFF"/>
                    </a:gs>
                  </a:gsLst>
                  <a:lin ang="5400000" scaled="1"/>
                </a:gradFill>
                <a:latin typeface="+mn-ea"/>
                <a:cs typeface="Arial" panose="020B0604020202020204" pitchFamily="34" charset="0"/>
              </a:rPr>
              <a:t>城市宏观运行监测和城市安全应急等急用应用，其中应急部分以防汛应急先行</a:t>
            </a:r>
            <a:endParaRPr lang="en-US" altLang="zh-CN" sz="1050" dirty="0">
              <a:gradFill>
                <a:gsLst>
                  <a:gs pos="0">
                    <a:srgbClr val="FFFFFF"/>
                  </a:gs>
                  <a:gs pos="100000">
                    <a:srgbClr val="FFFFFF"/>
                  </a:gs>
                </a:gsLst>
                <a:lin ang="5400000" scaled="1"/>
              </a:gradFill>
              <a:latin typeface="+mn-ea"/>
              <a:cs typeface="Arial" panose="020B0604020202020204" pitchFamily="34" charset="0"/>
            </a:endParaRPr>
          </a:p>
        </p:txBody>
      </p:sp>
      <p:sp>
        <p:nvSpPr>
          <p:cNvPr id="16" name="Rectangle 13"/>
          <p:cNvSpPr/>
          <p:nvPr/>
        </p:nvSpPr>
        <p:spPr bwMode="auto">
          <a:xfrm>
            <a:off x="1567922" y="4151009"/>
            <a:ext cx="6937200" cy="747065"/>
          </a:xfrm>
          <a:prstGeom prst="rect">
            <a:avLst/>
          </a:prstGeom>
          <a:solidFill>
            <a:schemeClr val="accent2">
              <a:lumMod val="7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52458" tIns="26229" rIns="52458" bIns="26229" numCol="1" rtlCol="0" anchor="ctr" anchorCtr="0" compatLnSpc="1"/>
          <a:lstStyle/>
          <a:p>
            <a:pPr algn="ctr" defTabSz="699135"/>
            <a:endParaRPr lang="en-US" sz="1050" dirty="0">
              <a:solidFill>
                <a:srgbClr val="FFFFFF">
                  <a:alpha val="98824"/>
                </a:srgbClr>
              </a:solidFill>
              <a:latin typeface="+mn-ea"/>
              <a:cs typeface="Segoe UI" panose="020B0502040204020203" pitchFamily="34" charset="0"/>
            </a:endParaRPr>
          </a:p>
        </p:txBody>
      </p:sp>
      <p:sp>
        <p:nvSpPr>
          <p:cNvPr id="17" name="Rectangle 14"/>
          <p:cNvSpPr/>
          <p:nvPr/>
        </p:nvSpPr>
        <p:spPr bwMode="auto">
          <a:xfrm>
            <a:off x="518601" y="3896821"/>
            <a:ext cx="7986525" cy="226039"/>
          </a:xfrm>
          <a:prstGeom prst="rect">
            <a:avLst/>
          </a:prstGeom>
          <a:solidFill>
            <a:schemeClr val="accent2">
              <a:lumMod val="7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52458" tIns="26229" rIns="52458" bIns="26229" numCol="1" rtlCol="0" anchor="ctr" anchorCtr="0" compatLnSpc="1"/>
          <a:lstStyle/>
          <a:p>
            <a:pPr defTabSz="699135"/>
            <a:r>
              <a:rPr lang="zh-CN" altLang="en-US" sz="1050" b="1" smtClean="0">
                <a:gradFill>
                  <a:gsLst>
                    <a:gs pos="0">
                      <a:srgbClr val="FFFFFF"/>
                    </a:gs>
                    <a:gs pos="100000">
                      <a:srgbClr val="FFFFFF"/>
                    </a:gs>
                  </a:gsLst>
                  <a:lin ang="5400000" scaled="1"/>
                </a:gradFill>
                <a:latin typeface="+mn-ea"/>
                <a:cs typeface="Arial" panose="020B0604020202020204" pitchFamily="34" charset="0"/>
              </a:rPr>
              <a:t>第三阶段：</a:t>
            </a:r>
            <a:r>
              <a:rPr lang="zh-CN" altLang="en-US" sz="900" smtClean="0">
                <a:gradFill>
                  <a:gsLst>
                    <a:gs pos="0">
                      <a:srgbClr val="FFFFFF"/>
                    </a:gs>
                    <a:gs pos="100000">
                      <a:srgbClr val="FFFFFF"/>
                    </a:gs>
                  </a:gsLst>
                  <a:lin ang="5400000" scaled="1"/>
                </a:gradFill>
                <a:latin typeface="+mn-ea"/>
                <a:cs typeface="Arial" panose="020B0604020202020204" pitchFamily="34" charset="0"/>
              </a:rPr>
              <a:t>完善城市大脑产业生态，全面实现城市治理智慧化，向社会开放监测能力、分析能力和可公开数据资源，支持民生服务创新和产业发展</a:t>
            </a:r>
            <a:endParaRPr lang="en-US" sz="1050" b="1" dirty="0">
              <a:solidFill>
                <a:srgbClr val="FFFFFF">
                  <a:alpha val="98824"/>
                </a:srgbClr>
              </a:solidFill>
              <a:latin typeface="+mn-ea"/>
              <a:cs typeface="Segoe UI" panose="020B0502040204020203" pitchFamily="34" charset="0"/>
            </a:endParaRPr>
          </a:p>
        </p:txBody>
      </p:sp>
      <p:sp>
        <p:nvSpPr>
          <p:cNvPr id="18" name="Rectangle 15"/>
          <p:cNvSpPr/>
          <p:nvPr/>
        </p:nvSpPr>
        <p:spPr bwMode="auto">
          <a:xfrm>
            <a:off x="518600" y="4151011"/>
            <a:ext cx="1006234" cy="747066"/>
          </a:xfrm>
          <a:prstGeom prst="rect">
            <a:avLst/>
          </a:prstGeom>
          <a:solidFill>
            <a:schemeClr val="accent2">
              <a:lumMod val="7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52458" tIns="26229" rIns="52458" bIns="26229" numCol="1" rtlCol="0" anchor="ctr" anchorCtr="0" compatLnSpc="1"/>
          <a:lstStyle/>
          <a:p>
            <a:pPr algn="ctr" defTabSz="699135"/>
            <a:endParaRPr lang="en-US" sz="1050" dirty="0">
              <a:solidFill>
                <a:srgbClr val="FFFFFF">
                  <a:alpha val="98824"/>
                </a:srgbClr>
              </a:solidFill>
              <a:latin typeface="+mn-ea"/>
              <a:cs typeface="Segoe UI" panose="020B0502040204020203" pitchFamily="34" charset="0"/>
            </a:endParaRPr>
          </a:p>
        </p:txBody>
      </p:sp>
      <p:pic>
        <p:nvPicPr>
          <p:cNvPr id="19" name="Picture 17"/>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649480" y="4290831"/>
            <a:ext cx="752846" cy="503336"/>
          </a:xfrm>
          <a:prstGeom prst="rect">
            <a:avLst/>
          </a:prstGeom>
        </p:spPr>
      </p:pic>
      <p:sp>
        <p:nvSpPr>
          <p:cNvPr id="20" name="Text Placeholder 2"/>
          <p:cNvSpPr txBox="1"/>
          <p:nvPr/>
        </p:nvSpPr>
        <p:spPr>
          <a:xfrm>
            <a:off x="1626218" y="4169453"/>
            <a:ext cx="6372460" cy="687982"/>
          </a:xfrm>
          <a:prstGeom prst="rect">
            <a:avLst/>
          </a:prstGeom>
        </p:spPr>
        <p:txBody>
          <a:bodyPr lIns="68564" tIns="34281" rIns="68564" bIns="34281"/>
          <a:lstStyle>
            <a:lvl1pPr marL="460375" indent="-460375" algn="l" defTabSz="914400" rtl="0" eaLnBrk="1" latinLnBrk="0" hangingPunct="1">
              <a:lnSpc>
                <a:spcPct val="90000"/>
              </a:lnSpc>
              <a:spcBef>
                <a:spcPct val="20000"/>
              </a:spcBef>
              <a:buSzPct val="90000"/>
              <a:buFontTx/>
              <a:buBlip>
                <a:blip r:embed="rId1"/>
              </a:buBlip>
              <a:defRPr sz="3200" kern="1200">
                <a:gradFill>
                  <a:gsLst>
                    <a:gs pos="0">
                      <a:schemeClr val="tx1"/>
                    </a:gs>
                    <a:gs pos="86000">
                      <a:schemeClr val="tx1"/>
                    </a:gs>
                  </a:gsLst>
                  <a:lin ang="5400000" scaled="0"/>
                </a:gradFill>
                <a:latin typeface="+mn-lt"/>
                <a:ea typeface="+mn-ea"/>
                <a:cs typeface="+mn-cs"/>
              </a:defRPr>
            </a:lvl1pPr>
            <a:lvl2pPr marL="855980" indent="-395605" algn="l" defTabSz="914400" rtl="0" eaLnBrk="1" latinLnBrk="0" hangingPunct="1">
              <a:lnSpc>
                <a:spcPct val="90000"/>
              </a:lnSpc>
              <a:spcBef>
                <a:spcPct val="20000"/>
              </a:spcBef>
              <a:buSzPct val="90000"/>
              <a:buFontTx/>
              <a:buBlip>
                <a:blip r:embed="rId1"/>
              </a:buBlip>
              <a:defRPr sz="2800" kern="1200">
                <a:gradFill>
                  <a:gsLst>
                    <a:gs pos="0">
                      <a:schemeClr val="tx1"/>
                    </a:gs>
                    <a:gs pos="86000">
                      <a:schemeClr val="tx1"/>
                    </a:gs>
                  </a:gsLst>
                  <a:lin ang="5400000" scaled="0"/>
                </a:gradFill>
                <a:latin typeface="+mn-lt"/>
                <a:ea typeface="+mn-ea"/>
                <a:cs typeface="+mn-cs"/>
              </a:defRPr>
            </a:lvl2pPr>
            <a:lvl3pPr marL="1259205" indent="-403225" algn="l" defTabSz="914400" rtl="0" eaLnBrk="1" latinLnBrk="0" hangingPunct="1">
              <a:lnSpc>
                <a:spcPct val="90000"/>
              </a:lnSpc>
              <a:spcBef>
                <a:spcPct val="20000"/>
              </a:spcBef>
              <a:buSzPct val="90000"/>
              <a:buFontTx/>
              <a:buBlip>
                <a:blip r:embed="rId1"/>
              </a:buBlip>
              <a:defRPr sz="2400" kern="1200">
                <a:gradFill>
                  <a:gsLst>
                    <a:gs pos="0">
                      <a:schemeClr val="tx1"/>
                    </a:gs>
                    <a:gs pos="86000">
                      <a:schemeClr val="tx1"/>
                    </a:gs>
                  </a:gsLst>
                  <a:lin ang="5400000" scaled="0"/>
                </a:gradFill>
                <a:latin typeface="+mn-lt"/>
                <a:ea typeface="+mn-ea"/>
                <a:cs typeface="+mn-cs"/>
              </a:defRPr>
            </a:lvl3pPr>
            <a:lvl4pPr marL="1605280" indent="-346075" algn="l" defTabSz="914400" rtl="0" eaLnBrk="1" latinLnBrk="0" hangingPunct="1">
              <a:lnSpc>
                <a:spcPct val="90000"/>
              </a:lnSpc>
              <a:spcBef>
                <a:spcPct val="20000"/>
              </a:spcBef>
              <a:buSzPct val="90000"/>
              <a:buFontTx/>
              <a:buBlip>
                <a:blip r:embed="rId1"/>
              </a:buBlip>
              <a:defRPr sz="2000" kern="1200">
                <a:gradFill>
                  <a:gsLst>
                    <a:gs pos="0">
                      <a:schemeClr val="tx1"/>
                    </a:gs>
                    <a:gs pos="86000">
                      <a:schemeClr val="tx1"/>
                    </a:gs>
                  </a:gsLst>
                  <a:lin ang="5400000" scaled="0"/>
                </a:gradFill>
                <a:latin typeface="+mn-lt"/>
                <a:ea typeface="+mn-ea"/>
                <a:cs typeface="+mn-cs"/>
              </a:defRPr>
            </a:lvl4pPr>
            <a:lvl5pPr marL="1941830" indent="-336550" algn="l" defTabSz="914400" rtl="0" eaLnBrk="1" latinLnBrk="0" hangingPunct="1">
              <a:lnSpc>
                <a:spcPct val="90000"/>
              </a:lnSpc>
              <a:spcBef>
                <a:spcPct val="20000"/>
              </a:spcBef>
              <a:buSzPct val="90000"/>
              <a:buFontTx/>
              <a:buBlip>
                <a:blip r:embed="rId1"/>
              </a:buBlip>
              <a:defRPr sz="2000" kern="1200">
                <a:gradFill>
                  <a:gsLst>
                    <a:gs pos="0">
                      <a:schemeClr val="tx1"/>
                    </a:gs>
                    <a:gs pos="86000">
                      <a:schemeClr val="tx1"/>
                    </a:gs>
                  </a:gsLst>
                  <a:lin ang="5400000" scaled="0"/>
                </a:gra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1050">
                <a:gradFill>
                  <a:gsLst>
                    <a:gs pos="0">
                      <a:srgbClr val="FFFFFF"/>
                    </a:gs>
                    <a:gs pos="100000">
                      <a:srgbClr val="FFFFFF"/>
                    </a:gs>
                  </a:gsLst>
                  <a:lin ang="5400000" scaled="1"/>
                </a:gradFill>
                <a:latin typeface="+mn-ea"/>
                <a:cs typeface="Arial" panose="020B0604020202020204" pitchFamily="34" charset="0"/>
              </a:rPr>
              <a:t>实现</a:t>
            </a:r>
            <a:r>
              <a:rPr lang="zh-CN" altLang="en-US" sz="1050" smtClean="0">
                <a:gradFill>
                  <a:gsLst>
                    <a:gs pos="0">
                      <a:srgbClr val="FFFFFF"/>
                    </a:gs>
                    <a:gs pos="100000">
                      <a:srgbClr val="FFFFFF"/>
                    </a:gs>
                  </a:gsLst>
                  <a:lin ang="5400000" scaled="1"/>
                </a:gradFill>
                <a:latin typeface="+mn-ea"/>
                <a:cs typeface="Arial" panose="020B0604020202020204" pitchFamily="34" charset="0"/>
              </a:rPr>
              <a:t>城市大脑在跨部门、跨行业</a:t>
            </a:r>
            <a:r>
              <a:rPr lang="zh-CN" altLang="en-US" sz="1050">
                <a:gradFill>
                  <a:gsLst>
                    <a:gs pos="0">
                      <a:srgbClr val="FFFFFF"/>
                    </a:gs>
                    <a:gs pos="100000">
                      <a:srgbClr val="FFFFFF"/>
                    </a:gs>
                  </a:gsLst>
                  <a:lin ang="5400000" scaled="1"/>
                </a:gradFill>
                <a:latin typeface="+mn-ea"/>
                <a:cs typeface="Arial" panose="020B0604020202020204" pitchFamily="34" charset="0"/>
              </a:rPr>
              <a:t>、跨领域的覆盖延伸</a:t>
            </a:r>
            <a:endParaRPr lang="en-US" altLang="zh-CN" sz="1050" dirty="0">
              <a:gradFill>
                <a:gsLst>
                  <a:gs pos="0">
                    <a:srgbClr val="FFFFFF"/>
                  </a:gs>
                  <a:gs pos="100000">
                    <a:srgbClr val="FFFFFF"/>
                  </a:gs>
                </a:gsLst>
                <a:lin ang="5400000" scaled="1"/>
              </a:gradFill>
              <a:latin typeface="+mn-ea"/>
              <a:cs typeface="Arial" panose="020B0604020202020204" pitchFamily="34" charset="0"/>
            </a:endParaRPr>
          </a:p>
          <a:p>
            <a:r>
              <a:rPr lang="zh-CN" altLang="en-US" sz="1050" smtClean="0">
                <a:gradFill>
                  <a:gsLst>
                    <a:gs pos="0">
                      <a:srgbClr val="FFFFFF"/>
                    </a:gs>
                    <a:gs pos="100000">
                      <a:srgbClr val="FFFFFF"/>
                    </a:gs>
                  </a:gsLst>
                  <a:lin ang="5400000" scaled="1"/>
                </a:gradFill>
                <a:latin typeface="+mn-ea"/>
                <a:cs typeface="Arial" panose="020B0604020202020204" pitchFamily="34" charset="0"/>
              </a:rPr>
              <a:t>依托城市大脑开展社会治理各领域的智慧创新应用建设</a:t>
            </a:r>
            <a:endParaRPr lang="en-US" altLang="zh-CN" sz="1050" smtClean="0">
              <a:gradFill>
                <a:gsLst>
                  <a:gs pos="0">
                    <a:srgbClr val="FFFFFF"/>
                  </a:gs>
                  <a:gs pos="100000">
                    <a:srgbClr val="FFFFFF"/>
                  </a:gs>
                </a:gsLst>
                <a:lin ang="5400000" scaled="1"/>
              </a:gradFill>
              <a:latin typeface="+mn-ea"/>
              <a:cs typeface="Arial" panose="020B0604020202020204" pitchFamily="34" charset="0"/>
            </a:endParaRPr>
          </a:p>
          <a:p>
            <a:r>
              <a:rPr lang="zh-CN" altLang="en-US" sz="1050">
                <a:gradFill>
                  <a:gsLst>
                    <a:gs pos="0">
                      <a:srgbClr val="FFFFFF"/>
                    </a:gs>
                    <a:gs pos="100000">
                      <a:srgbClr val="FFFFFF"/>
                    </a:gs>
                  </a:gsLst>
                  <a:lin ang="5400000" scaled="1"/>
                </a:gradFill>
                <a:latin typeface="+mn-ea"/>
                <a:cs typeface="Arial" panose="020B0604020202020204" pitchFamily="34" charset="0"/>
              </a:rPr>
              <a:t>全面推进区县中枢建设，充分利用大脑平台的计算能力、数据资源、算法服务，建设</a:t>
            </a:r>
            <a:r>
              <a:rPr lang="zh-CN" altLang="en-US" sz="1050" smtClean="0">
                <a:gradFill>
                  <a:gsLst>
                    <a:gs pos="0">
                      <a:srgbClr val="FFFFFF"/>
                    </a:gs>
                    <a:gs pos="100000">
                      <a:srgbClr val="FFFFFF"/>
                    </a:gs>
                  </a:gsLst>
                  <a:lin ang="5400000" scaled="1"/>
                </a:gradFill>
                <a:latin typeface="+mn-ea"/>
                <a:cs typeface="Arial" panose="020B0604020202020204" pitchFamily="34" charset="0"/>
              </a:rPr>
              <a:t>区县治理应用，</a:t>
            </a:r>
            <a:r>
              <a:rPr lang="zh-CN" altLang="en-US" sz="1050">
                <a:gradFill>
                  <a:gsLst>
                    <a:gs pos="0">
                      <a:srgbClr val="FFFFFF"/>
                    </a:gs>
                    <a:gs pos="100000">
                      <a:srgbClr val="FFFFFF"/>
                    </a:gs>
                  </a:gsLst>
                  <a:lin ang="5400000" scaled="1"/>
                </a:gradFill>
                <a:latin typeface="+mn-ea"/>
                <a:cs typeface="Arial" panose="020B0604020202020204" pitchFamily="34" charset="0"/>
              </a:rPr>
              <a:t>并反哺大脑平台，形成全市一体化的</a:t>
            </a:r>
            <a:r>
              <a:rPr lang="zh-CN" altLang="en-US" sz="1050" smtClean="0">
                <a:gradFill>
                  <a:gsLst>
                    <a:gs pos="0">
                      <a:srgbClr val="FFFFFF"/>
                    </a:gs>
                    <a:gs pos="100000">
                      <a:srgbClr val="FFFFFF"/>
                    </a:gs>
                  </a:gsLst>
                  <a:lin ang="5400000" scaled="1"/>
                </a:gradFill>
                <a:latin typeface="+mn-ea"/>
                <a:cs typeface="Arial" panose="020B0604020202020204" pitchFamily="34" charset="0"/>
              </a:rPr>
              <a:t>城市大脑</a:t>
            </a:r>
            <a:r>
              <a:rPr lang="zh-CN" altLang="en-US" sz="1050">
                <a:gradFill>
                  <a:gsLst>
                    <a:gs pos="0">
                      <a:srgbClr val="FFFFFF"/>
                    </a:gs>
                    <a:gs pos="100000">
                      <a:srgbClr val="FFFFFF"/>
                    </a:gs>
                  </a:gsLst>
                  <a:lin ang="5400000" scaled="1"/>
                </a:gradFill>
                <a:latin typeface="+mn-ea"/>
                <a:cs typeface="Arial" panose="020B0604020202020204" pitchFamily="34" charset="0"/>
              </a:rPr>
              <a:t>体系</a:t>
            </a:r>
            <a:endParaRPr lang="en-US" altLang="zh-CN" sz="1050" dirty="0">
              <a:gradFill>
                <a:gsLst>
                  <a:gs pos="0">
                    <a:srgbClr val="FFFFFF"/>
                  </a:gs>
                  <a:gs pos="100000">
                    <a:srgbClr val="FFFFFF"/>
                  </a:gs>
                </a:gsLst>
                <a:lin ang="5400000" scaled="1"/>
              </a:gradFill>
              <a:latin typeface="+mn-ea"/>
              <a:cs typeface="Arial" panose="020B0604020202020204" pitchFamily="34" charset="0"/>
            </a:endParaRPr>
          </a:p>
        </p:txBody>
      </p:sp>
      <p:pic>
        <p:nvPicPr>
          <p:cNvPr id="22" name="Picture 17"/>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649480" y="3037039"/>
            <a:ext cx="752846" cy="503336"/>
          </a:xfrm>
          <a:prstGeom prst="rect">
            <a:avLst/>
          </a:prstGeom>
        </p:spPr>
      </p:pic>
      <p:pic>
        <p:nvPicPr>
          <p:cNvPr id="23" name="Picture 17"/>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649480" y="1742477"/>
            <a:ext cx="752846" cy="5033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smtClean="0"/>
              <a:t>最佳实践录屏</a:t>
            </a:r>
            <a:endParaRPr lang="zh-CN" altLang="en-US"/>
          </a:p>
        </p:txBody>
      </p:sp>
      <p:pic>
        <p:nvPicPr>
          <p:cNvPr id="2" name="图片 1"/>
          <p:cNvPicPr>
            <a:picLocks noChangeAspect="1"/>
          </p:cNvPicPr>
          <p:nvPr>
            <p:custDataLst>
              <p:tags r:id="rId1"/>
            </p:custDataLst>
          </p:nvPr>
        </p:nvPicPr>
        <p:blipFill>
          <a:blip r:embed="rId2"/>
          <a:stretch>
            <a:fillRect/>
          </a:stretch>
        </p:blipFill>
        <p:spPr>
          <a:xfrm>
            <a:off x="91453" y="1435895"/>
            <a:ext cx="8763264" cy="2450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椭圆 2"/>
          <p:cNvSpPr/>
          <p:nvPr/>
        </p:nvSpPr>
        <p:spPr>
          <a:xfrm>
            <a:off x="2695391" y="4625950"/>
            <a:ext cx="271271" cy="27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srgbClr val="FFFFFF"/>
              </a:solidFill>
              <a:latin typeface="Arial" panose="020B0604020202020204"/>
              <a:ea typeface="微软雅黑" panose="020B0503020204020204" pitchFamily="34" charset="-122"/>
            </a:endParaRPr>
          </a:p>
        </p:txBody>
      </p:sp>
      <p:sp>
        <p:nvSpPr>
          <p:cNvPr id="29" name="椭圆 28"/>
          <p:cNvSpPr/>
          <p:nvPr/>
        </p:nvSpPr>
        <p:spPr>
          <a:xfrm>
            <a:off x="4455681" y="4616705"/>
            <a:ext cx="271271" cy="27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srgbClr val="FFFFFF"/>
              </a:solidFill>
              <a:latin typeface="Arial" panose="020B0604020202020204"/>
              <a:ea typeface="微软雅黑" panose="020B0503020204020204" pitchFamily="34" charset="-122"/>
            </a:endParaRPr>
          </a:p>
        </p:txBody>
      </p:sp>
      <p:sp>
        <p:nvSpPr>
          <p:cNvPr id="36" name="矩形 35"/>
          <p:cNvSpPr/>
          <p:nvPr/>
        </p:nvSpPr>
        <p:spPr>
          <a:xfrm>
            <a:off x="3004526" y="4638358"/>
            <a:ext cx="1263415" cy="284480"/>
          </a:xfrm>
          <a:prstGeom prst="rect">
            <a:avLst/>
          </a:prstGeom>
        </p:spPr>
        <p:txBody>
          <a:bodyPr wrap="square">
            <a:spAutoFit/>
            <a:scene3d>
              <a:camera prst="orthographicFront"/>
              <a:lightRig rig="threePt" dir="t"/>
            </a:scene3d>
            <a:sp3d contourW="12700"/>
          </a:bodyPr>
          <a:lstStyle/>
          <a:p>
            <a:pPr defTabSz="342900">
              <a:lnSpc>
                <a:spcPct val="120000"/>
              </a:lnSpc>
            </a:pPr>
            <a:r>
              <a:rPr lang="zh-CN" altLang="en-US" sz="1050" dirty="0">
                <a:solidFill>
                  <a:srgbClr val="FFFFFF"/>
                </a:solidFill>
                <a:latin typeface="Arial" panose="020B0604020202020204"/>
                <a:ea typeface="微软雅黑" panose="020B0503020204020204" pitchFamily="34" charset="-122"/>
              </a:rPr>
              <a:t>制作：睿利而行</a:t>
            </a:r>
            <a:endParaRPr lang="zh-CN" altLang="en-US" sz="1050" dirty="0">
              <a:solidFill>
                <a:srgbClr val="FFFFFF"/>
              </a:solidFill>
              <a:latin typeface="Arial" panose="020B0604020202020204"/>
              <a:ea typeface="微软雅黑" panose="020B0503020204020204" pitchFamily="34" charset="-122"/>
            </a:endParaRPr>
          </a:p>
        </p:txBody>
      </p:sp>
      <p:sp>
        <p:nvSpPr>
          <p:cNvPr id="38" name="矩形 37"/>
          <p:cNvSpPr/>
          <p:nvPr/>
        </p:nvSpPr>
        <p:spPr>
          <a:xfrm>
            <a:off x="4764816" y="4625950"/>
            <a:ext cx="2191373" cy="284480"/>
          </a:xfrm>
          <a:prstGeom prst="rect">
            <a:avLst/>
          </a:prstGeom>
        </p:spPr>
        <p:txBody>
          <a:bodyPr wrap="square">
            <a:spAutoFit/>
            <a:scene3d>
              <a:camera prst="orthographicFront"/>
              <a:lightRig rig="threePt" dir="t"/>
            </a:scene3d>
            <a:sp3d contourW="12700"/>
          </a:bodyPr>
          <a:lstStyle/>
          <a:p>
            <a:pPr defTabSz="342900">
              <a:lnSpc>
                <a:spcPct val="120000"/>
              </a:lnSpc>
            </a:pPr>
            <a:r>
              <a:rPr lang="zh-CN" altLang="en-US" sz="1050" dirty="0">
                <a:solidFill>
                  <a:srgbClr val="FFFFFF"/>
                </a:solidFill>
                <a:latin typeface="Arial" panose="020B0604020202020204"/>
                <a:ea typeface="微软雅黑" panose="020B0503020204020204" pitchFamily="34" charset="-122"/>
              </a:rPr>
              <a:t>制作时间：</a:t>
            </a:r>
            <a:r>
              <a:rPr lang="en-US" altLang="zh-CN" sz="1050" dirty="0">
                <a:solidFill>
                  <a:srgbClr val="FFFFFF"/>
                </a:solidFill>
                <a:latin typeface="Arial" panose="020B0604020202020204"/>
                <a:ea typeface="微软雅黑" panose="020B0503020204020204" pitchFamily="34" charset="-122"/>
              </a:rPr>
              <a:t>2020</a:t>
            </a:r>
            <a:r>
              <a:rPr lang="zh-CN" altLang="en-US" sz="1050" dirty="0">
                <a:solidFill>
                  <a:srgbClr val="FFFFFF"/>
                </a:solidFill>
                <a:latin typeface="Arial" panose="020B0604020202020204"/>
                <a:ea typeface="微软雅黑" panose="020B0503020204020204" pitchFamily="34" charset="-122"/>
              </a:rPr>
              <a:t>年</a:t>
            </a:r>
            <a:r>
              <a:rPr lang="en-US" altLang="zh-CN" sz="1050" dirty="0">
                <a:solidFill>
                  <a:srgbClr val="FFFFFF"/>
                </a:solidFill>
                <a:latin typeface="Arial" panose="020B0604020202020204"/>
                <a:ea typeface="微软雅黑" panose="020B0503020204020204" pitchFamily="34" charset="-122"/>
              </a:rPr>
              <a:t>09月18日</a:t>
            </a:r>
            <a:endParaRPr lang="zh-CN" altLang="en-US" sz="1050" dirty="0">
              <a:solidFill>
                <a:srgbClr val="FFFFFF"/>
              </a:solidFill>
              <a:latin typeface="Arial" panose="020B0604020202020204"/>
              <a:ea typeface="微软雅黑" panose="020B0503020204020204" pitchFamily="34" charset="-122"/>
            </a:endParaRPr>
          </a:p>
        </p:txBody>
      </p:sp>
      <p:sp>
        <p:nvSpPr>
          <p:cNvPr id="10" name="矩形 9"/>
          <p:cNvSpPr/>
          <p:nvPr/>
        </p:nvSpPr>
        <p:spPr>
          <a:xfrm>
            <a:off x="0" y="0"/>
            <a:ext cx="9145270" cy="5166995"/>
          </a:xfrm>
          <a:prstGeom prst="rect">
            <a:avLst/>
          </a:prstGeom>
          <a:blipFill>
            <a:blip r:embed="rId1" cstate="print"/>
            <a:stretch>
              <a:fillRect/>
            </a:stretch>
          </a:blipFill>
          <a:ln>
            <a:noFill/>
          </a:ln>
          <a:effectLst>
            <a:outerShdw blurRad="203200" dist="165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endParaRPr lang="zh-CN" altLang="en-US" sz="5400" b="1">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1270" y="1532890"/>
            <a:ext cx="9144635" cy="2101215"/>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defRPr/>
            </a:pPr>
            <a:r>
              <a:rPr lang="zh-CN" altLang="en-US" sz="3200" b="1">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Thank you！</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500"/>
                                        <p:tgtEl>
                                          <p:spTgt spid="36"/>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500"/>
                                        <p:tgtEl>
                                          <p:spTgt spid="10"/>
                                        </p:tgtEl>
                                      </p:cBhvr>
                                    </p:animEffect>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animBg="1"/>
      <p:bldP spid="36" grpId="0"/>
      <p:bldP spid="38" grpId="0"/>
      <p:bldP spid="10"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78027" y="159793"/>
            <a:ext cx="8053388" cy="276999"/>
          </a:xfrm>
          <a:prstGeom prst="rect">
            <a:avLst/>
          </a:prstGeom>
        </p:spPr>
        <p:txBody>
          <a:bodyPr vert="horz" wrap="square" lIns="0" tIns="0" rIns="0" bIns="0" rtlCol="0">
            <a:spAutoFit/>
          </a:bodyPr>
          <a:lstStyle/>
          <a:p>
            <a:pPr marL="12700" defTabSz="650240"/>
            <a:r>
              <a:rPr sz="2000" b="1" dirty="0">
                <a:solidFill>
                  <a:schemeClr val="tx2"/>
                </a:solidFill>
                <a:latin typeface="微软雅黑" panose="020B0503020204020204" pitchFamily="34" charset="-122"/>
                <a:ea typeface="微软雅黑" panose="020B0503020204020204" pitchFamily="34" charset="-122"/>
              </a:rPr>
              <a:t>数字孪生城市重点——智能操控的城市大脑</a:t>
            </a:r>
            <a:endParaRPr sz="2000" b="1" dirty="0">
              <a:solidFill>
                <a:schemeClr val="tx2"/>
              </a:solidFill>
              <a:latin typeface="微软雅黑" panose="020B0503020204020204" pitchFamily="34" charset="-122"/>
              <a:ea typeface="微软雅黑" panose="020B0503020204020204" pitchFamily="34" charset="-122"/>
            </a:endParaRPr>
          </a:p>
        </p:txBody>
      </p:sp>
      <p:sp>
        <p:nvSpPr>
          <p:cNvPr id="3" name="object 3"/>
          <p:cNvSpPr/>
          <p:nvPr/>
        </p:nvSpPr>
        <p:spPr>
          <a:xfrm>
            <a:off x="290373" y="183259"/>
            <a:ext cx="139565" cy="230069"/>
          </a:xfrm>
          <a:custGeom>
            <a:avLst/>
            <a:gdLst/>
            <a:ahLst/>
            <a:cxnLst/>
            <a:rect l="l" t="t" r="r" b="b"/>
            <a:pathLst>
              <a:path w="186054" h="306705">
                <a:moveTo>
                  <a:pt x="0" y="306323"/>
                </a:moveTo>
                <a:lnTo>
                  <a:pt x="185928" y="306323"/>
                </a:lnTo>
                <a:lnTo>
                  <a:pt x="185928" y="0"/>
                </a:lnTo>
                <a:lnTo>
                  <a:pt x="0" y="0"/>
                </a:lnTo>
                <a:lnTo>
                  <a:pt x="0" y="306323"/>
                </a:lnTo>
                <a:close/>
              </a:path>
            </a:pathLst>
          </a:custGeom>
          <a:solidFill>
            <a:srgbClr val="4390EA"/>
          </a:solidFill>
        </p:spPr>
        <p:txBody>
          <a:bodyPr wrap="square" lIns="0" tIns="0" rIns="0" bIns="0" rtlCol="0"/>
          <a:lstStyle/>
          <a:p>
            <a:pPr defTabSz="685800"/>
            <a:endParaRPr sz="1350">
              <a:solidFill>
                <a:prstClr val="black"/>
              </a:solidFill>
              <a:latin typeface="Calibri" panose="020F0502020204030204"/>
            </a:endParaRPr>
          </a:p>
        </p:txBody>
      </p:sp>
      <p:sp>
        <p:nvSpPr>
          <p:cNvPr id="4" name="object 4"/>
          <p:cNvSpPr txBox="1"/>
          <p:nvPr/>
        </p:nvSpPr>
        <p:spPr>
          <a:xfrm>
            <a:off x="349895" y="883895"/>
            <a:ext cx="8281520" cy="886397"/>
          </a:xfrm>
          <a:prstGeom prst="rect">
            <a:avLst/>
          </a:prstGeom>
        </p:spPr>
        <p:txBody>
          <a:bodyPr vert="horz" wrap="square" lIns="0" tIns="0" rIns="0" bIns="0" rtlCol="0">
            <a:spAutoFit/>
          </a:bodyPr>
          <a:lstStyle/>
          <a:p>
            <a:pPr marL="12700" marR="3810" defTabSz="650240">
              <a:lnSpc>
                <a:spcPct val="90000"/>
              </a:lnSpc>
              <a:spcBef>
                <a:spcPct val="0"/>
              </a:spcBef>
            </a:pPr>
            <a:r>
              <a:rPr sz="1600" b="1" dirty="0">
                <a:solidFill>
                  <a:schemeClr val="tx2"/>
                </a:solidFill>
                <a:latin typeface="微软雅黑" panose="020B0503020204020204" pitchFamily="34" charset="-122"/>
                <a:ea typeface="微软雅黑" panose="020B0503020204020204" pitchFamily="34" charset="-122"/>
                <a:cs typeface="+mj-cs"/>
              </a:rPr>
              <a:t>数字孪生城市通过城市大脑，汇聚与交融不同来源的数据，如实记录呈现城市动态，尽可能预见到政策干预对各个子系 统的影响，充分考虑各种规避行为、时间延迟和信息损失等问题，将“自学习、自优化”功能融入城市管理过程之中，最终 达到增加城市系统整体福利的理想效果。</a:t>
            </a:r>
            <a:endParaRPr sz="1600" b="1" dirty="0">
              <a:solidFill>
                <a:schemeClr val="tx2"/>
              </a:solidFill>
              <a:latin typeface="微软雅黑" panose="020B0503020204020204" pitchFamily="34" charset="-122"/>
              <a:ea typeface="微软雅黑" panose="020B0503020204020204" pitchFamily="34" charset="-122"/>
              <a:cs typeface="+mj-cs"/>
            </a:endParaRPr>
          </a:p>
        </p:txBody>
      </p:sp>
      <p:sp>
        <p:nvSpPr>
          <p:cNvPr id="5" name="object 5"/>
          <p:cNvSpPr/>
          <p:nvPr/>
        </p:nvSpPr>
        <p:spPr>
          <a:xfrm>
            <a:off x="731647" y="1868334"/>
            <a:ext cx="2497889" cy="2840847"/>
          </a:xfrm>
          <a:prstGeom prst="rect">
            <a:avLst/>
          </a:prstGeom>
          <a:blipFill>
            <a:blip r:embed="rId1" cstate="print"/>
            <a:stretch>
              <a:fillRect/>
            </a:stretch>
          </a:blipFill>
        </p:spPr>
        <p:txBody>
          <a:bodyPr wrap="square" lIns="0" tIns="0" rIns="0" bIns="0" rtlCol="0"/>
          <a:lstStyle/>
          <a:p>
            <a:pPr defTabSz="685800"/>
            <a:endParaRPr sz="1350">
              <a:solidFill>
                <a:prstClr val="black"/>
              </a:solidFill>
              <a:latin typeface="Calibri" panose="020F0502020204030204"/>
            </a:endParaRPr>
          </a:p>
        </p:txBody>
      </p:sp>
      <p:sp>
        <p:nvSpPr>
          <p:cNvPr id="6" name="object 6"/>
          <p:cNvSpPr/>
          <p:nvPr/>
        </p:nvSpPr>
        <p:spPr>
          <a:xfrm>
            <a:off x="904842" y="2569686"/>
            <a:ext cx="2155405" cy="0"/>
          </a:xfrm>
          <a:custGeom>
            <a:avLst/>
            <a:gdLst/>
            <a:ahLst/>
            <a:cxnLst/>
            <a:rect l="l" t="t" r="r" b="b"/>
            <a:pathLst>
              <a:path w="2873375">
                <a:moveTo>
                  <a:pt x="0" y="0"/>
                </a:moveTo>
                <a:lnTo>
                  <a:pt x="2872866" y="0"/>
                </a:lnTo>
              </a:path>
            </a:pathLst>
          </a:custGeom>
          <a:ln w="19812">
            <a:solidFill>
              <a:srgbClr val="D9D9D9"/>
            </a:solidFill>
          </a:ln>
        </p:spPr>
        <p:txBody>
          <a:bodyPr wrap="square" lIns="0" tIns="0" rIns="0" bIns="0" rtlCol="0"/>
          <a:lstStyle/>
          <a:p>
            <a:pPr defTabSz="685800"/>
            <a:endParaRPr sz="1350">
              <a:solidFill>
                <a:prstClr val="black"/>
              </a:solidFill>
              <a:latin typeface="Calibri" panose="020F0502020204030204"/>
            </a:endParaRPr>
          </a:p>
        </p:txBody>
      </p:sp>
      <p:sp>
        <p:nvSpPr>
          <p:cNvPr id="7" name="object 7"/>
          <p:cNvSpPr/>
          <p:nvPr/>
        </p:nvSpPr>
        <p:spPr>
          <a:xfrm>
            <a:off x="1681074" y="2569686"/>
            <a:ext cx="602561" cy="0"/>
          </a:xfrm>
          <a:custGeom>
            <a:avLst/>
            <a:gdLst/>
            <a:ahLst/>
            <a:cxnLst/>
            <a:rect l="l" t="t" r="r" b="b"/>
            <a:pathLst>
              <a:path w="803275">
                <a:moveTo>
                  <a:pt x="0" y="0"/>
                </a:moveTo>
                <a:lnTo>
                  <a:pt x="803147" y="0"/>
                </a:lnTo>
              </a:path>
            </a:pathLst>
          </a:custGeom>
          <a:ln w="38100">
            <a:solidFill>
              <a:srgbClr val="4471C4"/>
            </a:solidFill>
          </a:ln>
        </p:spPr>
        <p:txBody>
          <a:bodyPr wrap="square" lIns="0" tIns="0" rIns="0" bIns="0" rtlCol="0"/>
          <a:lstStyle/>
          <a:p>
            <a:pPr defTabSz="685800"/>
            <a:endParaRPr sz="1350">
              <a:solidFill>
                <a:prstClr val="black"/>
              </a:solidFill>
              <a:latin typeface="Calibri" panose="020F0502020204030204"/>
            </a:endParaRPr>
          </a:p>
        </p:txBody>
      </p:sp>
      <p:sp>
        <p:nvSpPr>
          <p:cNvPr id="8" name="object 8"/>
          <p:cNvSpPr/>
          <p:nvPr/>
        </p:nvSpPr>
        <p:spPr>
          <a:xfrm>
            <a:off x="3322135" y="1868334"/>
            <a:ext cx="2497889" cy="2840847"/>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panose="020F0502020204030204"/>
            </a:endParaRPr>
          </a:p>
        </p:txBody>
      </p:sp>
      <p:sp>
        <p:nvSpPr>
          <p:cNvPr id="9" name="object 9"/>
          <p:cNvSpPr/>
          <p:nvPr/>
        </p:nvSpPr>
        <p:spPr>
          <a:xfrm>
            <a:off x="3495329" y="2569686"/>
            <a:ext cx="2155405" cy="0"/>
          </a:xfrm>
          <a:custGeom>
            <a:avLst/>
            <a:gdLst/>
            <a:ahLst/>
            <a:cxnLst/>
            <a:rect l="l" t="t" r="r" b="b"/>
            <a:pathLst>
              <a:path w="2873375">
                <a:moveTo>
                  <a:pt x="0" y="0"/>
                </a:moveTo>
                <a:lnTo>
                  <a:pt x="2872867" y="0"/>
                </a:lnTo>
              </a:path>
            </a:pathLst>
          </a:custGeom>
          <a:ln w="19812">
            <a:solidFill>
              <a:srgbClr val="D9D9D9"/>
            </a:solidFill>
          </a:ln>
        </p:spPr>
        <p:txBody>
          <a:bodyPr wrap="square" lIns="0" tIns="0" rIns="0" bIns="0" rtlCol="0"/>
          <a:lstStyle/>
          <a:p>
            <a:pPr defTabSz="685800"/>
            <a:endParaRPr sz="1350">
              <a:solidFill>
                <a:prstClr val="black"/>
              </a:solidFill>
              <a:latin typeface="Calibri" panose="020F0502020204030204"/>
            </a:endParaRPr>
          </a:p>
        </p:txBody>
      </p:sp>
      <p:sp>
        <p:nvSpPr>
          <p:cNvPr id="10" name="object 10"/>
          <p:cNvSpPr/>
          <p:nvPr/>
        </p:nvSpPr>
        <p:spPr>
          <a:xfrm>
            <a:off x="4271562" y="2569686"/>
            <a:ext cx="602561" cy="0"/>
          </a:xfrm>
          <a:custGeom>
            <a:avLst/>
            <a:gdLst/>
            <a:ahLst/>
            <a:cxnLst/>
            <a:rect l="l" t="t" r="r" b="b"/>
            <a:pathLst>
              <a:path w="803275">
                <a:moveTo>
                  <a:pt x="0" y="0"/>
                </a:moveTo>
                <a:lnTo>
                  <a:pt x="803148" y="0"/>
                </a:lnTo>
              </a:path>
            </a:pathLst>
          </a:custGeom>
          <a:ln w="38100">
            <a:solidFill>
              <a:srgbClr val="EC7C30"/>
            </a:solidFill>
          </a:ln>
        </p:spPr>
        <p:txBody>
          <a:bodyPr wrap="square" lIns="0" tIns="0" rIns="0" bIns="0" rtlCol="0"/>
          <a:lstStyle/>
          <a:p>
            <a:pPr defTabSz="685800"/>
            <a:endParaRPr sz="1350">
              <a:solidFill>
                <a:prstClr val="black"/>
              </a:solidFill>
              <a:latin typeface="Calibri" panose="020F0502020204030204"/>
            </a:endParaRPr>
          </a:p>
        </p:txBody>
      </p:sp>
      <p:sp>
        <p:nvSpPr>
          <p:cNvPr id="11" name="object 11"/>
          <p:cNvSpPr/>
          <p:nvPr/>
        </p:nvSpPr>
        <p:spPr>
          <a:xfrm>
            <a:off x="5912623" y="1868334"/>
            <a:ext cx="2497888" cy="2840847"/>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panose="020F0502020204030204"/>
            </a:endParaRPr>
          </a:p>
        </p:txBody>
      </p:sp>
      <p:sp>
        <p:nvSpPr>
          <p:cNvPr id="12" name="object 12"/>
          <p:cNvSpPr/>
          <p:nvPr/>
        </p:nvSpPr>
        <p:spPr>
          <a:xfrm>
            <a:off x="6085818" y="2569686"/>
            <a:ext cx="2155405" cy="0"/>
          </a:xfrm>
          <a:custGeom>
            <a:avLst/>
            <a:gdLst/>
            <a:ahLst/>
            <a:cxnLst/>
            <a:rect l="l" t="t" r="r" b="b"/>
            <a:pathLst>
              <a:path w="2873375">
                <a:moveTo>
                  <a:pt x="0" y="0"/>
                </a:moveTo>
                <a:lnTo>
                  <a:pt x="2872866" y="0"/>
                </a:lnTo>
              </a:path>
            </a:pathLst>
          </a:custGeom>
          <a:ln w="19812">
            <a:solidFill>
              <a:srgbClr val="D9D9D9"/>
            </a:solidFill>
          </a:ln>
        </p:spPr>
        <p:txBody>
          <a:bodyPr wrap="square" lIns="0" tIns="0" rIns="0" bIns="0" rtlCol="0"/>
          <a:lstStyle/>
          <a:p>
            <a:pPr defTabSz="685800"/>
            <a:endParaRPr sz="1350">
              <a:solidFill>
                <a:prstClr val="black"/>
              </a:solidFill>
              <a:latin typeface="Calibri" panose="020F0502020204030204"/>
            </a:endParaRPr>
          </a:p>
        </p:txBody>
      </p:sp>
      <p:sp>
        <p:nvSpPr>
          <p:cNvPr id="13" name="object 13"/>
          <p:cNvSpPr/>
          <p:nvPr/>
        </p:nvSpPr>
        <p:spPr>
          <a:xfrm>
            <a:off x="6862048" y="2569686"/>
            <a:ext cx="602561" cy="0"/>
          </a:xfrm>
          <a:custGeom>
            <a:avLst/>
            <a:gdLst/>
            <a:ahLst/>
            <a:cxnLst/>
            <a:rect l="l" t="t" r="r" b="b"/>
            <a:pathLst>
              <a:path w="803275">
                <a:moveTo>
                  <a:pt x="0" y="0"/>
                </a:moveTo>
                <a:lnTo>
                  <a:pt x="803148" y="0"/>
                </a:lnTo>
              </a:path>
            </a:pathLst>
          </a:custGeom>
          <a:ln w="38100">
            <a:solidFill>
              <a:srgbClr val="A4A4A4"/>
            </a:solidFill>
          </a:ln>
        </p:spPr>
        <p:txBody>
          <a:bodyPr wrap="square" lIns="0" tIns="0" rIns="0" bIns="0" rtlCol="0"/>
          <a:lstStyle/>
          <a:p>
            <a:pPr defTabSz="685800"/>
            <a:endParaRPr sz="1350">
              <a:solidFill>
                <a:prstClr val="black"/>
              </a:solidFill>
              <a:latin typeface="Calibri" panose="020F0502020204030204"/>
            </a:endParaRPr>
          </a:p>
        </p:txBody>
      </p:sp>
      <p:graphicFrame>
        <p:nvGraphicFramePr>
          <p:cNvPr id="14" name="object 14"/>
          <p:cNvGraphicFramePr>
            <a:graphicFrameLocks noGrp="1"/>
          </p:cNvGraphicFramePr>
          <p:nvPr>
            <p:custDataLst>
              <p:tags r:id="rId4"/>
            </p:custDataLst>
          </p:nvPr>
        </p:nvGraphicFramePr>
        <p:xfrm>
          <a:off x="804812" y="1944928"/>
          <a:ext cx="2352703" cy="2910290"/>
        </p:xfrm>
        <a:graphic>
          <a:graphicData uri="http://schemas.openxmlformats.org/drawingml/2006/table">
            <a:tbl>
              <a:tblPr firstRow="1" bandRow="1">
                <a:tableStyleId>{2D5ABB26-0587-4C30-8999-92F81FD0307C}</a:tableStyleId>
              </a:tblPr>
              <a:tblGrid>
                <a:gridCol w="477857"/>
                <a:gridCol w="1399275"/>
                <a:gridCol w="475571"/>
              </a:tblGrid>
              <a:tr h="2468165">
                <a:tc gridSpan="3">
                  <a:txBody>
                    <a:bodyPr/>
                    <a:lstStyle/>
                    <a:p>
                      <a:pPr marL="57150">
                        <a:lnSpc>
                          <a:spcPct val="100000"/>
                        </a:lnSpc>
                      </a:pPr>
                      <a:r>
                        <a:rPr sz="1400" b="1" dirty="0">
                          <a:solidFill>
                            <a:schemeClr val="bg1"/>
                          </a:solidFill>
                          <a:latin typeface="微软雅黑" panose="020B0503020204020204" pitchFamily="34" charset="-122"/>
                          <a:cs typeface="微软雅黑" panose="020B0503020204020204" pitchFamily="34" charset="-122"/>
                        </a:rPr>
                        <a:t>大脑凸显自主学习与集中调度</a:t>
                      </a:r>
                      <a:endParaRPr sz="1400">
                        <a:solidFill>
                          <a:schemeClr val="bg1"/>
                        </a:solidFill>
                        <a:latin typeface="微软雅黑" panose="020B0503020204020204" pitchFamily="34" charset="-122"/>
                        <a:cs typeface="微软雅黑" panose="020B0503020204020204" pitchFamily="34" charset="-122"/>
                      </a:endParaRPr>
                    </a:p>
                    <a:p>
                      <a:pPr>
                        <a:lnSpc>
                          <a:spcPct val="100000"/>
                        </a:lnSpc>
                      </a:pPr>
                      <a:endParaRPr sz="1400">
                        <a:latin typeface="Times New Roman" panose="02020603050405020304"/>
                        <a:cs typeface="Times New Roman" panose="02020603050405020304"/>
                      </a:endParaRPr>
                    </a:p>
                    <a:p>
                      <a:pPr>
                        <a:lnSpc>
                          <a:spcPct val="100000"/>
                        </a:lnSpc>
                        <a:spcBef>
                          <a:spcPts val="35"/>
                        </a:spcBef>
                      </a:pPr>
                      <a:endParaRPr sz="1400">
                        <a:latin typeface="Times New Roman" panose="02020603050405020304"/>
                        <a:cs typeface="Times New Roman" panose="02020603050405020304"/>
                      </a:endParaRPr>
                    </a:p>
                    <a:p>
                      <a:pPr marL="132715" marR="320675" algn="just">
                        <a:lnSpc>
                          <a:spcPct val="170000"/>
                        </a:lnSpc>
                      </a:pPr>
                      <a:r>
                        <a:rPr sz="1100" dirty="0">
                          <a:solidFill>
                            <a:srgbClr val="FFFFFF"/>
                          </a:solidFill>
                          <a:latin typeface="微软雅黑" panose="020B0503020204020204" pitchFamily="34" charset="-122"/>
                          <a:cs typeface="微软雅黑" panose="020B0503020204020204" pitchFamily="34" charset="-122"/>
                        </a:rPr>
                        <a:t>数字孪生模式下城市大</a:t>
                      </a:r>
                      <a:r>
                        <a:rPr sz="1100" spc="-15" dirty="0">
                          <a:solidFill>
                            <a:srgbClr val="FFFFFF"/>
                          </a:solidFill>
                          <a:latin typeface="微软雅黑" panose="020B0503020204020204" pitchFamily="34" charset="-122"/>
                          <a:cs typeface="微软雅黑" panose="020B0503020204020204" pitchFamily="34" charset="-122"/>
                        </a:rPr>
                        <a:t>脑</a:t>
                      </a:r>
                      <a:r>
                        <a:rPr sz="1100" dirty="0">
                          <a:solidFill>
                            <a:srgbClr val="FFFFFF"/>
                          </a:solidFill>
                          <a:latin typeface="微软雅黑" panose="020B0503020204020204" pitchFamily="34" charset="-122"/>
                          <a:cs typeface="微软雅黑" panose="020B0503020204020204" pitchFamily="34" charset="-122"/>
                        </a:rPr>
                        <a:t>紧密</a:t>
                      </a:r>
                      <a:r>
                        <a:rPr sz="1100" spc="-15" dirty="0">
                          <a:solidFill>
                            <a:srgbClr val="FFFFFF"/>
                          </a:solidFill>
                          <a:latin typeface="微软雅黑" panose="020B0503020204020204" pitchFamily="34" charset="-122"/>
                          <a:cs typeface="微软雅黑" panose="020B0503020204020204" pitchFamily="34" charset="-122"/>
                        </a:rPr>
                        <a:t>围</a:t>
                      </a:r>
                      <a:r>
                        <a:rPr sz="1100" dirty="0">
                          <a:solidFill>
                            <a:srgbClr val="FFFFFF"/>
                          </a:solidFill>
                          <a:latin typeface="微软雅黑" panose="020B0503020204020204" pitchFamily="34" charset="-122"/>
                          <a:cs typeface="微软雅黑" panose="020B0503020204020204" pitchFamily="34" charset="-122"/>
                        </a:rPr>
                        <a:t>绕 城市信息模型（C</a:t>
                      </a:r>
                      <a:r>
                        <a:rPr sz="1100" spc="-10" dirty="0">
                          <a:solidFill>
                            <a:srgbClr val="FFFFFF"/>
                          </a:solidFill>
                          <a:latin typeface="微软雅黑" panose="020B0503020204020204" pitchFamily="34" charset="-122"/>
                          <a:cs typeface="微软雅黑" panose="020B0503020204020204" pitchFamily="34" charset="-122"/>
                        </a:rPr>
                        <a:t>I</a:t>
                      </a:r>
                      <a:r>
                        <a:rPr sz="1100" spc="-5" dirty="0">
                          <a:solidFill>
                            <a:srgbClr val="FFFFFF"/>
                          </a:solidFill>
                          <a:latin typeface="微软雅黑" panose="020B0503020204020204" pitchFamily="34" charset="-122"/>
                          <a:cs typeface="微软雅黑" panose="020B0503020204020204" pitchFamily="34" charset="-122"/>
                        </a:rPr>
                        <a:t>M</a:t>
                      </a:r>
                      <a:r>
                        <a:rPr sz="1100" dirty="0">
                          <a:solidFill>
                            <a:srgbClr val="FFFFFF"/>
                          </a:solidFill>
                          <a:latin typeface="微软雅黑" panose="020B0503020204020204" pitchFamily="34" charset="-122"/>
                          <a:cs typeface="微软雅黑" panose="020B0503020204020204" pitchFamily="34" charset="-122"/>
                        </a:rPr>
                        <a:t>）和叠</a:t>
                      </a:r>
                      <a:r>
                        <a:rPr sz="1100" spc="-15" dirty="0">
                          <a:solidFill>
                            <a:srgbClr val="FFFFFF"/>
                          </a:solidFill>
                          <a:latin typeface="微软雅黑" panose="020B0503020204020204" pitchFamily="34" charset="-122"/>
                          <a:cs typeface="微软雅黑" panose="020B0503020204020204" pitchFamily="34" charset="-122"/>
                        </a:rPr>
                        <a:t>加</a:t>
                      </a:r>
                      <a:r>
                        <a:rPr sz="1100" dirty="0">
                          <a:solidFill>
                            <a:srgbClr val="FFFFFF"/>
                          </a:solidFill>
                          <a:latin typeface="微软雅黑" panose="020B0503020204020204" pitchFamily="34" charset="-122"/>
                          <a:cs typeface="微软雅黑" panose="020B0503020204020204" pitchFamily="34" charset="-122"/>
                        </a:rPr>
                        <a:t>在模 </a:t>
                      </a:r>
                      <a:r>
                        <a:rPr sz="1100" spc="-5" dirty="0">
                          <a:solidFill>
                            <a:srgbClr val="FFFFFF"/>
                          </a:solidFill>
                          <a:latin typeface="微软雅黑" panose="020B0503020204020204" pitchFamily="34" charset="-122"/>
                          <a:cs typeface="微软雅黑" panose="020B0503020204020204" pitchFamily="34" charset="-122"/>
                        </a:rPr>
                        <a:t>型上的多元数据集合，</a:t>
                      </a:r>
                      <a:r>
                        <a:rPr sz="1100" spc="-15" dirty="0">
                          <a:solidFill>
                            <a:srgbClr val="FFFFFF"/>
                          </a:solidFill>
                          <a:latin typeface="微软雅黑" panose="020B0503020204020204" pitchFamily="34" charset="-122"/>
                          <a:cs typeface="微软雅黑" panose="020B0503020204020204" pitchFamily="34" charset="-122"/>
                        </a:rPr>
                        <a:t>充</a:t>
                      </a:r>
                      <a:r>
                        <a:rPr sz="1100" spc="-5" dirty="0">
                          <a:solidFill>
                            <a:srgbClr val="FFFFFF"/>
                          </a:solidFill>
                          <a:latin typeface="微软雅黑" panose="020B0503020204020204" pitchFamily="34" charset="-122"/>
                          <a:cs typeface="微软雅黑" panose="020B0503020204020204" pitchFamily="34" charset="-122"/>
                        </a:rPr>
                        <a:t>分运</a:t>
                      </a:r>
                      <a:r>
                        <a:rPr sz="1100" spc="-15" dirty="0">
                          <a:solidFill>
                            <a:srgbClr val="FFFFFF"/>
                          </a:solidFill>
                          <a:latin typeface="微软雅黑" panose="020B0503020204020204" pitchFamily="34" charset="-122"/>
                          <a:cs typeface="微软雅黑" panose="020B0503020204020204" pitchFamily="34" charset="-122"/>
                        </a:rPr>
                        <a:t>用</a:t>
                      </a:r>
                      <a:r>
                        <a:rPr sz="1100" dirty="0">
                          <a:solidFill>
                            <a:srgbClr val="FFFFFF"/>
                          </a:solidFill>
                          <a:latin typeface="微软雅黑" panose="020B0503020204020204" pitchFamily="34" charset="-122"/>
                          <a:cs typeface="微软雅黑" panose="020B0503020204020204" pitchFamily="34" charset="-122"/>
                        </a:rPr>
                        <a:t>人 工智能和深度学习的技</a:t>
                      </a:r>
                      <a:r>
                        <a:rPr sz="1100" spc="-15" dirty="0">
                          <a:solidFill>
                            <a:srgbClr val="FFFFFF"/>
                          </a:solidFill>
                          <a:latin typeface="微软雅黑" panose="020B0503020204020204" pitchFamily="34" charset="-122"/>
                          <a:cs typeface="微软雅黑" panose="020B0503020204020204" pitchFamily="34" charset="-122"/>
                        </a:rPr>
                        <a:t>术</a:t>
                      </a:r>
                      <a:r>
                        <a:rPr sz="1100" dirty="0">
                          <a:solidFill>
                            <a:srgbClr val="FFFFFF"/>
                          </a:solidFill>
                          <a:latin typeface="微软雅黑" panose="020B0503020204020204" pitchFamily="34" charset="-122"/>
                          <a:cs typeface="微软雅黑" panose="020B0503020204020204" pitchFamily="34" charset="-122"/>
                        </a:rPr>
                        <a:t>来治</a:t>
                      </a:r>
                      <a:r>
                        <a:rPr sz="1100" spc="-15" dirty="0">
                          <a:solidFill>
                            <a:srgbClr val="FFFFFF"/>
                          </a:solidFill>
                          <a:latin typeface="微软雅黑" panose="020B0503020204020204" pitchFamily="34" charset="-122"/>
                          <a:cs typeface="微软雅黑" panose="020B0503020204020204" pitchFamily="34" charset="-122"/>
                        </a:rPr>
                        <a:t>理</a:t>
                      </a:r>
                      <a:r>
                        <a:rPr sz="1100" dirty="0">
                          <a:solidFill>
                            <a:srgbClr val="FFFFFF"/>
                          </a:solidFill>
                          <a:latin typeface="微软雅黑" panose="020B0503020204020204" pitchFamily="34" charset="-122"/>
                          <a:cs typeface="微软雅黑" panose="020B0503020204020204" pitchFamily="34" charset="-122"/>
                        </a:rPr>
                        <a:t>城 市。</a:t>
                      </a:r>
                      <a:endParaRPr sz="1100">
                        <a:latin typeface="微软雅黑" panose="020B0503020204020204" pitchFamily="34" charset="-122"/>
                        <a:cs typeface="微软雅黑" panose="020B0503020204020204" pitchFamily="34" charset="-122"/>
                      </a:endParaRPr>
                    </a:p>
                  </a:txBody>
                  <a:tcPr marL="0" marR="0" marT="0" marB="0">
                    <a:lnL w="3048">
                      <a:solidFill>
                        <a:srgbClr val="4390EA"/>
                      </a:solidFill>
                      <a:prstDash val="solid"/>
                    </a:lnL>
                    <a:lnR w="3048">
                      <a:solidFill>
                        <a:srgbClr val="4390EA"/>
                      </a:solidFill>
                      <a:prstDash val="solid"/>
                    </a:lnR>
                    <a:lnT w="3048">
                      <a:solidFill>
                        <a:srgbClr val="4390EA"/>
                      </a:solidFill>
                      <a:prstDash val="solid"/>
                    </a:lnT>
                    <a:solidFill>
                      <a:schemeClr val="accent1">
                        <a:lumMod val="75000"/>
                      </a:schemeClr>
                    </a:solidFill>
                  </a:tcPr>
                </a:tc>
                <a:tc hMerge="1">
                  <a:tcPr marL="0" marR="0" marT="0" marB="0"/>
                </a:tc>
                <a:tc hMerge="1">
                  <a:tcPr marL="0" marR="0" marT="0" marB="0"/>
                </a:tc>
              </a:tr>
              <a:tr h="220345">
                <a:tc>
                  <a:txBody>
                    <a:bodyPr/>
                    <a:lstStyle/>
                    <a:p>
                      <a:endParaRPr sz="1100">
                        <a:latin typeface="微软雅黑" panose="020B0503020204020204" pitchFamily="34" charset="-122"/>
                        <a:cs typeface="微软雅黑" panose="020B0503020204020204" pitchFamily="34" charset="-122"/>
                      </a:endParaRPr>
                    </a:p>
                  </a:txBody>
                  <a:tcPr marL="0" marR="0" marT="0" marB="0">
                    <a:lnL w="3048">
                      <a:solidFill>
                        <a:srgbClr val="4390EA"/>
                      </a:solidFill>
                      <a:prstDash val="solid"/>
                    </a:lnL>
                    <a:lnB w="3048">
                      <a:solidFill>
                        <a:srgbClr val="4390EA"/>
                      </a:solidFill>
                      <a:prstDash val="solid"/>
                    </a:lnB>
                    <a:solidFill>
                      <a:schemeClr val="accent1"/>
                    </a:solidFill>
                  </a:tcPr>
                </a:tc>
                <a:tc>
                  <a:txBody>
                    <a:bodyPr/>
                    <a:lstStyle/>
                    <a:p>
                      <a:endParaRPr sz="1100">
                        <a:latin typeface="微软雅黑" panose="020B0503020204020204" pitchFamily="34" charset="-122"/>
                        <a:cs typeface="微软雅黑" panose="020B0503020204020204" pitchFamily="34" charset="-122"/>
                      </a:endParaRPr>
                    </a:p>
                  </a:txBody>
                  <a:tcPr marL="0" marR="0" marT="0" marB="0">
                    <a:solidFill>
                      <a:srgbClr val="4390EA"/>
                    </a:solidFill>
                  </a:tcPr>
                </a:tc>
                <a:tc>
                  <a:txBody>
                    <a:bodyPr/>
                    <a:lstStyle/>
                    <a:p>
                      <a:endParaRPr sz="1100">
                        <a:latin typeface="微软雅黑" panose="020B0503020204020204" pitchFamily="34" charset="-122"/>
                        <a:cs typeface="微软雅黑" panose="020B0503020204020204" pitchFamily="34" charset="-122"/>
                      </a:endParaRPr>
                    </a:p>
                  </a:txBody>
                  <a:tcPr marL="0" marR="0" marT="0" marB="0">
                    <a:lnR w="3048">
                      <a:solidFill>
                        <a:srgbClr val="4390EA"/>
                      </a:solidFill>
                      <a:prstDash val="solid"/>
                    </a:lnR>
                    <a:lnB w="3048">
                      <a:solidFill>
                        <a:srgbClr val="4390EA"/>
                      </a:solidFill>
                      <a:prstDash val="solid"/>
                    </a:lnB>
                    <a:solidFill>
                      <a:schemeClr val="accent1"/>
                    </a:solidFill>
                  </a:tcPr>
                </a:tc>
              </a:tr>
              <a:tr h="221780">
                <a:tc>
                  <a:txBody>
                    <a:bodyPr/>
                    <a:lstStyle/>
                    <a:p>
                      <a:endParaRPr sz="1100">
                        <a:latin typeface="微软雅黑" panose="020B0503020204020204" pitchFamily="34" charset="-122"/>
                        <a:cs typeface="微软雅黑" panose="020B0503020204020204" pitchFamily="34" charset="-122"/>
                      </a:endParaRPr>
                    </a:p>
                  </a:txBody>
                  <a:tcPr marL="0" marR="0" marT="0" marB="0">
                    <a:lnT w="3048">
                      <a:solidFill>
                        <a:srgbClr val="4390EA"/>
                      </a:solidFill>
                      <a:prstDash val="solid"/>
                    </a:lnT>
                    <a:solidFill>
                      <a:schemeClr val="accent1"/>
                    </a:solidFill>
                  </a:tcPr>
                </a:tc>
                <a:tc>
                  <a:txBody>
                    <a:bodyPr/>
                    <a:lstStyle/>
                    <a:p>
                      <a:pPr marL="553085">
                        <a:lnSpc>
                          <a:spcPct val="100000"/>
                        </a:lnSpc>
                      </a:pPr>
                      <a:r>
                        <a:rPr sz="1400" spc="-155" dirty="0">
                          <a:solidFill>
                            <a:srgbClr val="FFFFFF"/>
                          </a:solidFill>
                          <a:latin typeface="微软雅黑" panose="020B0503020204020204" pitchFamily="34" charset="-122"/>
                          <a:cs typeface="微软雅黑" panose="020B0503020204020204" pitchFamily="34" charset="-122"/>
                        </a:rPr>
                        <a:t>P</a:t>
                      </a:r>
                      <a:r>
                        <a:rPr sz="1400" dirty="0">
                          <a:solidFill>
                            <a:srgbClr val="FFFFFF"/>
                          </a:solidFill>
                          <a:latin typeface="微软雅黑" panose="020B0503020204020204" pitchFamily="34" charset="-122"/>
                          <a:cs typeface="微软雅黑" panose="020B0503020204020204" pitchFamily="34" charset="-122"/>
                        </a:rPr>
                        <a:t>A</a:t>
                      </a:r>
                      <a:r>
                        <a:rPr sz="1400" spc="-45" dirty="0">
                          <a:solidFill>
                            <a:srgbClr val="FFFFFF"/>
                          </a:solidFill>
                          <a:latin typeface="微软雅黑" panose="020B0503020204020204" pitchFamily="34" charset="-122"/>
                          <a:cs typeface="微软雅黑" panose="020B0503020204020204" pitchFamily="34" charset="-122"/>
                        </a:rPr>
                        <a:t>R</a:t>
                      </a:r>
                      <a:r>
                        <a:rPr sz="1400" dirty="0">
                          <a:solidFill>
                            <a:srgbClr val="FFFFFF"/>
                          </a:solidFill>
                          <a:latin typeface="微软雅黑" panose="020B0503020204020204" pitchFamily="34" charset="-122"/>
                          <a:cs typeface="微软雅黑" panose="020B0503020204020204" pitchFamily="34" charset="-122"/>
                        </a:rPr>
                        <a:t>T</a:t>
                      </a:r>
                      <a:r>
                        <a:rPr sz="1400" spc="-5" dirty="0">
                          <a:solidFill>
                            <a:srgbClr val="FFFFFF"/>
                          </a:solidFill>
                          <a:latin typeface="微软雅黑" panose="020B0503020204020204" pitchFamily="34" charset="-122"/>
                          <a:cs typeface="微软雅黑" panose="020B0503020204020204" pitchFamily="34" charset="-122"/>
                        </a:rPr>
                        <a:t> </a:t>
                      </a:r>
                      <a:r>
                        <a:rPr sz="1400" dirty="0">
                          <a:solidFill>
                            <a:srgbClr val="FFFFFF"/>
                          </a:solidFill>
                          <a:latin typeface="微软雅黑" panose="020B0503020204020204" pitchFamily="34" charset="-122"/>
                          <a:cs typeface="微软雅黑" panose="020B0503020204020204" pitchFamily="34" charset="-122"/>
                        </a:rPr>
                        <a:t>1</a:t>
                      </a:r>
                      <a:endParaRPr sz="1400">
                        <a:latin typeface="微软雅黑" panose="020B0503020204020204" pitchFamily="34" charset="-122"/>
                        <a:cs typeface="微软雅黑" panose="020B0503020204020204" pitchFamily="34" charset="-122"/>
                      </a:endParaRPr>
                    </a:p>
                  </a:txBody>
                  <a:tcPr marL="0" marR="0" marT="0" marB="0">
                    <a:solidFill>
                      <a:srgbClr val="4390EA"/>
                    </a:solidFill>
                  </a:tcPr>
                </a:tc>
                <a:tc>
                  <a:txBody>
                    <a:bodyPr/>
                    <a:lstStyle/>
                    <a:p>
                      <a:endParaRPr sz="1400">
                        <a:latin typeface="微软雅黑" panose="020B0503020204020204" pitchFamily="34" charset="-122"/>
                        <a:cs typeface="微软雅黑" panose="020B0503020204020204" pitchFamily="34" charset="-122"/>
                      </a:endParaRPr>
                    </a:p>
                  </a:txBody>
                  <a:tcPr marL="0" marR="0" marT="0" marB="0">
                    <a:lnT w="3048">
                      <a:solidFill>
                        <a:srgbClr val="4390EA"/>
                      </a:solidFill>
                      <a:prstDash val="solid"/>
                    </a:lnT>
                    <a:solidFill>
                      <a:schemeClr val="accent1"/>
                    </a:solidFill>
                  </a:tcPr>
                </a:tc>
              </a:tr>
            </a:tbl>
          </a:graphicData>
        </a:graphic>
      </p:graphicFrame>
      <p:graphicFrame>
        <p:nvGraphicFramePr>
          <p:cNvPr id="15" name="object 15"/>
          <p:cNvGraphicFramePr>
            <a:graphicFrameLocks noGrp="1"/>
          </p:cNvGraphicFramePr>
          <p:nvPr>
            <p:custDataLst>
              <p:tags r:id="rId5"/>
            </p:custDataLst>
          </p:nvPr>
        </p:nvGraphicFramePr>
        <p:xfrm>
          <a:off x="3395345" y="1944370"/>
          <a:ext cx="2352675" cy="3016885"/>
        </p:xfrm>
        <a:graphic>
          <a:graphicData uri="http://schemas.openxmlformats.org/drawingml/2006/table">
            <a:tbl>
              <a:tblPr firstRow="1" bandRow="1">
                <a:tableStyleId>{2D5ABB26-0587-4C30-8999-92F81FD0307C}</a:tableStyleId>
              </a:tblPr>
              <a:tblGrid>
                <a:gridCol w="475615"/>
                <a:gridCol w="1401445"/>
                <a:gridCol w="475615"/>
              </a:tblGrid>
              <a:tr h="635000">
                <a:tc gridSpan="3">
                  <a:txBody>
                    <a:bodyPr/>
                    <a:lstStyle/>
                    <a:p>
                      <a:pPr marL="80010" algn="l">
                        <a:lnSpc>
                          <a:spcPct val="100000"/>
                        </a:lnSpc>
                      </a:pPr>
                      <a:r>
                        <a:rPr sz="1400" b="1" dirty="0">
                          <a:solidFill>
                            <a:schemeClr val="bg1"/>
                          </a:solidFill>
                          <a:latin typeface="微软雅黑" panose="020B0503020204020204" pitchFamily="34" charset="-122"/>
                          <a:cs typeface="微软雅黑" panose="020B0503020204020204" pitchFamily="34" charset="-122"/>
                        </a:rPr>
                        <a:t>一体三翼构建数字孪生城市大</a:t>
                      </a:r>
                      <a:r>
                        <a:rPr lang="zh-CN" sz="1400" b="1" dirty="0">
                          <a:solidFill>
                            <a:schemeClr val="bg1"/>
                          </a:solidFill>
                          <a:latin typeface="微软雅黑" panose="020B0503020204020204" pitchFamily="34" charset="-122"/>
                          <a:cs typeface="微软雅黑" panose="020B0503020204020204" pitchFamily="34" charset="-122"/>
                        </a:rPr>
                        <a:t>脑</a:t>
                      </a:r>
                      <a:endParaRPr lang="zh-CN" sz="1400" b="1" dirty="0">
                        <a:solidFill>
                          <a:schemeClr val="bg1"/>
                        </a:solidFill>
                        <a:latin typeface="微软雅黑" panose="020B0503020204020204" pitchFamily="34" charset="-122"/>
                        <a:cs typeface="微软雅黑" panose="020B0503020204020204" pitchFamily="34" charset="-122"/>
                      </a:endParaRPr>
                    </a:p>
                  </a:txBody>
                  <a:tcPr marL="0" marR="0" marT="0" marB="0">
                    <a:lnL w="3048">
                      <a:solidFill>
                        <a:srgbClr val="EAEAEA"/>
                      </a:solidFill>
                      <a:prstDash val="solid"/>
                    </a:lnL>
                    <a:lnR w="3048">
                      <a:solidFill>
                        <a:srgbClr val="EAEAEA"/>
                      </a:solidFill>
                      <a:prstDash val="solid"/>
                    </a:lnR>
                    <a:lnT w="3048">
                      <a:solidFill>
                        <a:srgbClr val="EAEAEA"/>
                      </a:solidFill>
                      <a:prstDash val="solid"/>
                    </a:lnT>
                    <a:solidFill>
                      <a:schemeClr val="accent1"/>
                    </a:solidFill>
                  </a:tcPr>
                </a:tc>
                <a:tc hMerge="1">
                  <a:tcPr marL="0" marR="0" marT="0" marB="0"/>
                </a:tc>
                <a:tc hMerge="1">
                  <a:tcPr marL="0" marR="0" marT="0" marB="0"/>
                </a:tc>
              </a:tr>
              <a:tr h="322580">
                <a:tc gridSpan="3">
                  <a:txBody>
                    <a:bodyPr/>
                    <a:lstStyle/>
                    <a:p>
                      <a:pPr algn="l">
                        <a:lnSpc>
                          <a:spcPct val="100000"/>
                        </a:lnSpc>
                      </a:pPr>
                      <a:endParaRPr sz="1400">
                        <a:latin typeface="微软雅黑" panose="020B0503020204020204" pitchFamily="34" charset="-122"/>
                        <a:cs typeface="微软雅黑" panose="020B0503020204020204" pitchFamily="34" charset="-122"/>
                      </a:endParaRPr>
                    </a:p>
                  </a:txBody>
                  <a:tcPr marL="0" marR="0" marT="0" marB="0">
                    <a:lnL w="3048">
                      <a:solidFill>
                        <a:srgbClr val="EAEAEA"/>
                      </a:solidFill>
                      <a:prstDash val="solid"/>
                    </a:lnL>
                    <a:lnR w="3048">
                      <a:solidFill>
                        <a:srgbClr val="EAEAEA"/>
                      </a:solidFill>
                      <a:prstDash val="solid"/>
                    </a:lnR>
                    <a:solidFill>
                      <a:schemeClr val="accent1"/>
                    </a:solidFill>
                  </a:tcPr>
                </a:tc>
                <a:tc hMerge="1">
                  <a:tcPr marL="0" marR="0" marT="0" marB="0"/>
                </a:tc>
                <a:tc hMerge="1">
                  <a:tcPr marL="0" marR="0" marT="0" marB="0"/>
                </a:tc>
              </a:tr>
              <a:tr h="332740">
                <a:tc gridSpan="3">
                  <a:txBody>
                    <a:bodyPr/>
                    <a:lstStyle/>
                    <a:p>
                      <a:pPr marL="135255">
                        <a:lnSpc>
                          <a:spcPct val="100000"/>
                        </a:lnSpc>
                      </a:pPr>
                      <a:r>
                        <a:rPr sz="1100" dirty="0">
                          <a:solidFill>
                            <a:srgbClr val="FFFFFF"/>
                          </a:solidFill>
                          <a:latin typeface="微软雅黑" panose="020B0503020204020204" pitchFamily="34" charset="-122"/>
                          <a:cs typeface="微软雅黑" panose="020B0503020204020204" pitchFamily="34" charset="-122"/>
                        </a:rPr>
                        <a:t>城市全要素数据治理、</a:t>
                      </a:r>
                      <a:r>
                        <a:rPr sz="1100" spc="-15" dirty="0">
                          <a:solidFill>
                            <a:srgbClr val="FFFFFF"/>
                          </a:solidFill>
                          <a:latin typeface="微软雅黑" panose="020B0503020204020204" pitchFamily="34" charset="-122"/>
                          <a:cs typeface="微软雅黑" panose="020B0503020204020204" pitchFamily="34" charset="-122"/>
                        </a:rPr>
                        <a:t>城</a:t>
                      </a:r>
                      <a:r>
                        <a:rPr sz="1100" dirty="0">
                          <a:solidFill>
                            <a:srgbClr val="FFFFFF"/>
                          </a:solidFill>
                          <a:latin typeface="微软雅黑" panose="020B0503020204020204" pitchFamily="34" charset="-122"/>
                          <a:cs typeface="微软雅黑" panose="020B0503020204020204" pitchFamily="34" charset="-122"/>
                        </a:rPr>
                        <a:t>市信</a:t>
                      </a:r>
                      <a:r>
                        <a:rPr sz="1100" spc="-15" dirty="0">
                          <a:solidFill>
                            <a:srgbClr val="FFFFFF"/>
                          </a:solidFill>
                          <a:latin typeface="微软雅黑" panose="020B0503020204020204" pitchFamily="34" charset="-122"/>
                          <a:cs typeface="微软雅黑" panose="020B0503020204020204" pitchFamily="34" charset="-122"/>
                        </a:rPr>
                        <a:t>息</a:t>
                      </a:r>
                      <a:r>
                        <a:rPr sz="1100" dirty="0">
                          <a:solidFill>
                            <a:srgbClr val="FFFFFF"/>
                          </a:solidFill>
                          <a:latin typeface="微软雅黑" panose="020B0503020204020204" pitchFamily="34" charset="-122"/>
                          <a:cs typeface="微软雅黑" panose="020B0503020204020204" pitchFamily="34" charset="-122"/>
                        </a:rPr>
                        <a:t>模</a:t>
                      </a:r>
                      <a:endParaRPr sz="1100">
                        <a:latin typeface="微软雅黑" panose="020B0503020204020204" pitchFamily="34" charset="-122"/>
                        <a:cs typeface="微软雅黑" panose="020B0503020204020204" pitchFamily="34" charset="-122"/>
                      </a:endParaRPr>
                    </a:p>
                  </a:txBody>
                  <a:tcPr marL="0" marR="0" marT="0" marB="0">
                    <a:lnL w="3048">
                      <a:solidFill>
                        <a:srgbClr val="EAEAEA"/>
                      </a:solidFill>
                      <a:prstDash val="solid"/>
                    </a:lnL>
                    <a:lnR w="3048">
                      <a:solidFill>
                        <a:srgbClr val="EAEAEA"/>
                      </a:solidFill>
                      <a:prstDash val="solid"/>
                    </a:lnR>
                    <a:solidFill>
                      <a:schemeClr val="accent1"/>
                    </a:solidFill>
                  </a:tcPr>
                </a:tc>
                <a:tc hMerge="1">
                  <a:tcPr marL="0" marR="0" marT="0" marB="0"/>
                </a:tc>
                <a:tc hMerge="1">
                  <a:tcPr marL="0" marR="0" marT="0" marB="0"/>
                </a:tc>
              </a:tr>
              <a:tr h="249555">
                <a:tc gridSpan="3">
                  <a:txBody>
                    <a:bodyPr/>
                    <a:lstStyle/>
                    <a:p>
                      <a:pPr marL="135255">
                        <a:lnSpc>
                          <a:spcPct val="100000"/>
                        </a:lnSpc>
                      </a:pPr>
                      <a:r>
                        <a:rPr sz="1100" dirty="0">
                          <a:solidFill>
                            <a:srgbClr val="FFFFFF"/>
                          </a:solidFill>
                          <a:latin typeface="微软雅黑" panose="020B0503020204020204" pitchFamily="34" charset="-122"/>
                          <a:cs typeface="微软雅黑" panose="020B0503020204020204" pitchFamily="34" charset="-122"/>
                        </a:rPr>
                        <a:t>型和人工智能支撑下的</a:t>
                      </a:r>
                      <a:r>
                        <a:rPr sz="1100" spc="-15" dirty="0">
                          <a:solidFill>
                            <a:srgbClr val="FFFFFF"/>
                          </a:solidFill>
                          <a:latin typeface="微软雅黑" panose="020B0503020204020204" pitchFamily="34" charset="-122"/>
                          <a:cs typeface="微软雅黑" panose="020B0503020204020204" pitchFamily="34" charset="-122"/>
                        </a:rPr>
                        <a:t>大</a:t>
                      </a:r>
                      <a:r>
                        <a:rPr sz="1100" dirty="0">
                          <a:solidFill>
                            <a:srgbClr val="FFFFFF"/>
                          </a:solidFill>
                          <a:latin typeface="微软雅黑" panose="020B0503020204020204" pitchFamily="34" charset="-122"/>
                          <a:cs typeface="微软雅黑" panose="020B0503020204020204" pitchFamily="34" charset="-122"/>
                        </a:rPr>
                        <a:t>脑平</a:t>
                      </a:r>
                      <a:r>
                        <a:rPr sz="1100" spc="-15" dirty="0">
                          <a:solidFill>
                            <a:srgbClr val="FFFFFF"/>
                          </a:solidFill>
                          <a:latin typeface="微软雅黑" panose="020B0503020204020204" pitchFamily="34" charset="-122"/>
                          <a:cs typeface="微软雅黑" panose="020B0503020204020204" pitchFamily="34" charset="-122"/>
                        </a:rPr>
                        <a:t>台</a:t>
                      </a:r>
                      <a:r>
                        <a:rPr sz="1100" dirty="0">
                          <a:solidFill>
                            <a:srgbClr val="FFFFFF"/>
                          </a:solidFill>
                          <a:latin typeface="微软雅黑" panose="020B0503020204020204" pitchFamily="34" charset="-122"/>
                          <a:cs typeface="微软雅黑" panose="020B0503020204020204" pitchFamily="34" charset="-122"/>
                        </a:rPr>
                        <a:t>，</a:t>
                      </a:r>
                      <a:endParaRPr sz="1100">
                        <a:latin typeface="微软雅黑" panose="020B0503020204020204" pitchFamily="34" charset="-122"/>
                        <a:cs typeface="微软雅黑" panose="020B0503020204020204" pitchFamily="34" charset="-122"/>
                      </a:endParaRPr>
                    </a:p>
                  </a:txBody>
                  <a:tcPr marL="0" marR="0" marT="0" marB="0">
                    <a:lnL w="3048">
                      <a:solidFill>
                        <a:srgbClr val="EAEAEA"/>
                      </a:solidFill>
                      <a:prstDash val="solid"/>
                    </a:lnL>
                    <a:lnR w="3048">
                      <a:solidFill>
                        <a:srgbClr val="EAEAEA"/>
                      </a:solidFill>
                      <a:prstDash val="solid"/>
                    </a:lnR>
                    <a:solidFill>
                      <a:schemeClr val="accent1"/>
                    </a:solidFill>
                  </a:tcPr>
                </a:tc>
                <a:tc hMerge="1">
                  <a:tcPr marL="0" marR="0" marT="0" marB="0"/>
                </a:tc>
                <a:tc hMerge="1">
                  <a:tcPr marL="0" marR="0" marT="0" marB="0"/>
                </a:tc>
              </a:tr>
              <a:tr h="248920">
                <a:tc gridSpan="3">
                  <a:txBody>
                    <a:bodyPr/>
                    <a:lstStyle/>
                    <a:p>
                      <a:pPr marL="135255">
                        <a:lnSpc>
                          <a:spcPct val="100000"/>
                        </a:lnSpc>
                      </a:pPr>
                      <a:r>
                        <a:rPr sz="1100" spc="-5" dirty="0">
                          <a:solidFill>
                            <a:srgbClr val="FFFFFF"/>
                          </a:solidFill>
                          <a:latin typeface="微软雅黑" panose="020B0503020204020204" pitchFamily="34" charset="-122"/>
                          <a:cs typeface="微软雅黑" panose="020B0503020204020204" pitchFamily="34" charset="-122"/>
                        </a:rPr>
                        <a:t>组成了数字孪生城市大</a:t>
                      </a:r>
                      <a:r>
                        <a:rPr sz="1100" spc="-15" dirty="0">
                          <a:solidFill>
                            <a:srgbClr val="FFFFFF"/>
                          </a:solidFill>
                          <a:latin typeface="微软雅黑" panose="020B0503020204020204" pitchFamily="34" charset="-122"/>
                          <a:cs typeface="微软雅黑" panose="020B0503020204020204" pitchFamily="34" charset="-122"/>
                        </a:rPr>
                        <a:t>脑</a:t>
                      </a:r>
                      <a:r>
                        <a:rPr sz="1100" dirty="0">
                          <a:solidFill>
                            <a:srgbClr val="FFFFFF"/>
                          </a:solidFill>
                          <a:latin typeface="微软雅黑" panose="020B0503020204020204" pitchFamily="34" charset="-122"/>
                          <a:cs typeface="微软雅黑" panose="020B0503020204020204" pitchFamily="34" charset="-122"/>
                        </a:rPr>
                        <a:t>。</a:t>
                      </a:r>
                      <a:endParaRPr sz="1100">
                        <a:latin typeface="微软雅黑" panose="020B0503020204020204" pitchFamily="34" charset="-122"/>
                        <a:cs typeface="微软雅黑" panose="020B0503020204020204" pitchFamily="34" charset="-122"/>
                      </a:endParaRPr>
                    </a:p>
                  </a:txBody>
                  <a:tcPr marL="0" marR="0" marT="0" marB="0">
                    <a:lnL w="3048">
                      <a:solidFill>
                        <a:srgbClr val="EAEAEA"/>
                      </a:solidFill>
                      <a:prstDash val="solid"/>
                    </a:lnL>
                    <a:lnR w="3048">
                      <a:solidFill>
                        <a:srgbClr val="EAEAEA"/>
                      </a:solidFill>
                      <a:prstDash val="solid"/>
                    </a:lnR>
                    <a:solidFill>
                      <a:schemeClr val="accent1"/>
                    </a:solidFill>
                  </a:tcPr>
                </a:tc>
                <a:tc hMerge="1">
                  <a:tcPr marL="0" marR="0" marT="0" marB="0"/>
                </a:tc>
                <a:tc hMerge="1">
                  <a:tcPr marL="0" marR="0" marT="0" marB="0"/>
                </a:tc>
              </a:tr>
              <a:tr h="249555">
                <a:tc gridSpan="3">
                  <a:txBody>
                    <a:bodyPr/>
                    <a:lstStyle/>
                    <a:p>
                      <a:pPr marL="135255">
                        <a:lnSpc>
                          <a:spcPct val="100000"/>
                        </a:lnSpc>
                      </a:pPr>
                      <a:r>
                        <a:rPr sz="1100" dirty="0">
                          <a:solidFill>
                            <a:srgbClr val="FFFFFF"/>
                          </a:solidFill>
                          <a:latin typeface="微软雅黑" panose="020B0503020204020204" pitchFamily="34" charset="-122"/>
                          <a:cs typeface="微软雅黑" panose="020B0503020204020204" pitchFamily="34" charset="-122"/>
                        </a:rPr>
                        <a:t>全域数据治理、城市信</a:t>
                      </a:r>
                      <a:r>
                        <a:rPr sz="1100" spc="-15" dirty="0">
                          <a:solidFill>
                            <a:srgbClr val="FFFFFF"/>
                          </a:solidFill>
                          <a:latin typeface="微软雅黑" panose="020B0503020204020204" pitchFamily="34" charset="-122"/>
                          <a:cs typeface="微软雅黑" panose="020B0503020204020204" pitchFamily="34" charset="-122"/>
                        </a:rPr>
                        <a:t>息</a:t>
                      </a:r>
                      <a:r>
                        <a:rPr sz="1100" dirty="0">
                          <a:solidFill>
                            <a:srgbClr val="FFFFFF"/>
                          </a:solidFill>
                          <a:latin typeface="微软雅黑" panose="020B0503020204020204" pitchFamily="34" charset="-122"/>
                          <a:cs typeface="微软雅黑" panose="020B0503020204020204" pitchFamily="34" charset="-122"/>
                        </a:rPr>
                        <a:t>模型</a:t>
                      </a:r>
                      <a:r>
                        <a:rPr sz="1100" spc="-15" dirty="0">
                          <a:solidFill>
                            <a:srgbClr val="FFFFFF"/>
                          </a:solidFill>
                          <a:latin typeface="微软雅黑" panose="020B0503020204020204" pitchFamily="34" charset="-122"/>
                          <a:cs typeface="微软雅黑" panose="020B0503020204020204" pitchFamily="34" charset="-122"/>
                        </a:rPr>
                        <a:t>、</a:t>
                      </a:r>
                      <a:r>
                        <a:rPr sz="1100" dirty="0">
                          <a:solidFill>
                            <a:srgbClr val="FFFFFF"/>
                          </a:solidFill>
                          <a:latin typeface="微软雅黑" panose="020B0503020204020204" pitchFamily="34" charset="-122"/>
                          <a:cs typeface="微软雅黑" panose="020B0503020204020204" pitchFamily="34" charset="-122"/>
                        </a:rPr>
                        <a:t>人</a:t>
                      </a:r>
                      <a:endParaRPr sz="1100">
                        <a:latin typeface="微软雅黑" panose="020B0503020204020204" pitchFamily="34" charset="-122"/>
                        <a:cs typeface="微软雅黑" panose="020B0503020204020204" pitchFamily="34" charset="-122"/>
                      </a:endParaRPr>
                    </a:p>
                  </a:txBody>
                  <a:tcPr marL="0" marR="0" marT="0" marB="0">
                    <a:lnL w="3048">
                      <a:solidFill>
                        <a:srgbClr val="EAEAEA"/>
                      </a:solidFill>
                      <a:prstDash val="solid"/>
                    </a:lnL>
                    <a:lnR w="3048">
                      <a:solidFill>
                        <a:srgbClr val="EAEAEA"/>
                      </a:solidFill>
                      <a:prstDash val="solid"/>
                    </a:lnR>
                    <a:solidFill>
                      <a:schemeClr val="accent1"/>
                    </a:solidFill>
                  </a:tcPr>
                </a:tc>
                <a:tc hMerge="1">
                  <a:tcPr marL="0" marR="0" marT="0" marB="0"/>
                </a:tc>
                <a:tc hMerge="1">
                  <a:tcPr marL="0" marR="0" marT="0" marB="0"/>
                </a:tc>
              </a:tr>
              <a:tr h="412115">
                <a:tc gridSpan="3">
                  <a:txBody>
                    <a:bodyPr/>
                    <a:lstStyle/>
                    <a:p>
                      <a:pPr marL="135255">
                        <a:lnSpc>
                          <a:spcPct val="100000"/>
                        </a:lnSpc>
                      </a:pPr>
                      <a:r>
                        <a:rPr sz="1100" dirty="0">
                          <a:solidFill>
                            <a:srgbClr val="FFFFFF"/>
                          </a:solidFill>
                          <a:latin typeface="微软雅黑" panose="020B0503020204020204" pitchFamily="34" charset="-122"/>
                          <a:cs typeface="微软雅黑" panose="020B0503020204020204" pitchFamily="34" charset="-122"/>
                        </a:rPr>
                        <a:t>工智能赋能</a:t>
                      </a:r>
                      <a:endParaRPr sz="1100">
                        <a:latin typeface="微软雅黑" panose="020B0503020204020204" pitchFamily="34" charset="-122"/>
                        <a:cs typeface="微软雅黑" panose="020B0503020204020204" pitchFamily="34" charset="-122"/>
                      </a:endParaRPr>
                    </a:p>
                  </a:txBody>
                  <a:tcPr marL="0" marR="0" marT="0" marB="0">
                    <a:lnL w="3048">
                      <a:solidFill>
                        <a:srgbClr val="EAEAEA"/>
                      </a:solidFill>
                      <a:prstDash val="solid"/>
                    </a:lnL>
                    <a:lnR w="3048">
                      <a:solidFill>
                        <a:srgbClr val="EAEAEA"/>
                      </a:solidFill>
                      <a:prstDash val="solid"/>
                    </a:lnR>
                    <a:solidFill>
                      <a:schemeClr val="accent1"/>
                    </a:solidFill>
                  </a:tcPr>
                </a:tc>
                <a:tc hMerge="1">
                  <a:tcPr marL="0" marR="0" marT="0" marB="0"/>
                </a:tc>
                <a:tc hMerge="1">
                  <a:tcPr marL="0" marR="0" marT="0" marB="0"/>
                </a:tc>
              </a:tr>
              <a:tr h="248920">
                <a:tc>
                  <a:txBody>
                    <a:bodyPr/>
                    <a:lstStyle/>
                    <a:p>
                      <a:endParaRPr sz="1100">
                        <a:latin typeface="微软雅黑" panose="020B0503020204020204" pitchFamily="34" charset="-122"/>
                        <a:cs typeface="微软雅黑" panose="020B0503020204020204" pitchFamily="34" charset="-122"/>
                      </a:endParaRPr>
                    </a:p>
                  </a:txBody>
                  <a:tcPr marL="0" marR="0" marT="0" marB="0">
                    <a:lnL w="3048">
                      <a:solidFill>
                        <a:srgbClr val="EAEAEA"/>
                      </a:solidFill>
                      <a:prstDash val="solid"/>
                    </a:lnL>
                    <a:lnB w="3048">
                      <a:solidFill>
                        <a:srgbClr val="EAEAEA"/>
                      </a:solidFill>
                      <a:prstDash val="solid"/>
                    </a:lnB>
                    <a:solidFill>
                      <a:schemeClr val="accent1"/>
                    </a:solidFill>
                  </a:tcPr>
                </a:tc>
                <a:tc>
                  <a:txBody>
                    <a:bodyPr/>
                    <a:lstStyle/>
                    <a:p>
                      <a:endParaRPr sz="1100">
                        <a:latin typeface="微软雅黑" panose="020B0503020204020204" pitchFamily="34" charset="-122"/>
                        <a:cs typeface="微软雅黑" panose="020B0503020204020204" pitchFamily="34" charset="-122"/>
                      </a:endParaRPr>
                    </a:p>
                  </a:txBody>
                  <a:tcPr marL="0" marR="0" marT="0" marB="0">
                    <a:lnB w="3048">
                      <a:solidFill>
                        <a:srgbClr val="EAEAEA"/>
                      </a:solidFill>
                      <a:prstDash val="solid"/>
                    </a:lnB>
                    <a:solidFill>
                      <a:srgbClr val="EC7C30"/>
                    </a:solidFill>
                  </a:tcPr>
                </a:tc>
                <a:tc>
                  <a:txBody>
                    <a:bodyPr/>
                    <a:lstStyle/>
                    <a:p>
                      <a:endParaRPr sz="1100">
                        <a:latin typeface="微软雅黑" panose="020B0503020204020204" pitchFamily="34" charset="-122"/>
                        <a:cs typeface="微软雅黑" panose="020B0503020204020204" pitchFamily="34" charset="-122"/>
                      </a:endParaRPr>
                    </a:p>
                  </a:txBody>
                  <a:tcPr marL="0" marR="0" marT="0" marB="0">
                    <a:lnR w="3048">
                      <a:solidFill>
                        <a:srgbClr val="EAEAEA"/>
                      </a:solidFill>
                      <a:prstDash val="solid"/>
                    </a:lnR>
                    <a:lnB w="3048">
                      <a:solidFill>
                        <a:srgbClr val="EAEAEA"/>
                      </a:solidFill>
                      <a:prstDash val="solid"/>
                    </a:lnB>
                    <a:solidFill>
                      <a:schemeClr val="accent1"/>
                    </a:solidFill>
                  </a:tcPr>
                </a:tc>
              </a:tr>
              <a:tr h="317500">
                <a:tc>
                  <a:txBody>
                    <a:bodyPr/>
                    <a:lstStyle/>
                    <a:p>
                      <a:endParaRPr sz="1100">
                        <a:latin typeface="微软雅黑" panose="020B0503020204020204" pitchFamily="34" charset="-122"/>
                        <a:cs typeface="微软雅黑" panose="020B0503020204020204" pitchFamily="34" charset="-122"/>
                      </a:endParaRPr>
                    </a:p>
                  </a:txBody>
                  <a:tcPr marL="0" marR="0" marT="0" marB="0">
                    <a:lnT w="3048">
                      <a:solidFill>
                        <a:srgbClr val="EAEAEA"/>
                      </a:solidFill>
                      <a:prstDash val="solid"/>
                    </a:lnT>
                    <a:solidFill>
                      <a:schemeClr val="accent1"/>
                    </a:solidFill>
                  </a:tcPr>
                </a:tc>
                <a:tc>
                  <a:txBody>
                    <a:bodyPr/>
                    <a:lstStyle/>
                    <a:p>
                      <a:pPr marL="554990">
                        <a:lnSpc>
                          <a:spcPct val="100000"/>
                        </a:lnSpc>
                      </a:pPr>
                      <a:r>
                        <a:rPr sz="1400" spc="-155" dirty="0">
                          <a:solidFill>
                            <a:srgbClr val="FFFFFF"/>
                          </a:solidFill>
                          <a:latin typeface="微软雅黑" panose="020B0503020204020204" pitchFamily="34" charset="-122"/>
                          <a:cs typeface="微软雅黑" panose="020B0503020204020204" pitchFamily="34" charset="-122"/>
                        </a:rPr>
                        <a:t>P</a:t>
                      </a:r>
                      <a:r>
                        <a:rPr sz="1400" dirty="0">
                          <a:solidFill>
                            <a:srgbClr val="FFFFFF"/>
                          </a:solidFill>
                          <a:latin typeface="微软雅黑" panose="020B0503020204020204" pitchFamily="34" charset="-122"/>
                          <a:cs typeface="微软雅黑" panose="020B0503020204020204" pitchFamily="34" charset="-122"/>
                        </a:rPr>
                        <a:t>A</a:t>
                      </a:r>
                      <a:r>
                        <a:rPr sz="1400" spc="-45" dirty="0">
                          <a:solidFill>
                            <a:srgbClr val="FFFFFF"/>
                          </a:solidFill>
                          <a:latin typeface="微软雅黑" panose="020B0503020204020204" pitchFamily="34" charset="-122"/>
                          <a:cs typeface="微软雅黑" panose="020B0503020204020204" pitchFamily="34" charset="-122"/>
                        </a:rPr>
                        <a:t>R</a:t>
                      </a:r>
                      <a:r>
                        <a:rPr sz="1400" dirty="0">
                          <a:solidFill>
                            <a:srgbClr val="FFFFFF"/>
                          </a:solidFill>
                          <a:latin typeface="微软雅黑" panose="020B0503020204020204" pitchFamily="34" charset="-122"/>
                          <a:cs typeface="微软雅黑" panose="020B0503020204020204" pitchFamily="34" charset="-122"/>
                        </a:rPr>
                        <a:t>T</a:t>
                      </a:r>
                      <a:r>
                        <a:rPr sz="1400" spc="-5" dirty="0">
                          <a:solidFill>
                            <a:srgbClr val="FFFFFF"/>
                          </a:solidFill>
                          <a:latin typeface="微软雅黑" panose="020B0503020204020204" pitchFamily="34" charset="-122"/>
                          <a:cs typeface="微软雅黑" panose="020B0503020204020204" pitchFamily="34" charset="-122"/>
                        </a:rPr>
                        <a:t> </a:t>
                      </a:r>
                      <a:r>
                        <a:rPr sz="1400" dirty="0">
                          <a:solidFill>
                            <a:srgbClr val="FFFFFF"/>
                          </a:solidFill>
                          <a:latin typeface="微软雅黑" panose="020B0503020204020204" pitchFamily="34" charset="-122"/>
                          <a:cs typeface="微软雅黑" panose="020B0503020204020204" pitchFamily="34" charset="-122"/>
                        </a:rPr>
                        <a:t>2</a:t>
                      </a:r>
                      <a:endParaRPr sz="1400">
                        <a:latin typeface="微软雅黑" panose="020B0503020204020204" pitchFamily="34" charset="-122"/>
                        <a:cs typeface="微软雅黑" panose="020B0503020204020204" pitchFamily="34" charset="-122"/>
                      </a:endParaRPr>
                    </a:p>
                  </a:txBody>
                  <a:tcPr marL="0" marR="0" marT="0" marB="0">
                    <a:lnT w="3048">
                      <a:solidFill>
                        <a:srgbClr val="EAEAEA"/>
                      </a:solidFill>
                      <a:prstDash val="solid"/>
                    </a:lnT>
                    <a:solidFill>
                      <a:srgbClr val="EC7C30"/>
                    </a:solidFill>
                  </a:tcPr>
                </a:tc>
                <a:tc>
                  <a:txBody>
                    <a:bodyPr/>
                    <a:lstStyle/>
                    <a:p>
                      <a:endParaRPr sz="1400">
                        <a:latin typeface="微软雅黑" panose="020B0503020204020204" pitchFamily="34" charset="-122"/>
                        <a:cs typeface="微软雅黑" panose="020B0503020204020204" pitchFamily="34" charset="-122"/>
                      </a:endParaRPr>
                    </a:p>
                  </a:txBody>
                  <a:tcPr marL="0" marR="0" marT="0" marB="0">
                    <a:lnT w="3048">
                      <a:solidFill>
                        <a:srgbClr val="EAEAEA"/>
                      </a:solidFill>
                      <a:prstDash val="solid"/>
                    </a:lnT>
                    <a:solidFill>
                      <a:schemeClr val="accent1"/>
                    </a:solidFill>
                  </a:tcPr>
                </a:tc>
              </a:tr>
            </a:tbl>
          </a:graphicData>
        </a:graphic>
      </p:graphicFrame>
      <p:graphicFrame>
        <p:nvGraphicFramePr>
          <p:cNvPr id="16" name="object 16"/>
          <p:cNvGraphicFramePr>
            <a:graphicFrameLocks noGrp="1"/>
          </p:cNvGraphicFramePr>
          <p:nvPr>
            <p:custDataLst>
              <p:tags r:id="rId6"/>
            </p:custDataLst>
          </p:nvPr>
        </p:nvGraphicFramePr>
        <p:xfrm>
          <a:off x="5985787" y="1944928"/>
          <a:ext cx="2352702" cy="2910290"/>
        </p:xfrm>
        <a:graphic>
          <a:graphicData uri="http://schemas.openxmlformats.org/drawingml/2006/table">
            <a:tbl>
              <a:tblPr firstRow="1" bandRow="1">
                <a:tableStyleId>{2D5ABB26-0587-4C30-8999-92F81FD0307C}</a:tableStyleId>
              </a:tblPr>
              <a:tblGrid>
                <a:gridCol w="475570"/>
                <a:gridCol w="1399275"/>
                <a:gridCol w="477857"/>
              </a:tblGrid>
              <a:tr h="2468165">
                <a:tc gridSpan="3">
                  <a:txBody>
                    <a:bodyPr/>
                    <a:lstStyle/>
                    <a:p>
                      <a:pPr marL="1452245" marR="73025" indent="-1372235" algn="l">
                        <a:lnSpc>
                          <a:spcPct val="100000"/>
                        </a:lnSpc>
                      </a:pPr>
                      <a:r>
                        <a:rPr sz="1400" b="1" dirty="0">
                          <a:solidFill>
                            <a:schemeClr val="bg1"/>
                          </a:solidFill>
                          <a:latin typeface="微软雅黑" panose="020B0503020204020204" pitchFamily="34" charset="-122"/>
                          <a:cs typeface="微软雅黑" panose="020B0503020204020204" pitchFamily="34" charset="-122"/>
                        </a:rPr>
                        <a:t>创新全景全要素城市治理新模 式</a:t>
                      </a:r>
                      <a:endParaRPr sz="1400">
                        <a:solidFill>
                          <a:schemeClr val="bg1"/>
                        </a:solidFill>
                        <a:latin typeface="微软雅黑" panose="020B0503020204020204" pitchFamily="34" charset="-122"/>
                        <a:cs typeface="微软雅黑" panose="020B0503020204020204" pitchFamily="34" charset="-122"/>
                      </a:endParaRPr>
                    </a:p>
                    <a:p>
                      <a:pPr>
                        <a:lnSpc>
                          <a:spcPct val="100000"/>
                        </a:lnSpc>
                        <a:spcBef>
                          <a:spcPts val="10"/>
                        </a:spcBef>
                      </a:pPr>
                      <a:endParaRPr sz="2000">
                        <a:latin typeface="Times New Roman" panose="02020603050405020304"/>
                        <a:cs typeface="Times New Roman" panose="02020603050405020304"/>
                      </a:endParaRPr>
                    </a:p>
                    <a:p>
                      <a:pPr marL="182880" marR="97155">
                        <a:lnSpc>
                          <a:spcPct val="170000"/>
                        </a:lnSpc>
                      </a:pPr>
                      <a:r>
                        <a:rPr sz="1100" dirty="0">
                          <a:solidFill>
                            <a:srgbClr val="FFFFFF"/>
                          </a:solidFill>
                          <a:latin typeface="微软雅黑" panose="020B0503020204020204" pitchFamily="34" charset="-122"/>
                          <a:cs typeface="微软雅黑" panose="020B0503020204020204" pitchFamily="34" charset="-122"/>
                        </a:rPr>
                        <a:t>城市画像、居民画像在</a:t>
                      </a:r>
                      <a:r>
                        <a:rPr sz="1100" spc="-15" dirty="0">
                          <a:solidFill>
                            <a:srgbClr val="FFFFFF"/>
                          </a:solidFill>
                          <a:latin typeface="微软雅黑" panose="020B0503020204020204" pitchFamily="34" charset="-122"/>
                          <a:cs typeface="微软雅黑" panose="020B0503020204020204" pitchFamily="34" charset="-122"/>
                        </a:rPr>
                        <a:t>数</a:t>
                      </a:r>
                      <a:r>
                        <a:rPr sz="1100" dirty="0">
                          <a:solidFill>
                            <a:srgbClr val="FFFFFF"/>
                          </a:solidFill>
                          <a:latin typeface="微软雅黑" panose="020B0503020204020204" pitchFamily="34" charset="-122"/>
                          <a:cs typeface="微软雅黑" panose="020B0503020204020204" pitchFamily="34" charset="-122"/>
                        </a:rPr>
                        <a:t>字孪</a:t>
                      </a:r>
                      <a:r>
                        <a:rPr sz="1100" spc="-15" dirty="0">
                          <a:solidFill>
                            <a:srgbClr val="FFFFFF"/>
                          </a:solidFill>
                          <a:latin typeface="微软雅黑" panose="020B0503020204020204" pitchFamily="34" charset="-122"/>
                          <a:cs typeface="微软雅黑" panose="020B0503020204020204" pitchFamily="34" charset="-122"/>
                        </a:rPr>
                        <a:t>生</a:t>
                      </a:r>
                      <a:r>
                        <a:rPr sz="1100" dirty="0">
                          <a:solidFill>
                            <a:srgbClr val="FFFFFF"/>
                          </a:solidFill>
                          <a:latin typeface="微软雅黑" panose="020B0503020204020204" pitchFamily="34" charset="-122"/>
                          <a:cs typeface="微软雅黑" panose="020B0503020204020204" pitchFamily="34" charset="-122"/>
                        </a:rPr>
                        <a:t>模 式下才能实现。 城市大</a:t>
                      </a:r>
                      <a:r>
                        <a:rPr sz="1100" spc="-15" dirty="0">
                          <a:solidFill>
                            <a:srgbClr val="FFFFFF"/>
                          </a:solidFill>
                          <a:latin typeface="微软雅黑" panose="020B0503020204020204" pitchFamily="34" charset="-122"/>
                          <a:cs typeface="微软雅黑" panose="020B0503020204020204" pitchFamily="34" charset="-122"/>
                        </a:rPr>
                        <a:t>脑</a:t>
                      </a:r>
                      <a:r>
                        <a:rPr sz="1100" dirty="0">
                          <a:solidFill>
                            <a:srgbClr val="FFFFFF"/>
                          </a:solidFill>
                          <a:latin typeface="微软雅黑" panose="020B0503020204020204" pitchFamily="34" charset="-122"/>
                          <a:cs typeface="微软雅黑" panose="020B0503020204020204" pitchFamily="34" charset="-122"/>
                        </a:rPr>
                        <a:t>实现</a:t>
                      </a:r>
                      <a:r>
                        <a:rPr sz="1100" spc="-15" dirty="0">
                          <a:solidFill>
                            <a:srgbClr val="FFFFFF"/>
                          </a:solidFill>
                          <a:latin typeface="微软雅黑" panose="020B0503020204020204" pitchFamily="34" charset="-122"/>
                          <a:cs typeface="微软雅黑" panose="020B0503020204020204" pitchFamily="34" charset="-122"/>
                        </a:rPr>
                        <a:t>运行</a:t>
                      </a:r>
                      <a:r>
                        <a:rPr sz="1100" dirty="0">
                          <a:solidFill>
                            <a:srgbClr val="FFFFFF"/>
                          </a:solidFill>
                          <a:latin typeface="微软雅黑" panose="020B0503020204020204" pitchFamily="34" charset="-122"/>
                          <a:cs typeface="微软雅黑" panose="020B0503020204020204" pitchFamily="34" charset="-122"/>
                        </a:rPr>
                        <a:t>管理“</a:t>
                      </a:r>
                      <a:r>
                        <a:rPr sz="1100" spc="-15" dirty="0">
                          <a:solidFill>
                            <a:srgbClr val="FFFFFF"/>
                          </a:solidFill>
                          <a:latin typeface="微软雅黑" panose="020B0503020204020204" pitchFamily="34" charset="-122"/>
                          <a:cs typeface="微软雅黑" panose="020B0503020204020204" pitchFamily="34" charset="-122"/>
                        </a:rPr>
                        <a:t>一</a:t>
                      </a:r>
                      <a:r>
                        <a:rPr sz="1100" dirty="0">
                          <a:solidFill>
                            <a:srgbClr val="FFFFFF"/>
                          </a:solidFill>
                          <a:latin typeface="微软雅黑" panose="020B0503020204020204" pitchFamily="34" charset="-122"/>
                          <a:cs typeface="微软雅黑" panose="020B0503020204020204" pitchFamily="34" charset="-122"/>
                        </a:rPr>
                        <a:t>盘棋</a:t>
                      </a:r>
                      <a:r>
                        <a:rPr sz="1100" spc="-15" dirty="0">
                          <a:solidFill>
                            <a:srgbClr val="FFFFFF"/>
                          </a:solidFill>
                          <a:latin typeface="微软雅黑" panose="020B0503020204020204" pitchFamily="34" charset="-122"/>
                          <a:cs typeface="微软雅黑" panose="020B0503020204020204" pitchFamily="34" charset="-122"/>
                        </a:rPr>
                        <a:t>”</a:t>
                      </a:r>
                      <a:r>
                        <a:rPr sz="1100" dirty="0">
                          <a:solidFill>
                            <a:srgbClr val="FFFFFF"/>
                          </a:solidFill>
                          <a:latin typeface="微软雅黑" panose="020B0503020204020204" pitchFamily="34" charset="-122"/>
                          <a:cs typeface="微软雅黑" panose="020B0503020204020204" pitchFamily="34" charset="-122"/>
                        </a:rPr>
                        <a:t>。</a:t>
                      </a:r>
                      <a:endParaRPr sz="1100">
                        <a:latin typeface="微软雅黑" panose="020B0503020204020204" pitchFamily="34" charset="-122"/>
                        <a:cs typeface="微软雅黑" panose="020B0503020204020204" pitchFamily="34" charset="-122"/>
                      </a:endParaRPr>
                    </a:p>
                  </a:txBody>
                  <a:tcPr marL="0" marR="0" marT="0" marB="0">
                    <a:lnL w="3048">
                      <a:solidFill>
                        <a:srgbClr val="EAEAEA"/>
                      </a:solidFill>
                      <a:prstDash val="solid"/>
                    </a:lnL>
                    <a:lnR w="3048">
                      <a:solidFill>
                        <a:srgbClr val="EAEAEA"/>
                      </a:solidFill>
                      <a:prstDash val="solid"/>
                    </a:lnR>
                    <a:lnT w="3048">
                      <a:solidFill>
                        <a:srgbClr val="EAEAEA"/>
                      </a:solidFill>
                      <a:prstDash val="solid"/>
                    </a:lnT>
                    <a:solidFill>
                      <a:schemeClr val="accent1"/>
                    </a:solidFill>
                  </a:tcPr>
                </a:tc>
                <a:tc hMerge="1">
                  <a:tcPr marL="0" marR="0" marT="0" marB="0"/>
                </a:tc>
                <a:tc hMerge="1">
                  <a:tcPr marL="0" marR="0" marT="0" marB="0"/>
                </a:tc>
              </a:tr>
              <a:tr h="220345">
                <a:tc>
                  <a:txBody>
                    <a:bodyPr/>
                    <a:lstStyle/>
                    <a:p>
                      <a:endParaRPr sz="1100">
                        <a:latin typeface="微软雅黑" panose="020B0503020204020204" pitchFamily="34" charset="-122"/>
                        <a:cs typeface="微软雅黑" panose="020B0503020204020204" pitchFamily="34" charset="-122"/>
                      </a:endParaRPr>
                    </a:p>
                  </a:txBody>
                  <a:tcPr marL="0" marR="0" marT="0" marB="0">
                    <a:lnL w="3048">
                      <a:solidFill>
                        <a:srgbClr val="EAEAEA"/>
                      </a:solidFill>
                      <a:prstDash val="solid"/>
                    </a:lnL>
                    <a:lnB w="3048">
                      <a:solidFill>
                        <a:srgbClr val="EAEAEA"/>
                      </a:solidFill>
                      <a:prstDash val="solid"/>
                    </a:lnB>
                    <a:solidFill>
                      <a:schemeClr val="accent1"/>
                    </a:solidFill>
                  </a:tcPr>
                </a:tc>
                <a:tc>
                  <a:txBody>
                    <a:bodyPr/>
                    <a:lstStyle/>
                    <a:p>
                      <a:endParaRPr sz="1100">
                        <a:latin typeface="微软雅黑" panose="020B0503020204020204" pitchFamily="34" charset="-122"/>
                        <a:cs typeface="微软雅黑" panose="020B0503020204020204" pitchFamily="34" charset="-122"/>
                      </a:endParaRPr>
                    </a:p>
                  </a:txBody>
                  <a:tcPr marL="0" marR="0" marT="0" marB="0">
                    <a:lnB w="3048">
                      <a:solidFill>
                        <a:srgbClr val="EAEAEA"/>
                      </a:solidFill>
                      <a:prstDash val="solid"/>
                    </a:lnB>
                    <a:solidFill>
                      <a:srgbClr val="A4A4A4"/>
                    </a:solidFill>
                  </a:tcPr>
                </a:tc>
                <a:tc>
                  <a:txBody>
                    <a:bodyPr/>
                    <a:lstStyle/>
                    <a:p>
                      <a:endParaRPr sz="1100">
                        <a:latin typeface="微软雅黑" panose="020B0503020204020204" pitchFamily="34" charset="-122"/>
                        <a:cs typeface="微软雅黑" panose="020B0503020204020204" pitchFamily="34" charset="-122"/>
                      </a:endParaRPr>
                    </a:p>
                  </a:txBody>
                  <a:tcPr marL="0" marR="0" marT="0" marB="0">
                    <a:lnR w="3048">
                      <a:solidFill>
                        <a:srgbClr val="EAEAEA"/>
                      </a:solidFill>
                      <a:prstDash val="solid"/>
                    </a:lnR>
                    <a:lnB w="3048">
                      <a:solidFill>
                        <a:srgbClr val="EAEAEA"/>
                      </a:solidFill>
                      <a:prstDash val="solid"/>
                    </a:lnB>
                    <a:solidFill>
                      <a:schemeClr val="accent1"/>
                    </a:solidFill>
                  </a:tcPr>
                </a:tc>
              </a:tr>
              <a:tr h="221780">
                <a:tc>
                  <a:txBody>
                    <a:bodyPr/>
                    <a:lstStyle/>
                    <a:p>
                      <a:endParaRPr sz="1100">
                        <a:latin typeface="微软雅黑" panose="020B0503020204020204" pitchFamily="34" charset="-122"/>
                        <a:cs typeface="微软雅黑" panose="020B0503020204020204" pitchFamily="34" charset="-122"/>
                      </a:endParaRPr>
                    </a:p>
                  </a:txBody>
                  <a:tcPr marL="0" marR="0" marT="0" marB="0">
                    <a:lnT w="3048">
                      <a:solidFill>
                        <a:srgbClr val="EAEAEA"/>
                      </a:solidFill>
                      <a:prstDash val="solid"/>
                    </a:lnT>
                    <a:solidFill>
                      <a:schemeClr val="accent1"/>
                    </a:solidFill>
                  </a:tcPr>
                </a:tc>
                <a:tc>
                  <a:txBody>
                    <a:bodyPr/>
                    <a:lstStyle/>
                    <a:p>
                      <a:pPr marL="554355">
                        <a:lnSpc>
                          <a:spcPct val="100000"/>
                        </a:lnSpc>
                      </a:pPr>
                      <a:r>
                        <a:rPr sz="1400" spc="-155" dirty="0">
                          <a:solidFill>
                            <a:srgbClr val="FFFFFF"/>
                          </a:solidFill>
                          <a:latin typeface="微软雅黑" panose="020B0503020204020204" pitchFamily="34" charset="-122"/>
                          <a:cs typeface="微软雅黑" panose="020B0503020204020204" pitchFamily="34" charset="-122"/>
                        </a:rPr>
                        <a:t>P</a:t>
                      </a:r>
                      <a:r>
                        <a:rPr sz="1400" dirty="0">
                          <a:solidFill>
                            <a:srgbClr val="FFFFFF"/>
                          </a:solidFill>
                          <a:latin typeface="微软雅黑" panose="020B0503020204020204" pitchFamily="34" charset="-122"/>
                          <a:cs typeface="微软雅黑" panose="020B0503020204020204" pitchFamily="34" charset="-122"/>
                        </a:rPr>
                        <a:t>A</a:t>
                      </a:r>
                      <a:r>
                        <a:rPr sz="1400" spc="-45" dirty="0">
                          <a:solidFill>
                            <a:srgbClr val="FFFFFF"/>
                          </a:solidFill>
                          <a:latin typeface="微软雅黑" panose="020B0503020204020204" pitchFamily="34" charset="-122"/>
                          <a:cs typeface="微软雅黑" panose="020B0503020204020204" pitchFamily="34" charset="-122"/>
                        </a:rPr>
                        <a:t>R</a:t>
                      </a:r>
                      <a:r>
                        <a:rPr sz="1400" dirty="0">
                          <a:solidFill>
                            <a:srgbClr val="FFFFFF"/>
                          </a:solidFill>
                          <a:latin typeface="微软雅黑" panose="020B0503020204020204" pitchFamily="34" charset="-122"/>
                          <a:cs typeface="微软雅黑" panose="020B0503020204020204" pitchFamily="34" charset="-122"/>
                        </a:rPr>
                        <a:t>T</a:t>
                      </a:r>
                      <a:r>
                        <a:rPr sz="1400" spc="-5" dirty="0">
                          <a:solidFill>
                            <a:srgbClr val="FFFFFF"/>
                          </a:solidFill>
                          <a:latin typeface="微软雅黑" panose="020B0503020204020204" pitchFamily="34" charset="-122"/>
                          <a:cs typeface="微软雅黑" panose="020B0503020204020204" pitchFamily="34" charset="-122"/>
                        </a:rPr>
                        <a:t> </a:t>
                      </a:r>
                      <a:r>
                        <a:rPr sz="1400" dirty="0">
                          <a:solidFill>
                            <a:srgbClr val="FFFFFF"/>
                          </a:solidFill>
                          <a:latin typeface="微软雅黑" panose="020B0503020204020204" pitchFamily="34" charset="-122"/>
                          <a:cs typeface="微软雅黑" panose="020B0503020204020204" pitchFamily="34" charset="-122"/>
                        </a:rPr>
                        <a:t>3</a:t>
                      </a:r>
                      <a:endParaRPr sz="1400">
                        <a:latin typeface="微软雅黑" panose="020B0503020204020204" pitchFamily="34" charset="-122"/>
                        <a:cs typeface="微软雅黑" panose="020B0503020204020204" pitchFamily="34" charset="-122"/>
                      </a:endParaRPr>
                    </a:p>
                  </a:txBody>
                  <a:tcPr marL="0" marR="0" marT="0" marB="0">
                    <a:lnT w="3048">
                      <a:solidFill>
                        <a:srgbClr val="EAEAEA"/>
                      </a:solidFill>
                      <a:prstDash val="solid"/>
                    </a:lnT>
                    <a:solidFill>
                      <a:srgbClr val="A4A4A4"/>
                    </a:solidFill>
                  </a:tcPr>
                </a:tc>
                <a:tc>
                  <a:txBody>
                    <a:bodyPr/>
                    <a:lstStyle/>
                    <a:p>
                      <a:endParaRPr sz="1400">
                        <a:latin typeface="微软雅黑" panose="020B0503020204020204" pitchFamily="34" charset="-122"/>
                        <a:cs typeface="微软雅黑" panose="020B0503020204020204" pitchFamily="34" charset="-122"/>
                      </a:endParaRPr>
                    </a:p>
                  </a:txBody>
                  <a:tcPr marL="0" marR="0" marT="0" marB="0">
                    <a:lnT w="3048">
                      <a:solidFill>
                        <a:srgbClr val="EAEAEA"/>
                      </a:solidFill>
                      <a:prstDash val="solid"/>
                    </a:lnT>
                    <a:solidFill>
                      <a:schemeClr val="accent1"/>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635269" y="176150"/>
            <a:ext cx="8053388" cy="276999"/>
          </a:xfrm>
          <a:prstGeom prst="rect">
            <a:avLst/>
          </a:prstGeom>
        </p:spPr>
        <p:txBody>
          <a:bodyPr vert="horz" wrap="square" lIns="0" tIns="0" rIns="0" bIns="0" rtlCol="0">
            <a:spAutoFit/>
          </a:bodyPr>
          <a:lstStyle/>
          <a:p>
            <a:pPr marL="12700" defTabSz="650240"/>
            <a:r>
              <a:rPr sz="2000" b="1" dirty="0">
                <a:solidFill>
                  <a:schemeClr val="tx2"/>
                </a:solidFill>
                <a:latin typeface="微软雅黑" panose="020B0503020204020204" pitchFamily="34" charset="-122"/>
                <a:ea typeface="微软雅黑" panose="020B0503020204020204" pitchFamily="34" charset="-122"/>
              </a:rPr>
              <a:t>数字孪生城市重点——智能操控的城市大脑</a:t>
            </a:r>
            <a:endParaRPr sz="2000" b="1" dirty="0">
              <a:solidFill>
                <a:schemeClr val="tx2"/>
              </a:solidFill>
              <a:latin typeface="微软雅黑" panose="020B0503020204020204" pitchFamily="34" charset="-122"/>
              <a:ea typeface="微软雅黑" panose="020B0503020204020204" pitchFamily="34" charset="-122"/>
            </a:endParaRPr>
          </a:p>
        </p:txBody>
      </p:sp>
      <p:sp>
        <p:nvSpPr>
          <p:cNvPr id="3" name="object 3"/>
          <p:cNvSpPr/>
          <p:nvPr/>
        </p:nvSpPr>
        <p:spPr>
          <a:xfrm>
            <a:off x="290373" y="183259"/>
            <a:ext cx="139565" cy="230069"/>
          </a:xfrm>
          <a:custGeom>
            <a:avLst/>
            <a:gdLst/>
            <a:ahLst/>
            <a:cxnLst/>
            <a:rect l="l" t="t" r="r" b="b"/>
            <a:pathLst>
              <a:path w="186054" h="306705">
                <a:moveTo>
                  <a:pt x="0" y="306323"/>
                </a:moveTo>
                <a:lnTo>
                  <a:pt x="185928" y="306323"/>
                </a:lnTo>
                <a:lnTo>
                  <a:pt x="185928" y="0"/>
                </a:lnTo>
                <a:lnTo>
                  <a:pt x="0" y="0"/>
                </a:lnTo>
                <a:lnTo>
                  <a:pt x="0" y="306323"/>
                </a:lnTo>
                <a:close/>
              </a:path>
            </a:pathLst>
          </a:custGeom>
          <a:solidFill>
            <a:srgbClr val="4390EA"/>
          </a:solidFill>
        </p:spPr>
        <p:txBody>
          <a:bodyPr wrap="square" lIns="0" tIns="0" rIns="0" bIns="0" rtlCol="0"/>
          <a:lstStyle/>
          <a:p>
            <a:pPr defTabSz="685800"/>
            <a:endParaRPr sz="1350">
              <a:solidFill>
                <a:prstClr val="black"/>
              </a:solidFill>
              <a:latin typeface="Calibri" panose="020F0502020204030204"/>
            </a:endParaRPr>
          </a:p>
        </p:txBody>
      </p:sp>
      <p:sp>
        <p:nvSpPr>
          <p:cNvPr id="4" name="object 4"/>
          <p:cNvSpPr txBox="1"/>
          <p:nvPr/>
        </p:nvSpPr>
        <p:spPr>
          <a:xfrm>
            <a:off x="371475" y="791845"/>
            <a:ext cx="3296285" cy="207645"/>
          </a:xfrm>
          <a:prstGeom prst="rect">
            <a:avLst/>
          </a:prstGeom>
        </p:spPr>
        <p:txBody>
          <a:bodyPr vert="horz" wrap="square" lIns="0" tIns="0" rIns="0" bIns="0" rtlCol="0">
            <a:spAutoFit/>
          </a:bodyPr>
          <a:lstStyle/>
          <a:p>
            <a:pPr marL="9525" defTabSz="685800"/>
            <a:r>
              <a:rPr sz="1350" b="1" dirty="0">
                <a:latin typeface="微软雅黑" panose="020B0503020204020204" pitchFamily="34" charset="-122"/>
                <a:cs typeface="微软雅黑" panose="020B0503020204020204" pitchFamily="34" charset="-122"/>
              </a:rPr>
              <a:t>（一）大脑凸显自主学习与集中调度</a:t>
            </a:r>
            <a:endParaRPr sz="1350">
              <a:latin typeface="微软雅黑" panose="020B0503020204020204" pitchFamily="34" charset="-122"/>
              <a:cs typeface="微软雅黑" panose="020B0503020204020204" pitchFamily="34" charset="-122"/>
            </a:endParaRPr>
          </a:p>
        </p:txBody>
      </p:sp>
      <p:sp>
        <p:nvSpPr>
          <p:cNvPr id="5" name="object 5"/>
          <p:cNvSpPr/>
          <p:nvPr/>
        </p:nvSpPr>
        <p:spPr>
          <a:xfrm>
            <a:off x="481287" y="3592277"/>
            <a:ext cx="4833443" cy="393260"/>
          </a:xfrm>
          <a:prstGeom prst="rect">
            <a:avLst/>
          </a:prstGeom>
          <a:blipFill>
            <a:blip r:embed="rId1" cstate="print"/>
            <a:stretch>
              <a:fillRect/>
            </a:stretch>
          </a:blipFill>
        </p:spPr>
        <p:txBody>
          <a:bodyPr wrap="square" lIns="0" tIns="0" rIns="0" bIns="0" rtlCol="0"/>
          <a:lstStyle/>
          <a:p>
            <a:pPr defTabSz="685800"/>
            <a:endParaRPr sz="1350">
              <a:latin typeface="Calibri" panose="020F0502020204030204"/>
            </a:endParaRPr>
          </a:p>
        </p:txBody>
      </p:sp>
      <p:sp>
        <p:nvSpPr>
          <p:cNvPr id="6" name="object 6"/>
          <p:cNvSpPr/>
          <p:nvPr/>
        </p:nvSpPr>
        <p:spPr>
          <a:xfrm>
            <a:off x="1847409" y="3982107"/>
            <a:ext cx="1216934" cy="370977"/>
          </a:xfrm>
          <a:prstGeom prst="rect">
            <a:avLst/>
          </a:prstGeom>
          <a:blipFill>
            <a:blip r:embed="rId2" cstate="print"/>
            <a:stretch>
              <a:fillRect/>
            </a:stretch>
          </a:blipFill>
        </p:spPr>
        <p:txBody>
          <a:bodyPr wrap="square" lIns="0" tIns="0" rIns="0" bIns="0" rtlCol="0"/>
          <a:lstStyle/>
          <a:p>
            <a:pPr defTabSz="685800"/>
            <a:endParaRPr sz="1350">
              <a:latin typeface="Calibri" panose="020F0502020204030204"/>
            </a:endParaRPr>
          </a:p>
        </p:txBody>
      </p:sp>
      <p:sp>
        <p:nvSpPr>
          <p:cNvPr id="7" name="object 7"/>
          <p:cNvSpPr/>
          <p:nvPr/>
        </p:nvSpPr>
        <p:spPr>
          <a:xfrm>
            <a:off x="2841992" y="3982107"/>
            <a:ext cx="348104" cy="370977"/>
          </a:xfrm>
          <a:prstGeom prst="rect">
            <a:avLst/>
          </a:prstGeom>
          <a:blipFill>
            <a:blip r:embed="rId3" cstate="print"/>
            <a:stretch>
              <a:fillRect/>
            </a:stretch>
          </a:blipFill>
        </p:spPr>
        <p:txBody>
          <a:bodyPr wrap="square" lIns="0" tIns="0" rIns="0" bIns="0" rtlCol="0"/>
          <a:lstStyle/>
          <a:p>
            <a:pPr defTabSz="685800"/>
            <a:endParaRPr sz="1350">
              <a:latin typeface="Calibri" panose="020F0502020204030204"/>
            </a:endParaRPr>
          </a:p>
        </p:txBody>
      </p:sp>
      <p:sp>
        <p:nvSpPr>
          <p:cNvPr id="8" name="object 8"/>
          <p:cNvSpPr/>
          <p:nvPr/>
        </p:nvSpPr>
        <p:spPr>
          <a:xfrm>
            <a:off x="2967743" y="3982107"/>
            <a:ext cx="1216935" cy="370977"/>
          </a:xfrm>
          <a:prstGeom prst="rect">
            <a:avLst/>
          </a:prstGeom>
          <a:blipFill>
            <a:blip r:embed="rId4" cstate="print"/>
            <a:stretch>
              <a:fillRect/>
            </a:stretch>
          </a:blipFill>
        </p:spPr>
        <p:txBody>
          <a:bodyPr wrap="square" lIns="0" tIns="0" rIns="0" bIns="0" rtlCol="0"/>
          <a:lstStyle/>
          <a:p>
            <a:pPr defTabSz="685800"/>
            <a:endParaRPr sz="1350">
              <a:latin typeface="Calibri" panose="020F0502020204030204"/>
            </a:endParaRPr>
          </a:p>
        </p:txBody>
      </p:sp>
      <p:sp>
        <p:nvSpPr>
          <p:cNvPr id="9" name="object 9"/>
          <p:cNvSpPr txBox="1"/>
          <p:nvPr/>
        </p:nvSpPr>
        <p:spPr>
          <a:xfrm>
            <a:off x="1942580" y="4054152"/>
            <a:ext cx="2134447" cy="202043"/>
          </a:xfrm>
          <a:prstGeom prst="rect">
            <a:avLst/>
          </a:prstGeom>
        </p:spPr>
        <p:txBody>
          <a:bodyPr vert="horz" wrap="square" lIns="0" tIns="0" rIns="0" bIns="0" rtlCol="0">
            <a:spAutoFit/>
          </a:bodyPr>
          <a:lstStyle/>
          <a:p>
            <a:pPr marL="9525" defTabSz="685800"/>
            <a:r>
              <a:rPr sz="1315" b="1" spc="-8" dirty="0">
                <a:latin typeface="微软雅黑" panose="020B0503020204020204" pitchFamily="34" charset="-122"/>
                <a:cs typeface="微软雅黑" panose="020B0503020204020204" pitchFamily="34" charset="-122"/>
              </a:rPr>
              <a:t>城市信息模型</a:t>
            </a:r>
            <a:r>
              <a:rPr sz="1315" b="1" spc="-11" dirty="0">
                <a:latin typeface="微软雅黑" panose="020B0503020204020204" pitchFamily="34" charset="-122"/>
                <a:cs typeface="微软雅黑" panose="020B0503020204020204" pitchFamily="34" charset="-122"/>
              </a:rPr>
              <a:t>+</a:t>
            </a:r>
            <a:r>
              <a:rPr sz="1315" b="1" spc="-8" dirty="0">
                <a:latin typeface="微软雅黑" panose="020B0503020204020204" pitchFamily="34" charset="-122"/>
                <a:cs typeface="微软雅黑" panose="020B0503020204020204" pitchFamily="34" charset="-122"/>
              </a:rPr>
              <a:t>多元数据集合</a:t>
            </a:r>
            <a:endParaRPr sz="1315">
              <a:latin typeface="微软雅黑" panose="020B0503020204020204" pitchFamily="34" charset="-122"/>
              <a:cs typeface="微软雅黑" panose="020B0503020204020204" pitchFamily="34" charset="-122"/>
            </a:endParaRPr>
          </a:p>
        </p:txBody>
      </p:sp>
      <p:sp>
        <p:nvSpPr>
          <p:cNvPr id="10" name="object 10"/>
          <p:cNvSpPr/>
          <p:nvPr/>
        </p:nvSpPr>
        <p:spPr>
          <a:xfrm>
            <a:off x="2881198" y="1571290"/>
            <a:ext cx="1954531" cy="1924384"/>
          </a:xfrm>
          <a:prstGeom prst="rect">
            <a:avLst/>
          </a:prstGeom>
          <a:blipFill>
            <a:blip r:embed="rId5" cstate="print"/>
            <a:stretch>
              <a:fillRect/>
            </a:stretch>
          </a:blipFill>
        </p:spPr>
        <p:txBody>
          <a:bodyPr wrap="square" lIns="0" tIns="0" rIns="0" bIns="0" rtlCol="0"/>
          <a:lstStyle/>
          <a:p>
            <a:pPr defTabSz="685800"/>
            <a:endParaRPr sz="1350">
              <a:latin typeface="Calibri" panose="020F0502020204030204"/>
            </a:endParaRPr>
          </a:p>
        </p:txBody>
      </p:sp>
      <p:sp>
        <p:nvSpPr>
          <p:cNvPr id="11" name="object 11"/>
          <p:cNvSpPr/>
          <p:nvPr/>
        </p:nvSpPr>
        <p:spPr>
          <a:xfrm>
            <a:off x="2881198" y="1564800"/>
            <a:ext cx="1954869" cy="1931053"/>
          </a:xfrm>
          <a:custGeom>
            <a:avLst/>
            <a:gdLst/>
            <a:ahLst/>
            <a:cxnLst/>
            <a:rect l="l" t="t" r="r" b="b"/>
            <a:pathLst>
              <a:path w="2606040" h="2574290">
                <a:moveTo>
                  <a:pt x="2605589" y="1287036"/>
                </a:moveTo>
                <a:lnTo>
                  <a:pt x="2601814" y="1274154"/>
                </a:lnTo>
                <a:lnTo>
                  <a:pt x="2591767" y="1265222"/>
                </a:lnTo>
                <a:lnTo>
                  <a:pt x="2587942" y="1215624"/>
                </a:lnTo>
                <a:lnTo>
                  <a:pt x="2584499" y="1170980"/>
                </a:lnTo>
                <a:lnTo>
                  <a:pt x="2581418" y="1131032"/>
                </a:lnTo>
                <a:lnTo>
                  <a:pt x="2578680" y="1095517"/>
                </a:lnTo>
                <a:lnTo>
                  <a:pt x="2576263" y="1064176"/>
                </a:lnTo>
                <a:lnTo>
                  <a:pt x="2574147" y="1036746"/>
                </a:lnTo>
                <a:lnTo>
                  <a:pt x="2572314" y="1012969"/>
                </a:lnTo>
                <a:lnTo>
                  <a:pt x="2570742" y="992581"/>
                </a:lnTo>
                <a:lnTo>
                  <a:pt x="2569411" y="975324"/>
                </a:lnTo>
                <a:lnTo>
                  <a:pt x="2568301" y="960936"/>
                </a:lnTo>
                <a:lnTo>
                  <a:pt x="2567393" y="949155"/>
                </a:lnTo>
                <a:lnTo>
                  <a:pt x="2566665" y="939723"/>
                </a:lnTo>
                <a:lnTo>
                  <a:pt x="2566099" y="932376"/>
                </a:lnTo>
                <a:lnTo>
                  <a:pt x="2565673" y="926856"/>
                </a:lnTo>
                <a:lnTo>
                  <a:pt x="2565368" y="922900"/>
                </a:lnTo>
                <a:lnTo>
                  <a:pt x="2565164" y="920248"/>
                </a:lnTo>
                <a:lnTo>
                  <a:pt x="2565040" y="918640"/>
                </a:lnTo>
                <a:lnTo>
                  <a:pt x="2564976" y="917814"/>
                </a:lnTo>
                <a:lnTo>
                  <a:pt x="2564952" y="917510"/>
                </a:lnTo>
                <a:lnTo>
                  <a:pt x="2576847" y="911421"/>
                </a:lnTo>
                <a:lnTo>
                  <a:pt x="2582409" y="898947"/>
                </a:lnTo>
                <a:lnTo>
                  <a:pt x="2578931" y="884066"/>
                </a:lnTo>
                <a:lnTo>
                  <a:pt x="2569296" y="875397"/>
                </a:lnTo>
                <a:lnTo>
                  <a:pt x="2556186" y="873905"/>
                </a:lnTo>
                <a:lnTo>
                  <a:pt x="2552630" y="875556"/>
                </a:lnTo>
                <a:lnTo>
                  <a:pt x="2549074" y="877334"/>
                </a:lnTo>
                <a:lnTo>
                  <a:pt x="2483649" y="791930"/>
                </a:lnTo>
                <a:lnTo>
                  <a:pt x="2424760" y="715058"/>
                </a:lnTo>
                <a:lnTo>
                  <a:pt x="2372064" y="646270"/>
                </a:lnTo>
                <a:lnTo>
                  <a:pt x="2325217" y="585117"/>
                </a:lnTo>
                <a:lnTo>
                  <a:pt x="2283874" y="531150"/>
                </a:lnTo>
                <a:lnTo>
                  <a:pt x="2247692" y="483919"/>
                </a:lnTo>
                <a:lnTo>
                  <a:pt x="2216327" y="442976"/>
                </a:lnTo>
                <a:lnTo>
                  <a:pt x="2189434" y="407871"/>
                </a:lnTo>
                <a:lnTo>
                  <a:pt x="2166670" y="378155"/>
                </a:lnTo>
                <a:lnTo>
                  <a:pt x="2147691" y="353380"/>
                </a:lnTo>
                <a:lnTo>
                  <a:pt x="2132151" y="333095"/>
                </a:lnTo>
                <a:lnTo>
                  <a:pt x="2119708" y="316853"/>
                </a:lnTo>
                <a:lnTo>
                  <a:pt x="2110018" y="304203"/>
                </a:lnTo>
                <a:lnTo>
                  <a:pt x="2102736" y="294697"/>
                </a:lnTo>
                <a:lnTo>
                  <a:pt x="2097518" y="287885"/>
                </a:lnTo>
                <a:lnTo>
                  <a:pt x="2094020" y="283320"/>
                </a:lnTo>
                <a:lnTo>
                  <a:pt x="2091898" y="280550"/>
                </a:lnTo>
                <a:lnTo>
                  <a:pt x="2090809" y="279128"/>
                </a:lnTo>
                <a:lnTo>
                  <a:pt x="2090407" y="278604"/>
                </a:lnTo>
                <a:lnTo>
                  <a:pt x="2095684" y="275227"/>
                </a:lnTo>
                <a:lnTo>
                  <a:pt x="2097462" y="268496"/>
                </a:lnTo>
                <a:lnTo>
                  <a:pt x="2097462" y="263543"/>
                </a:lnTo>
                <a:lnTo>
                  <a:pt x="2093218" y="249588"/>
                </a:lnTo>
                <a:lnTo>
                  <a:pt x="2082071" y="242375"/>
                </a:lnTo>
                <a:lnTo>
                  <a:pt x="2066545" y="244595"/>
                </a:lnTo>
                <a:lnTo>
                  <a:pt x="2057977" y="251578"/>
                </a:lnTo>
                <a:lnTo>
                  <a:pt x="2008743" y="234428"/>
                </a:lnTo>
                <a:lnTo>
                  <a:pt x="1964428" y="218992"/>
                </a:lnTo>
                <a:lnTo>
                  <a:pt x="1924774" y="205179"/>
                </a:lnTo>
                <a:lnTo>
                  <a:pt x="1889520" y="192900"/>
                </a:lnTo>
                <a:lnTo>
                  <a:pt x="1858409" y="182063"/>
                </a:lnTo>
                <a:lnTo>
                  <a:pt x="1831182" y="172579"/>
                </a:lnTo>
                <a:lnTo>
                  <a:pt x="1807579" y="164357"/>
                </a:lnTo>
                <a:lnTo>
                  <a:pt x="1787342" y="157308"/>
                </a:lnTo>
                <a:lnTo>
                  <a:pt x="1770211" y="151341"/>
                </a:lnTo>
                <a:lnTo>
                  <a:pt x="1755929" y="146366"/>
                </a:lnTo>
                <a:lnTo>
                  <a:pt x="1744235" y="142293"/>
                </a:lnTo>
                <a:lnTo>
                  <a:pt x="1734872" y="139032"/>
                </a:lnTo>
                <a:lnTo>
                  <a:pt x="1727579" y="136491"/>
                </a:lnTo>
                <a:lnTo>
                  <a:pt x="1722099" y="134583"/>
                </a:lnTo>
                <a:lnTo>
                  <a:pt x="1718173" y="133215"/>
                </a:lnTo>
                <a:lnTo>
                  <a:pt x="1715541" y="132298"/>
                </a:lnTo>
                <a:lnTo>
                  <a:pt x="1713944" y="131742"/>
                </a:lnTo>
                <a:lnTo>
                  <a:pt x="1713124" y="131456"/>
                </a:lnTo>
                <a:lnTo>
                  <a:pt x="1712822" y="131351"/>
                </a:lnTo>
                <a:lnTo>
                  <a:pt x="1712779" y="128034"/>
                </a:lnTo>
                <a:lnTo>
                  <a:pt x="1712779" y="126383"/>
                </a:lnTo>
                <a:lnTo>
                  <a:pt x="1712779" y="124732"/>
                </a:lnTo>
                <a:lnTo>
                  <a:pt x="1708820" y="110902"/>
                </a:lnTo>
                <a:lnTo>
                  <a:pt x="1698772" y="101663"/>
                </a:lnTo>
                <a:lnTo>
                  <a:pt x="1682248" y="102415"/>
                </a:lnTo>
                <a:lnTo>
                  <a:pt x="1671982" y="108058"/>
                </a:lnTo>
                <a:lnTo>
                  <a:pt x="1620671" y="96127"/>
                </a:lnTo>
                <a:lnTo>
                  <a:pt x="1574487" y="85387"/>
                </a:lnTo>
                <a:lnTo>
                  <a:pt x="1533159" y="75777"/>
                </a:lnTo>
                <a:lnTo>
                  <a:pt x="1496419" y="67234"/>
                </a:lnTo>
                <a:lnTo>
                  <a:pt x="1463995" y="59695"/>
                </a:lnTo>
                <a:lnTo>
                  <a:pt x="1435619" y="53096"/>
                </a:lnTo>
                <a:lnTo>
                  <a:pt x="1411020" y="47376"/>
                </a:lnTo>
                <a:lnTo>
                  <a:pt x="1389929" y="42472"/>
                </a:lnTo>
                <a:lnTo>
                  <a:pt x="1372076" y="38320"/>
                </a:lnTo>
                <a:lnTo>
                  <a:pt x="1357191" y="34859"/>
                </a:lnTo>
                <a:lnTo>
                  <a:pt x="1345004" y="32025"/>
                </a:lnTo>
                <a:lnTo>
                  <a:pt x="1335246" y="29756"/>
                </a:lnTo>
                <a:lnTo>
                  <a:pt x="1327646" y="27989"/>
                </a:lnTo>
                <a:lnTo>
                  <a:pt x="1321935" y="26661"/>
                </a:lnTo>
                <a:lnTo>
                  <a:pt x="1312266" y="24413"/>
                </a:lnTo>
                <a:lnTo>
                  <a:pt x="1312221" y="22624"/>
                </a:lnTo>
                <a:lnTo>
                  <a:pt x="1312221" y="20973"/>
                </a:lnTo>
                <a:lnTo>
                  <a:pt x="1307977" y="7757"/>
                </a:lnTo>
                <a:lnTo>
                  <a:pt x="1296784" y="0"/>
                </a:lnTo>
                <a:lnTo>
                  <a:pt x="1280751" y="3009"/>
                </a:lnTo>
                <a:lnTo>
                  <a:pt x="1271922" y="11914"/>
                </a:lnTo>
                <a:lnTo>
                  <a:pt x="1269930" y="22624"/>
                </a:lnTo>
                <a:lnTo>
                  <a:pt x="1269930" y="24402"/>
                </a:lnTo>
                <a:lnTo>
                  <a:pt x="1269930" y="26053"/>
                </a:lnTo>
                <a:lnTo>
                  <a:pt x="1163731" y="58730"/>
                </a:lnTo>
                <a:lnTo>
                  <a:pt x="1068143" y="88141"/>
                </a:lnTo>
                <a:lnTo>
                  <a:pt x="982607" y="114460"/>
                </a:lnTo>
                <a:lnTo>
                  <a:pt x="906565" y="137858"/>
                </a:lnTo>
                <a:lnTo>
                  <a:pt x="839458" y="158506"/>
                </a:lnTo>
                <a:lnTo>
                  <a:pt x="780727" y="176577"/>
                </a:lnTo>
                <a:lnTo>
                  <a:pt x="729815" y="192242"/>
                </a:lnTo>
                <a:lnTo>
                  <a:pt x="686163" y="205674"/>
                </a:lnTo>
                <a:lnTo>
                  <a:pt x="649212" y="217043"/>
                </a:lnTo>
                <a:lnTo>
                  <a:pt x="618404" y="226523"/>
                </a:lnTo>
                <a:lnTo>
                  <a:pt x="593181" y="234284"/>
                </a:lnTo>
                <a:lnTo>
                  <a:pt x="572984" y="240498"/>
                </a:lnTo>
                <a:lnTo>
                  <a:pt x="557254" y="245338"/>
                </a:lnTo>
                <a:lnTo>
                  <a:pt x="545433" y="248975"/>
                </a:lnTo>
                <a:lnTo>
                  <a:pt x="536963" y="251581"/>
                </a:lnTo>
                <a:lnTo>
                  <a:pt x="531286" y="253328"/>
                </a:lnTo>
                <a:lnTo>
                  <a:pt x="527842" y="254388"/>
                </a:lnTo>
                <a:lnTo>
                  <a:pt x="526074" y="254932"/>
                </a:lnTo>
                <a:lnTo>
                  <a:pt x="525422" y="255132"/>
                </a:lnTo>
                <a:lnTo>
                  <a:pt x="523551" y="246779"/>
                </a:lnTo>
                <a:lnTo>
                  <a:pt x="514788" y="241699"/>
                </a:lnTo>
                <a:lnTo>
                  <a:pt x="505898" y="241699"/>
                </a:lnTo>
                <a:lnTo>
                  <a:pt x="492686" y="245858"/>
                </a:lnTo>
                <a:lnTo>
                  <a:pt x="485495" y="257368"/>
                </a:lnTo>
                <a:lnTo>
                  <a:pt x="484816" y="268496"/>
                </a:lnTo>
                <a:lnTo>
                  <a:pt x="486467" y="275227"/>
                </a:lnTo>
                <a:lnTo>
                  <a:pt x="490023" y="278529"/>
                </a:lnTo>
                <a:lnTo>
                  <a:pt x="457564" y="317183"/>
                </a:lnTo>
                <a:lnTo>
                  <a:pt x="428348" y="351975"/>
                </a:lnTo>
                <a:lnTo>
                  <a:pt x="402204" y="383108"/>
                </a:lnTo>
                <a:lnTo>
                  <a:pt x="378962" y="410786"/>
                </a:lnTo>
                <a:lnTo>
                  <a:pt x="358451" y="435211"/>
                </a:lnTo>
                <a:lnTo>
                  <a:pt x="340500" y="456588"/>
                </a:lnTo>
                <a:lnTo>
                  <a:pt x="324939" y="475119"/>
                </a:lnTo>
                <a:lnTo>
                  <a:pt x="311597" y="491007"/>
                </a:lnTo>
                <a:lnTo>
                  <a:pt x="300303" y="504457"/>
                </a:lnTo>
                <a:lnTo>
                  <a:pt x="290887" y="515670"/>
                </a:lnTo>
                <a:lnTo>
                  <a:pt x="283178" y="524851"/>
                </a:lnTo>
                <a:lnTo>
                  <a:pt x="277004" y="532202"/>
                </a:lnTo>
                <a:lnTo>
                  <a:pt x="272197" y="537927"/>
                </a:lnTo>
                <a:lnTo>
                  <a:pt x="268584" y="542230"/>
                </a:lnTo>
                <a:lnTo>
                  <a:pt x="265995" y="545312"/>
                </a:lnTo>
                <a:lnTo>
                  <a:pt x="264260" y="547379"/>
                </a:lnTo>
                <a:lnTo>
                  <a:pt x="263207" y="548632"/>
                </a:lnTo>
                <a:lnTo>
                  <a:pt x="262667" y="549276"/>
                </a:lnTo>
                <a:lnTo>
                  <a:pt x="262467" y="549513"/>
                </a:lnTo>
                <a:lnTo>
                  <a:pt x="258883" y="546118"/>
                </a:lnTo>
                <a:lnTo>
                  <a:pt x="253676" y="544467"/>
                </a:lnTo>
                <a:lnTo>
                  <a:pt x="248342" y="544467"/>
                </a:lnTo>
                <a:lnTo>
                  <a:pt x="234793" y="548134"/>
                </a:lnTo>
                <a:lnTo>
                  <a:pt x="225932" y="558210"/>
                </a:lnTo>
                <a:lnTo>
                  <a:pt x="225679" y="575014"/>
                </a:lnTo>
                <a:lnTo>
                  <a:pt x="229513" y="584640"/>
                </a:lnTo>
                <a:lnTo>
                  <a:pt x="201243" y="626386"/>
                </a:lnTo>
                <a:lnTo>
                  <a:pt x="175797" y="663960"/>
                </a:lnTo>
                <a:lnTo>
                  <a:pt x="153027" y="697584"/>
                </a:lnTo>
                <a:lnTo>
                  <a:pt x="132785" y="727475"/>
                </a:lnTo>
                <a:lnTo>
                  <a:pt x="114921" y="753854"/>
                </a:lnTo>
                <a:lnTo>
                  <a:pt x="99287" y="776940"/>
                </a:lnTo>
                <a:lnTo>
                  <a:pt x="85734" y="796953"/>
                </a:lnTo>
                <a:lnTo>
                  <a:pt x="74113" y="814112"/>
                </a:lnTo>
                <a:lnTo>
                  <a:pt x="64277" y="828637"/>
                </a:lnTo>
                <a:lnTo>
                  <a:pt x="56076" y="840747"/>
                </a:lnTo>
                <a:lnTo>
                  <a:pt x="49361" y="850662"/>
                </a:lnTo>
                <a:lnTo>
                  <a:pt x="43985" y="858602"/>
                </a:lnTo>
                <a:lnTo>
                  <a:pt x="39797" y="864785"/>
                </a:lnTo>
                <a:lnTo>
                  <a:pt x="36651" y="869431"/>
                </a:lnTo>
                <a:lnTo>
                  <a:pt x="34396" y="872761"/>
                </a:lnTo>
                <a:lnTo>
                  <a:pt x="32885" y="874993"/>
                </a:lnTo>
                <a:lnTo>
                  <a:pt x="31968" y="876346"/>
                </a:lnTo>
                <a:lnTo>
                  <a:pt x="31497" y="877041"/>
                </a:lnTo>
                <a:lnTo>
                  <a:pt x="31324" y="877298"/>
                </a:lnTo>
                <a:lnTo>
                  <a:pt x="27743" y="875556"/>
                </a:lnTo>
                <a:lnTo>
                  <a:pt x="24314" y="873905"/>
                </a:lnTo>
                <a:lnTo>
                  <a:pt x="20758" y="873905"/>
                </a:lnTo>
                <a:lnTo>
                  <a:pt x="7443" y="878560"/>
                </a:lnTo>
                <a:lnTo>
                  <a:pt x="228" y="890068"/>
                </a:lnTo>
                <a:lnTo>
                  <a:pt x="3029" y="905890"/>
                </a:lnTo>
                <a:lnTo>
                  <a:pt x="11381" y="914890"/>
                </a:lnTo>
                <a:lnTo>
                  <a:pt x="12465" y="1020677"/>
                </a:lnTo>
                <a:lnTo>
                  <a:pt x="13441" y="1115895"/>
                </a:lnTo>
                <a:lnTo>
                  <a:pt x="14313" y="1201100"/>
                </a:lnTo>
                <a:lnTo>
                  <a:pt x="15089" y="1276847"/>
                </a:lnTo>
                <a:lnTo>
                  <a:pt x="15774" y="1343695"/>
                </a:lnTo>
                <a:lnTo>
                  <a:pt x="16374" y="1402197"/>
                </a:lnTo>
                <a:lnTo>
                  <a:pt x="16893" y="1452912"/>
                </a:lnTo>
                <a:lnTo>
                  <a:pt x="17339" y="1496395"/>
                </a:lnTo>
                <a:lnTo>
                  <a:pt x="17716" y="1533203"/>
                </a:lnTo>
                <a:lnTo>
                  <a:pt x="18030" y="1563892"/>
                </a:lnTo>
                <a:lnTo>
                  <a:pt x="18288" y="1589017"/>
                </a:lnTo>
                <a:lnTo>
                  <a:pt x="18494" y="1609136"/>
                </a:lnTo>
                <a:lnTo>
                  <a:pt x="18654" y="1624805"/>
                </a:lnTo>
                <a:lnTo>
                  <a:pt x="18775" y="1636580"/>
                </a:lnTo>
                <a:lnTo>
                  <a:pt x="18861" y="1645017"/>
                </a:lnTo>
                <a:lnTo>
                  <a:pt x="18919" y="1650672"/>
                </a:lnTo>
                <a:lnTo>
                  <a:pt x="18954" y="1654103"/>
                </a:lnTo>
                <a:lnTo>
                  <a:pt x="18972" y="1655864"/>
                </a:lnTo>
                <a:lnTo>
                  <a:pt x="18979" y="1656513"/>
                </a:lnTo>
                <a:lnTo>
                  <a:pt x="6742" y="1662260"/>
                </a:lnTo>
                <a:lnTo>
                  <a:pt x="0" y="1673919"/>
                </a:lnTo>
                <a:lnTo>
                  <a:pt x="3057" y="1689290"/>
                </a:lnTo>
                <a:lnTo>
                  <a:pt x="12090" y="1698294"/>
                </a:lnTo>
                <a:lnTo>
                  <a:pt x="24314" y="1700167"/>
                </a:lnTo>
                <a:lnTo>
                  <a:pt x="27743" y="1698516"/>
                </a:lnTo>
                <a:lnTo>
                  <a:pt x="31299" y="1696738"/>
                </a:lnTo>
                <a:lnTo>
                  <a:pt x="59991" y="1738019"/>
                </a:lnTo>
                <a:lnTo>
                  <a:pt x="85816" y="1775174"/>
                </a:lnTo>
                <a:lnTo>
                  <a:pt x="108925" y="1808423"/>
                </a:lnTo>
                <a:lnTo>
                  <a:pt x="129469" y="1837981"/>
                </a:lnTo>
                <a:lnTo>
                  <a:pt x="147599" y="1864067"/>
                </a:lnTo>
                <a:lnTo>
                  <a:pt x="163466" y="1886896"/>
                </a:lnTo>
                <a:lnTo>
                  <a:pt x="177221" y="1906686"/>
                </a:lnTo>
                <a:lnTo>
                  <a:pt x="189015" y="1923654"/>
                </a:lnTo>
                <a:lnTo>
                  <a:pt x="198998" y="1938017"/>
                </a:lnTo>
                <a:lnTo>
                  <a:pt x="207321" y="1949992"/>
                </a:lnTo>
                <a:lnTo>
                  <a:pt x="214136" y="1959797"/>
                </a:lnTo>
                <a:lnTo>
                  <a:pt x="219592" y="1967647"/>
                </a:lnTo>
                <a:lnTo>
                  <a:pt x="223842" y="1973762"/>
                </a:lnTo>
                <a:lnTo>
                  <a:pt x="227036" y="1978356"/>
                </a:lnTo>
                <a:lnTo>
                  <a:pt x="229324" y="1981649"/>
                </a:lnTo>
                <a:lnTo>
                  <a:pt x="230858" y="1983856"/>
                </a:lnTo>
                <a:lnTo>
                  <a:pt x="231788" y="1985194"/>
                </a:lnTo>
                <a:lnTo>
                  <a:pt x="232266" y="1985882"/>
                </a:lnTo>
                <a:lnTo>
                  <a:pt x="232442" y="1986135"/>
                </a:lnTo>
                <a:lnTo>
                  <a:pt x="227133" y="1991124"/>
                </a:lnTo>
                <a:lnTo>
                  <a:pt x="223577" y="1997855"/>
                </a:lnTo>
                <a:lnTo>
                  <a:pt x="223577" y="2004459"/>
                </a:lnTo>
                <a:lnTo>
                  <a:pt x="227384" y="2018570"/>
                </a:lnTo>
                <a:lnTo>
                  <a:pt x="237455" y="2027349"/>
                </a:lnTo>
                <a:lnTo>
                  <a:pt x="254416" y="2028109"/>
                </a:lnTo>
                <a:lnTo>
                  <a:pt x="262174" y="2024774"/>
                </a:lnTo>
                <a:lnTo>
                  <a:pt x="294671" y="2063393"/>
                </a:lnTo>
                <a:lnTo>
                  <a:pt x="323921" y="2098153"/>
                </a:lnTo>
                <a:lnTo>
                  <a:pt x="350095" y="2129257"/>
                </a:lnTo>
                <a:lnTo>
                  <a:pt x="373364" y="2156909"/>
                </a:lnTo>
                <a:lnTo>
                  <a:pt x="393899" y="2181313"/>
                </a:lnTo>
                <a:lnTo>
                  <a:pt x="411871" y="2202669"/>
                </a:lnTo>
                <a:lnTo>
                  <a:pt x="427450" y="2221183"/>
                </a:lnTo>
                <a:lnTo>
                  <a:pt x="440808" y="2237057"/>
                </a:lnTo>
                <a:lnTo>
                  <a:pt x="452115" y="2250494"/>
                </a:lnTo>
                <a:lnTo>
                  <a:pt x="461542" y="2261697"/>
                </a:lnTo>
                <a:lnTo>
                  <a:pt x="469260" y="2270869"/>
                </a:lnTo>
                <a:lnTo>
                  <a:pt x="475441" y="2278214"/>
                </a:lnTo>
                <a:lnTo>
                  <a:pt x="480254" y="2283934"/>
                </a:lnTo>
                <a:lnTo>
                  <a:pt x="483871" y="2288232"/>
                </a:lnTo>
                <a:lnTo>
                  <a:pt x="486463" y="2291312"/>
                </a:lnTo>
                <a:lnTo>
                  <a:pt x="488200" y="2293377"/>
                </a:lnTo>
                <a:lnTo>
                  <a:pt x="489254" y="2294629"/>
                </a:lnTo>
                <a:lnTo>
                  <a:pt x="489795" y="2295272"/>
                </a:lnTo>
                <a:lnTo>
                  <a:pt x="489995" y="2295509"/>
                </a:lnTo>
                <a:lnTo>
                  <a:pt x="486467" y="2298845"/>
                </a:lnTo>
                <a:lnTo>
                  <a:pt x="484816" y="2305576"/>
                </a:lnTo>
                <a:lnTo>
                  <a:pt x="484816" y="2310529"/>
                </a:lnTo>
                <a:lnTo>
                  <a:pt x="489036" y="2324515"/>
                </a:lnTo>
                <a:lnTo>
                  <a:pt x="500169" y="2331717"/>
                </a:lnTo>
                <a:lnTo>
                  <a:pt x="515975" y="2329456"/>
                </a:lnTo>
                <a:lnTo>
                  <a:pt x="524393" y="2321772"/>
                </a:lnTo>
                <a:lnTo>
                  <a:pt x="630726" y="2354041"/>
                </a:lnTo>
                <a:lnTo>
                  <a:pt x="726434" y="2383085"/>
                </a:lnTo>
                <a:lnTo>
                  <a:pt x="812077" y="2409075"/>
                </a:lnTo>
                <a:lnTo>
                  <a:pt x="888215" y="2432181"/>
                </a:lnTo>
                <a:lnTo>
                  <a:pt x="955407" y="2452571"/>
                </a:lnTo>
                <a:lnTo>
                  <a:pt x="1014211" y="2470417"/>
                </a:lnTo>
                <a:lnTo>
                  <a:pt x="1065187" y="2485886"/>
                </a:lnTo>
                <a:lnTo>
                  <a:pt x="1108894" y="2499150"/>
                </a:lnTo>
                <a:lnTo>
                  <a:pt x="1145891" y="2510377"/>
                </a:lnTo>
                <a:lnTo>
                  <a:pt x="1201993" y="2527402"/>
                </a:lnTo>
                <a:lnTo>
                  <a:pt x="1222216" y="2533539"/>
                </a:lnTo>
                <a:lnTo>
                  <a:pt x="1237965" y="2538319"/>
                </a:lnTo>
                <a:lnTo>
                  <a:pt x="1249801" y="2541910"/>
                </a:lnTo>
                <a:lnTo>
                  <a:pt x="1258281" y="2544484"/>
                </a:lnTo>
                <a:lnTo>
                  <a:pt x="1263966" y="2546209"/>
                </a:lnTo>
                <a:lnTo>
                  <a:pt x="1267414" y="2547256"/>
                </a:lnTo>
                <a:lnTo>
                  <a:pt x="1269185" y="2547793"/>
                </a:lnTo>
                <a:lnTo>
                  <a:pt x="1269837" y="2547991"/>
                </a:lnTo>
                <a:lnTo>
                  <a:pt x="1269930" y="2549670"/>
                </a:lnTo>
                <a:lnTo>
                  <a:pt x="1269930" y="2551448"/>
                </a:lnTo>
                <a:lnTo>
                  <a:pt x="1269930" y="2553099"/>
                </a:lnTo>
                <a:lnTo>
                  <a:pt x="1274160" y="2566283"/>
                </a:lnTo>
                <a:lnTo>
                  <a:pt x="1285360" y="2574050"/>
                </a:lnTo>
                <a:lnTo>
                  <a:pt x="1301391" y="2571061"/>
                </a:lnTo>
                <a:lnTo>
                  <a:pt x="1310223" y="2562170"/>
                </a:lnTo>
                <a:lnTo>
                  <a:pt x="1312221" y="2551448"/>
                </a:lnTo>
                <a:lnTo>
                  <a:pt x="1312221" y="2549670"/>
                </a:lnTo>
                <a:lnTo>
                  <a:pt x="1362812" y="2536556"/>
                </a:lnTo>
                <a:lnTo>
                  <a:pt x="1408348" y="2524752"/>
                </a:lnTo>
                <a:lnTo>
                  <a:pt x="1449095" y="2514190"/>
                </a:lnTo>
                <a:lnTo>
                  <a:pt x="1485320" y="2504799"/>
                </a:lnTo>
                <a:lnTo>
                  <a:pt x="1517288" y="2496513"/>
                </a:lnTo>
                <a:lnTo>
                  <a:pt x="1545266" y="2489260"/>
                </a:lnTo>
                <a:lnTo>
                  <a:pt x="1569520" y="2482973"/>
                </a:lnTo>
                <a:lnTo>
                  <a:pt x="1590314" y="2477583"/>
                </a:lnTo>
                <a:lnTo>
                  <a:pt x="1607917" y="2473020"/>
                </a:lnTo>
                <a:lnTo>
                  <a:pt x="1622593" y="2469216"/>
                </a:lnTo>
                <a:lnTo>
                  <a:pt x="1634609" y="2466101"/>
                </a:lnTo>
                <a:lnTo>
                  <a:pt x="1644231" y="2463607"/>
                </a:lnTo>
                <a:lnTo>
                  <a:pt x="1651724" y="2461664"/>
                </a:lnTo>
                <a:lnTo>
                  <a:pt x="1657355" y="2460205"/>
                </a:lnTo>
                <a:lnTo>
                  <a:pt x="1661390" y="2459159"/>
                </a:lnTo>
                <a:lnTo>
                  <a:pt x="1664094" y="2458458"/>
                </a:lnTo>
                <a:lnTo>
                  <a:pt x="1665735" y="2458032"/>
                </a:lnTo>
                <a:lnTo>
                  <a:pt x="1666577" y="2457814"/>
                </a:lnTo>
                <a:lnTo>
                  <a:pt x="1666888" y="2457734"/>
                </a:lnTo>
                <a:lnTo>
                  <a:pt x="1674495" y="2468872"/>
                </a:lnTo>
                <a:lnTo>
                  <a:pt x="1686529" y="2474254"/>
                </a:lnTo>
                <a:lnTo>
                  <a:pt x="1700820" y="2470598"/>
                </a:lnTo>
                <a:lnTo>
                  <a:pt x="1710002" y="2460851"/>
                </a:lnTo>
                <a:lnTo>
                  <a:pt x="1712779" y="2447689"/>
                </a:lnTo>
                <a:lnTo>
                  <a:pt x="1712779" y="2446038"/>
                </a:lnTo>
                <a:lnTo>
                  <a:pt x="1712779" y="2442736"/>
                </a:lnTo>
                <a:lnTo>
                  <a:pt x="1761848" y="2425311"/>
                </a:lnTo>
                <a:lnTo>
                  <a:pt x="1806015" y="2409627"/>
                </a:lnTo>
                <a:lnTo>
                  <a:pt x="1845537" y="2395592"/>
                </a:lnTo>
                <a:lnTo>
                  <a:pt x="1880672" y="2383115"/>
                </a:lnTo>
                <a:lnTo>
                  <a:pt x="1911679" y="2372104"/>
                </a:lnTo>
                <a:lnTo>
                  <a:pt x="1938815" y="2362468"/>
                </a:lnTo>
                <a:lnTo>
                  <a:pt x="1962339" y="2354114"/>
                </a:lnTo>
                <a:lnTo>
                  <a:pt x="1982509" y="2346952"/>
                </a:lnTo>
                <a:lnTo>
                  <a:pt x="1999582" y="2340889"/>
                </a:lnTo>
                <a:lnTo>
                  <a:pt x="2013817" y="2335834"/>
                </a:lnTo>
                <a:lnTo>
                  <a:pt x="2025471" y="2331695"/>
                </a:lnTo>
                <a:lnTo>
                  <a:pt x="2034803" y="2328381"/>
                </a:lnTo>
                <a:lnTo>
                  <a:pt x="2042071" y="2325800"/>
                </a:lnTo>
                <a:lnTo>
                  <a:pt x="2047533" y="2323861"/>
                </a:lnTo>
                <a:lnTo>
                  <a:pt x="2051446" y="2322471"/>
                </a:lnTo>
                <a:lnTo>
                  <a:pt x="2054070" y="2321540"/>
                </a:lnTo>
                <a:lnTo>
                  <a:pt x="2055661" y="2320974"/>
                </a:lnTo>
                <a:lnTo>
                  <a:pt x="2056478" y="2320684"/>
                </a:lnTo>
                <a:lnTo>
                  <a:pt x="2056779" y="2320577"/>
                </a:lnTo>
                <a:lnTo>
                  <a:pt x="2060378" y="2327293"/>
                </a:lnTo>
                <a:lnTo>
                  <a:pt x="2067490" y="2332373"/>
                </a:lnTo>
                <a:lnTo>
                  <a:pt x="2076253" y="2332373"/>
                </a:lnTo>
                <a:lnTo>
                  <a:pt x="2089483" y="2328238"/>
                </a:lnTo>
                <a:lnTo>
                  <a:pt x="2096754" y="2316789"/>
                </a:lnTo>
                <a:lnTo>
                  <a:pt x="2097462" y="2305576"/>
                </a:lnTo>
                <a:lnTo>
                  <a:pt x="2095684" y="2298845"/>
                </a:lnTo>
                <a:lnTo>
                  <a:pt x="2090350" y="2295543"/>
                </a:lnTo>
                <a:lnTo>
                  <a:pt x="2155776" y="2210139"/>
                </a:lnTo>
                <a:lnTo>
                  <a:pt x="2214664" y="2133267"/>
                </a:lnTo>
                <a:lnTo>
                  <a:pt x="2267360" y="2064479"/>
                </a:lnTo>
                <a:lnTo>
                  <a:pt x="2314207" y="2003326"/>
                </a:lnTo>
                <a:lnTo>
                  <a:pt x="2355550" y="1949359"/>
                </a:lnTo>
                <a:lnTo>
                  <a:pt x="2391732" y="1902128"/>
                </a:lnTo>
                <a:lnTo>
                  <a:pt x="2423097" y="1861185"/>
                </a:lnTo>
                <a:lnTo>
                  <a:pt x="2449990" y="1826080"/>
                </a:lnTo>
                <a:lnTo>
                  <a:pt x="2472754" y="1796364"/>
                </a:lnTo>
                <a:lnTo>
                  <a:pt x="2491734" y="1771589"/>
                </a:lnTo>
                <a:lnTo>
                  <a:pt x="2507273" y="1751304"/>
                </a:lnTo>
                <a:lnTo>
                  <a:pt x="2519716" y="1735062"/>
                </a:lnTo>
                <a:lnTo>
                  <a:pt x="2529406" y="1722412"/>
                </a:lnTo>
                <a:lnTo>
                  <a:pt x="2536689" y="1712906"/>
                </a:lnTo>
                <a:lnTo>
                  <a:pt x="2541906" y="1706094"/>
                </a:lnTo>
                <a:lnTo>
                  <a:pt x="2545404" y="1701529"/>
                </a:lnTo>
                <a:lnTo>
                  <a:pt x="2547526" y="1698759"/>
                </a:lnTo>
                <a:lnTo>
                  <a:pt x="2548615" y="1697337"/>
                </a:lnTo>
                <a:lnTo>
                  <a:pt x="2549017" y="1696813"/>
                </a:lnTo>
                <a:lnTo>
                  <a:pt x="2552630" y="1698516"/>
                </a:lnTo>
                <a:lnTo>
                  <a:pt x="2556186" y="1700167"/>
                </a:lnTo>
                <a:lnTo>
                  <a:pt x="2561520" y="1700167"/>
                </a:lnTo>
                <a:lnTo>
                  <a:pt x="2574764" y="1695487"/>
                </a:lnTo>
                <a:lnTo>
                  <a:pt x="2581944" y="1683923"/>
                </a:lnTo>
                <a:lnTo>
                  <a:pt x="2579515" y="1667757"/>
                </a:lnTo>
                <a:lnTo>
                  <a:pt x="2571615" y="1658806"/>
                </a:lnTo>
                <a:lnTo>
                  <a:pt x="2572929" y="1609369"/>
                </a:lnTo>
                <a:lnTo>
                  <a:pt x="2574111" y="1564871"/>
                </a:lnTo>
                <a:lnTo>
                  <a:pt x="2575169" y="1525052"/>
                </a:lnTo>
                <a:lnTo>
                  <a:pt x="2576109" y="1489653"/>
                </a:lnTo>
                <a:lnTo>
                  <a:pt x="2576939" y="1458414"/>
                </a:lnTo>
                <a:lnTo>
                  <a:pt x="2577665" y="1431074"/>
                </a:lnTo>
                <a:lnTo>
                  <a:pt x="2578295" y="1407374"/>
                </a:lnTo>
                <a:lnTo>
                  <a:pt x="2578835" y="1387053"/>
                </a:lnTo>
                <a:lnTo>
                  <a:pt x="2579292" y="1369852"/>
                </a:lnTo>
                <a:lnTo>
                  <a:pt x="2579673" y="1355510"/>
                </a:lnTo>
                <a:lnTo>
                  <a:pt x="2579985" y="1343768"/>
                </a:lnTo>
                <a:lnTo>
                  <a:pt x="2580235" y="1334366"/>
                </a:lnTo>
                <a:lnTo>
                  <a:pt x="2580429" y="1327044"/>
                </a:lnTo>
                <a:lnTo>
                  <a:pt x="2580575" y="1321541"/>
                </a:lnTo>
                <a:lnTo>
                  <a:pt x="2580680" y="1317598"/>
                </a:lnTo>
                <a:lnTo>
                  <a:pt x="2580750" y="1314955"/>
                </a:lnTo>
                <a:lnTo>
                  <a:pt x="2580793" y="1313352"/>
                </a:lnTo>
                <a:lnTo>
                  <a:pt x="2580815" y="1312529"/>
                </a:lnTo>
                <a:lnTo>
                  <a:pt x="2580823" y="1312225"/>
                </a:lnTo>
                <a:lnTo>
                  <a:pt x="2594418" y="1307305"/>
                </a:lnTo>
                <a:lnTo>
                  <a:pt x="2603245" y="1297385"/>
                </a:lnTo>
                <a:lnTo>
                  <a:pt x="2605589" y="1287036"/>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12" name="object 12"/>
          <p:cNvSpPr/>
          <p:nvPr/>
        </p:nvSpPr>
        <p:spPr>
          <a:xfrm>
            <a:off x="2897151" y="1584534"/>
            <a:ext cx="1919716" cy="1891412"/>
          </a:xfrm>
          <a:prstGeom prst="rect">
            <a:avLst/>
          </a:prstGeom>
          <a:blipFill>
            <a:blip r:embed="rId6" cstate="print"/>
            <a:stretch>
              <a:fillRect/>
            </a:stretch>
          </a:blipFill>
        </p:spPr>
        <p:txBody>
          <a:bodyPr wrap="square" lIns="0" tIns="0" rIns="0" bIns="0" rtlCol="0"/>
          <a:lstStyle/>
          <a:p>
            <a:pPr defTabSz="685800"/>
            <a:endParaRPr sz="1350">
              <a:latin typeface="Calibri" panose="020F0502020204030204"/>
            </a:endParaRPr>
          </a:p>
        </p:txBody>
      </p:sp>
      <p:sp>
        <p:nvSpPr>
          <p:cNvPr id="13" name="object 13"/>
          <p:cNvSpPr/>
          <p:nvPr/>
        </p:nvSpPr>
        <p:spPr>
          <a:xfrm>
            <a:off x="3622796" y="2006661"/>
            <a:ext cx="448705" cy="190343"/>
          </a:xfrm>
          <a:prstGeom prst="rect">
            <a:avLst/>
          </a:prstGeom>
          <a:blipFill>
            <a:blip r:embed="rId7" cstate="print"/>
            <a:stretch>
              <a:fillRect/>
            </a:stretch>
          </a:blipFill>
        </p:spPr>
        <p:txBody>
          <a:bodyPr wrap="square" lIns="0" tIns="0" rIns="0" bIns="0" rtlCol="0"/>
          <a:lstStyle/>
          <a:p>
            <a:pPr defTabSz="685800"/>
            <a:endParaRPr sz="1350">
              <a:latin typeface="Calibri" panose="020F0502020204030204"/>
            </a:endParaRPr>
          </a:p>
        </p:txBody>
      </p:sp>
      <p:sp>
        <p:nvSpPr>
          <p:cNvPr id="14" name="object 14"/>
          <p:cNvSpPr txBox="1"/>
          <p:nvPr/>
        </p:nvSpPr>
        <p:spPr>
          <a:xfrm>
            <a:off x="3667666" y="2040167"/>
            <a:ext cx="352962" cy="98168"/>
          </a:xfrm>
          <a:prstGeom prst="rect">
            <a:avLst/>
          </a:prstGeom>
        </p:spPr>
        <p:txBody>
          <a:bodyPr vert="horz" wrap="square" lIns="0" tIns="0" rIns="0" bIns="0" rtlCol="0">
            <a:spAutoFit/>
          </a:bodyPr>
          <a:lstStyle/>
          <a:p>
            <a:pPr marL="9525" defTabSz="685800"/>
            <a:r>
              <a:rPr sz="640" b="1" spc="19" dirty="0">
                <a:latin typeface="微软雅黑" panose="020B0503020204020204" pitchFamily="34" charset="-122"/>
                <a:cs typeface="微软雅黑" panose="020B0503020204020204" pitchFamily="34" charset="-122"/>
              </a:rPr>
              <a:t>人工智能</a:t>
            </a:r>
            <a:endParaRPr sz="640">
              <a:latin typeface="微软雅黑" panose="020B0503020204020204" pitchFamily="34" charset="-122"/>
              <a:cs typeface="微软雅黑" panose="020B0503020204020204" pitchFamily="34" charset="-122"/>
            </a:endParaRPr>
          </a:p>
        </p:txBody>
      </p:sp>
      <p:sp>
        <p:nvSpPr>
          <p:cNvPr id="15" name="object 15"/>
          <p:cNvSpPr/>
          <p:nvPr/>
        </p:nvSpPr>
        <p:spPr>
          <a:xfrm>
            <a:off x="3037614" y="2280174"/>
            <a:ext cx="249842" cy="250024"/>
          </a:xfrm>
          <a:prstGeom prst="rect">
            <a:avLst/>
          </a:prstGeom>
          <a:blipFill>
            <a:blip r:embed="rId8" cstate="print"/>
            <a:stretch>
              <a:fillRect/>
            </a:stretch>
          </a:blipFill>
        </p:spPr>
        <p:txBody>
          <a:bodyPr wrap="square" lIns="0" tIns="0" rIns="0" bIns="0" rtlCol="0"/>
          <a:lstStyle/>
          <a:p>
            <a:pPr defTabSz="685800"/>
            <a:endParaRPr sz="1350">
              <a:latin typeface="Calibri" panose="020F0502020204030204"/>
            </a:endParaRPr>
          </a:p>
        </p:txBody>
      </p:sp>
      <p:sp>
        <p:nvSpPr>
          <p:cNvPr id="16" name="object 16"/>
          <p:cNvSpPr/>
          <p:nvPr/>
        </p:nvSpPr>
        <p:spPr>
          <a:xfrm>
            <a:off x="3037614" y="2280174"/>
            <a:ext cx="250075" cy="250075"/>
          </a:xfrm>
          <a:custGeom>
            <a:avLst/>
            <a:gdLst/>
            <a:ahLst/>
            <a:cxnLst/>
            <a:rect l="l" t="t" r="r" b="b"/>
            <a:pathLst>
              <a:path w="333375" h="333375">
                <a:moveTo>
                  <a:pt x="36395" y="140965"/>
                </a:moveTo>
                <a:lnTo>
                  <a:pt x="51615" y="102685"/>
                </a:lnTo>
                <a:lnTo>
                  <a:pt x="73610" y="70579"/>
                </a:lnTo>
                <a:lnTo>
                  <a:pt x="103068" y="45866"/>
                </a:lnTo>
                <a:lnTo>
                  <a:pt x="140675" y="29769"/>
                </a:lnTo>
                <a:lnTo>
                  <a:pt x="177746" y="23744"/>
                </a:lnTo>
                <a:lnTo>
                  <a:pt x="184985" y="24125"/>
                </a:lnTo>
                <a:lnTo>
                  <a:pt x="190954" y="23109"/>
                </a:lnTo>
                <a:lnTo>
                  <a:pt x="196161" y="21966"/>
                </a:lnTo>
                <a:lnTo>
                  <a:pt x="202384" y="18283"/>
                </a:lnTo>
                <a:lnTo>
                  <a:pt x="208353" y="15870"/>
                </a:lnTo>
                <a:lnTo>
                  <a:pt x="252654" y="2471"/>
                </a:lnTo>
                <a:lnTo>
                  <a:pt x="278646" y="0"/>
                </a:lnTo>
                <a:lnTo>
                  <a:pt x="290993" y="1133"/>
                </a:lnTo>
                <a:lnTo>
                  <a:pt x="324674" y="28177"/>
                </a:lnTo>
                <a:lnTo>
                  <a:pt x="328493" y="52273"/>
                </a:lnTo>
                <a:lnTo>
                  <a:pt x="327637" y="65312"/>
                </a:lnTo>
                <a:lnTo>
                  <a:pt x="325215" y="78352"/>
                </a:lnTo>
                <a:lnTo>
                  <a:pt x="321436" y="90899"/>
                </a:lnTo>
                <a:lnTo>
                  <a:pt x="323970" y="103326"/>
                </a:lnTo>
                <a:lnTo>
                  <a:pt x="332264" y="152415"/>
                </a:lnTo>
                <a:lnTo>
                  <a:pt x="333065" y="164866"/>
                </a:lnTo>
                <a:lnTo>
                  <a:pt x="333033" y="177522"/>
                </a:lnTo>
                <a:lnTo>
                  <a:pt x="294603" y="192606"/>
                </a:lnTo>
                <a:lnTo>
                  <a:pt x="255911" y="193654"/>
                </a:lnTo>
                <a:lnTo>
                  <a:pt x="216770" y="193980"/>
                </a:lnTo>
                <a:lnTo>
                  <a:pt x="203769" y="193994"/>
                </a:lnTo>
                <a:lnTo>
                  <a:pt x="190843" y="193985"/>
                </a:lnTo>
                <a:lnTo>
                  <a:pt x="178023" y="193967"/>
                </a:lnTo>
                <a:lnTo>
                  <a:pt x="165340" y="193954"/>
                </a:lnTo>
                <a:lnTo>
                  <a:pt x="152826" y="193960"/>
                </a:lnTo>
                <a:lnTo>
                  <a:pt x="140512" y="194000"/>
                </a:lnTo>
                <a:lnTo>
                  <a:pt x="128428" y="194087"/>
                </a:lnTo>
                <a:lnTo>
                  <a:pt x="127684" y="208473"/>
                </a:lnTo>
                <a:lnTo>
                  <a:pt x="130036" y="221595"/>
                </a:lnTo>
                <a:lnTo>
                  <a:pt x="164444" y="256242"/>
                </a:lnTo>
                <a:lnTo>
                  <a:pt x="181583" y="257564"/>
                </a:lnTo>
                <a:lnTo>
                  <a:pt x="196393" y="256470"/>
                </a:lnTo>
                <a:lnTo>
                  <a:pt x="237010" y="234842"/>
                </a:lnTo>
                <a:lnTo>
                  <a:pt x="243676" y="226844"/>
                </a:lnTo>
                <a:lnTo>
                  <a:pt x="276189" y="226030"/>
                </a:lnTo>
                <a:lnTo>
                  <a:pt x="298762" y="225466"/>
                </a:lnTo>
                <a:lnTo>
                  <a:pt x="313208" y="225104"/>
                </a:lnTo>
                <a:lnTo>
                  <a:pt x="321340" y="224901"/>
                </a:lnTo>
                <a:lnTo>
                  <a:pt x="324973" y="224810"/>
                </a:lnTo>
                <a:lnTo>
                  <a:pt x="325921" y="224786"/>
                </a:lnTo>
                <a:lnTo>
                  <a:pt x="321369" y="236414"/>
                </a:lnTo>
                <a:lnTo>
                  <a:pt x="294842" y="278116"/>
                </a:lnTo>
                <a:lnTo>
                  <a:pt x="255269" y="308898"/>
                </a:lnTo>
                <a:lnTo>
                  <a:pt x="217239" y="322233"/>
                </a:lnTo>
                <a:lnTo>
                  <a:pt x="187991" y="325471"/>
                </a:lnTo>
                <a:lnTo>
                  <a:pt x="172216" y="325194"/>
                </a:lnTo>
                <a:lnTo>
                  <a:pt x="157935" y="323549"/>
                </a:lnTo>
                <a:lnTo>
                  <a:pt x="145345" y="320846"/>
                </a:lnTo>
                <a:lnTo>
                  <a:pt x="133792" y="317332"/>
                </a:lnTo>
                <a:lnTo>
                  <a:pt x="122622" y="313252"/>
                </a:lnTo>
                <a:lnTo>
                  <a:pt x="113107" y="317342"/>
                </a:lnTo>
                <a:lnTo>
                  <a:pt x="65582" y="331802"/>
                </a:lnTo>
                <a:lnTo>
                  <a:pt x="41084" y="333308"/>
                </a:lnTo>
                <a:lnTo>
                  <a:pt x="29886" y="331484"/>
                </a:lnTo>
                <a:lnTo>
                  <a:pt x="1554" y="299606"/>
                </a:lnTo>
                <a:lnTo>
                  <a:pt x="0" y="287588"/>
                </a:lnTo>
                <a:lnTo>
                  <a:pt x="195" y="275140"/>
                </a:lnTo>
                <a:lnTo>
                  <a:pt x="11261" y="227613"/>
                </a:lnTo>
                <a:lnTo>
                  <a:pt x="27304" y="189847"/>
                </a:lnTo>
                <a:lnTo>
                  <a:pt x="47119" y="154359"/>
                </a:lnTo>
                <a:lnTo>
                  <a:pt x="69583" y="122403"/>
                </a:lnTo>
                <a:lnTo>
                  <a:pt x="101717" y="87458"/>
                </a:lnTo>
                <a:lnTo>
                  <a:pt x="108150" y="81021"/>
                </a:lnTo>
                <a:lnTo>
                  <a:pt x="109039" y="80894"/>
                </a:lnTo>
                <a:lnTo>
                  <a:pt x="109039" y="79624"/>
                </a:lnTo>
                <a:lnTo>
                  <a:pt x="77381" y="101609"/>
                </a:lnTo>
                <a:lnTo>
                  <a:pt x="49948" y="127891"/>
                </a:lnTo>
                <a:lnTo>
                  <a:pt x="40887" y="136743"/>
                </a:lnTo>
                <a:lnTo>
                  <a:pt x="36395" y="140965"/>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17" name="object 17"/>
          <p:cNvSpPr/>
          <p:nvPr/>
        </p:nvSpPr>
        <p:spPr>
          <a:xfrm>
            <a:off x="3225203" y="2296952"/>
            <a:ext cx="52873" cy="44775"/>
          </a:xfrm>
          <a:custGeom>
            <a:avLst/>
            <a:gdLst/>
            <a:ahLst/>
            <a:cxnLst/>
            <a:rect l="l" t="t" r="r" b="b"/>
            <a:pathLst>
              <a:path w="70485" h="59689">
                <a:moveTo>
                  <a:pt x="70165" y="31349"/>
                </a:moveTo>
                <a:lnTo>
                  <a:pt x="39292" y="174"/>
                </a:lnTo>
                <a:lnTo>
                  <a:pt x="26227" y="0"/>
                </a:lnTo>
                <a:lnTo>
                  <a:pt x="12828" y="2109"/>
                </a:lnTo>
                <a:lnTo>
                  <a:pt x="0" y="6120"/>
                </a:lnTo>
                <a:lnTo>
                  <a:pt x="8836" y="13883"/>
                </a:lnTo>
                <a:lnTo>
                  <a:pt x="17866" y="22085"/>
                </a:lnTo>
                <a:lnTo>
                  <a:pt x="26970" y="30739"/>
                </a:lnTo>
                <a:lnTo>
                  <a:pt x="36027" y="39861"/>
                </a:lnTo>
                <a:lnTo>
                  <a:pt x="44917" y="49468"/>
                </a:lnTo>
                <a:lnTo>
                  <a:pt x="53523" y="59574"/>
                </a:lnTo>
                <a:lnTo>
                  <a:pt x="64023" y="52850"/>
                </a:lnTo>
                <a:lnTo>
                  <a:pt x="69407" y="40760"/>
                </a:lnTo>
                <a:lnTo>
                  <a:pt x="70165" y="31349"/>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18" name="object 18"/>
          <p:cNvSpPr/>
          <p:nvPr/>
        </p:nvSpPr>
        <p:spPr>
          <a:xfrm>
            <a:off x="3128077" y="2349565"/>
            <a:ext cx="96219" cy="44775"/>
          </a:xfrm>
          <a:custGeom>
            <a:avLst/>
            <a:gdLst/>
            <a:ahLst/>
            <a:cxnLst/>
            <a:rect l="l" t="t" r="r" b="b"/>
            <a:pathLst>
              <a:path w="128270" h="59689">
                <a:moveTo>
                  <a:pt x="0" y="59128"/>
                </a:moveTo>
                <a:lnTo>
                  <a:pt x="34448" y="59128"/>
                </a:lnTo>
                <a:lnTo>
                  <a:pt x="62093" y="59128"/>
                </a:lnTo>
                <a:lnTo>
                  <a:pt x="83683" y="59128"/>
                </a:lnTo>
                <a:lnTo>
                  <a:pt x="99967" y="59128"/>
                </a:lnTo>
                <a:lnTo>
                  <a:pt x="111692" y="59128"/>
                </a:lnTo>
                <a:lnTo>
                  <a:pt x="119608" y="59128"/>
                </a:lnTo>
                <a:lnTo>
                  <a:pt x="124462" y="59128"/>
                </a:lnTo>
                <a:lnTo>
                  <a:pt x="127004" y="59128"/>
                </a:lnTo>
                <a:lnTo>
                  <a:pt x="127981" y="59128"/>
                </a:lnTo>
                <a:lnTo>
                  <a:pt x="128142" y="59128"/>
                </a:lnTo>
                <a:lnTo>
                  <a:pt x="126201" y="45091"/>
                </a:lnTo>
                <a:lnTo>
                  <a:pt x="98803" y="8206"/>
                </a:lnTo>
                <a:lnTo>
                  <a:pt x="66487" y="0"/>
                </a:lnTo>
                <a:lnTo>
                  <a:pt x="55159" y="824"/>
                </a:lnTo>
                <a:lnTo>
                  <a:pt x="15492" y="21189"/>
                </a:lnTo>
                <a:lnTo>
                  <a:pt x="516" y="53617"/>
                </a:lnTo>
                <a:lnTo>
                  <a:pt x="0" y="59128"/>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19" name="object 19"/>
          <p:cNvSpPr/>
          <p:nvPr/>
        </p:nvSpPr>
        <p:spPr>
          <a:xfrm>
            <a:off x="3056797" y="2459205"/>
            <a:ext cx="60494" cy="61447"/>
          </a:xfrm>
          <a:custGeom>
            <a:avLst/>
            <a:gdLst/>
            <a:ahLst/>
            <a:cxnLst/>
            <a:rect l="l" t="t" r="r" b="b"/>
            <a:pathLst>
              <a:path w="80645" h="81914">
                <a:moveTo>
                  <a:pt x="535" y="56858"/>
                </a:moveTo>
                <a:lnTo>
                  <a:pt x="4832" y="68288"/>
                </a:lnTo>
                <a:lnTo>
                  <a:pt x="12438" y="75864"/>
                </a:lnTo>
                <a:lnTo>
                  <a:pt x="22517" y="80057"/>
                </a:lnTo>
                <a:lnTo>
                  <a:pt x="34228" y="81339"/>
                </a:lnTo>
                <a:lnTo>
                  <a:pt x="46733" y="80180"/>
                </a:lnTo>
                <a:lnTo>
                  <a:pt x="59194" y="77052"/>
                </a:lnTo>
                <a:lnTo>
                  <a:pt x="70773" y="72424"/>
                </a:lnTo>
                <a:lnTo>
                  <a:pt x="80630" y="66768"/>
                </a:lnTo>
                <a:lnTo>
                  <a:pt x="69905" y="59736"/>
                </a:lnTo>
                <a:lnTo>
                  <a:pt x="60123" y="51715"/>
                </a:lnTo>
                <a:lnTo>
                  <a:pt x="28723" y="11585"/>
                </a:lnTo>
                <a:lnTo>
                  <a:pt x="22378" y="0"/>
                </a:lnTo>
                <a:lnTo>
                  <a:pt x="14882" y="5761"/>
                </a:lnTo>
                <a:lnTo>
                  <a:pt x="8100" y="15309"/>
                </a:lnTo>
                <a:lnTo>
                  <a:pt x="2862" y="27549"/>
                </a:lnTo>
                <a:lnTo>
                  <a:pt x="0" y="41386"/>
                </a:lnTo>
                <a:lnTo>
                  <a:pt x="344" y="55726"/>
                </a:lnTo>
                <a:lnTo>
                  <a:pt x="535" y="56858"/>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20" name="object 20"/>
          <p:cNvSpPr/>
          <p:nvPr/>
        </p:nvSpPr>
        <p:spPr>
          <a:xfrm>
            <a:off x="3057199" y="2501855"/>
            <a:ext cx="0" cy="0"/>
          </a:xfrm>
          <a:custGeom>
            <a:avLst/>
            <a:gdLst/>
            <a:ahLst/>
            <a:cxnLst/>
            <a:rect l="l" t="t" r="r" b="b"/>
            <a:pathLst>
              <a:path>
                <a:moveTo>
                  <a:pt x="0" y="0"/>
                </a:moveTo>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21" name="object 21"/>
          <p:cNvSpPr/>
          <p:nvPr/>
        </p:nvSpPr>
        <p:spPr>
          <a:xfrm>
            <a:off x="2989464" y="2566827"/>
            <a:ext cx="365251" cy="190343"/>
          </a:xfrm>
          <a:prstGeom prst="rect">
            <a:avLst/>
          </a:prstGeom>
          <a:blipFill>
            <a:blip r:embed="rId9" cstate="print"/>
            <a:stretch>
              <a:fillRect/>
            </a:stretch>
          </a:blipFill>
        </p:spPr>
        <p:txBody>
          <a:bodyPr wrap="square" lIns="0" tIns="0" rIns="0" bIns="0" rtlCol="0"/>
          <a:lstStyle/>
          <a:p>
            <a:pPr defTabSz="685800"/>
            <a:endParaRPr sz="1350">
              <a:latin typeface="Calibri" panose="020F0502020204030204"/>
            </a:endParaRPr>
          </a:p>
        </p:txBody>
      </p:sp>
      <p:sp>
        <p:nvSpPr>
          <p:cNvPr id="22" name="object 22"/>
          <p:cNvSpPr txBox="1"/>
          <p:nvPr/>
        </p:nvSpPr>
        <p:spPr>
          <a:xfrm>
            <a:off x="3033668" y="2600333"/>
            <a:ext cx="269604" cy="98168"/>
          </a:xfrm>
          <a:prstGeom prst="rect">
            <a:avLst/>
          </a:prstGeom>
        </p:spPr>
        <p:txBody>
          <a:bodyPr vert="horz" wrap="square" lIns="0" tIns="0" rIns="0" bIns="0" rtlCol="0">
            <a:spAutoFit/>
          </a:bodyPr>
          <a:lstStyle/>
          <a:p>
            <a:pPr marL="9525" defTabSz="685800"/>
            <a:r>
              <a:rPr sz="640" b="1" spc="19" dirty="0">
                <a:latin typeface="微软雅黑" panose="020B0503020204020204" pitchFamily="34" charset="-122"/>
                <a:cs typeface="微软雅黑" panose="020B0503020204020204" pitchFamily="34" charset="-122"/>
              </a:rPr>
              <a:t>互联网</a:t>
            </a:r>
            <a:endParaRPr sz="640">
              <a:latin typeface="微软雅黑" panose="020B0503020204020204" pitchFamily="34" charset="-122"/>
              <a:cs typeface="微软雅黑" panose="020B0503020204020204" pitchFamily="34" charset="-122"/>
            </a:endParaRPr>
          </a:p>
        </p:txBody>
      </p:sp>
      <p:sp>
        <p:nvSpPr>
          <p:cNvPr id="23" name="object 23"/>
          <p:cNvSpPr/>
          <p:nvPr/>
        </p:nvSpPr>
        <p:spPr>
          <a:xfrm>
            <a:off x="4377307" y="2566827"/>
            <a:ext cx="365252" cy="190343"/>
          </a:xfrm>
          <a:prstGeom prst="rect">
            <a:avLst/>
          </a:prstGeom>
          <a:blipFill>
            <a:blip r:embed="rId10" cstate="print"/>
            <a:stretch>
              <a:fillRect/>
            </a:stretch>
          </a:blipFill>
        </p:spPr>
        <p:txBody>
          <a:bodyPr wrap="square" lIns="0" tIns="0" rIns="0" bIns="0" rtlCol="0"/>
          <a:lstStyle/>
          <a:p>
            <a:pPr defTabSz="685800"/>
            <a:endParaRPr sz="1350">
              <a:latin typeface="Calibri" panose="020F0502020204030204"/>
            </a:endParaRPr>
          </a:p>
        </p:txBody>
      </p:sp>
      <p:sp>
        <p:nvSpPr>
          <p:cNvPr id="24" name="object 24"/>
          <p:cNvSpPr txBox="1"/>
          <p:nvPr/>
        </p:nvSpPr>
        <p:spPr>
          <a:xfrm>
            <a:off x="4421510" y="2600333"/>
            <a:ext cx="269604" cy="98168"/>
          </a:xfrm>
          <a:prstGeom prst="rect">
            <a:avLst/>
          </a:prstGeom>
        </p:spPr>
        <p:txBody>
          <a:bodyPr vert="horz" wrap="square" lIns="0" tIns="0" rIns="0" bIns="0" rtlCol="0">
            <a:spAutoFit/>
          </a:bodyPr>
          <a:lstStyle/>
          <a:p>
            <a:pPr marL="9525" defTabSz="685800"/>
            <a:r>
              <a:rPr sz="640" b="1" spc="19" dirty="0">
                <a:latin typeface="微软雅黑" panose="020B0503020204020204" pitchFamily="34" charset="-122"/>
                <a:cs typeface="微软雅黑" panose="020B0503020204020204" pitchFamily="34" charset="-122"/>
              </a:rPr>
              <a:t>云计算</a:t>
            </a:r>
            <a:endParaRPr sz="640">
              <a:latin typeface="微软雅黑" panose="020B0503020204020204" pitchFamily="34" charset="-122"/>
              <a:cs typeface="微软雅黑" panose="020B0503020204020204" pitchFamily="34" charset="-122"/>
            </a:endParaRPr>
          </a:p>
        </p:txBody>
      </p:sp>
      <p:sp>
        <p:nvSpPr>
          <p:cNvPr id="25" name="object 25"/>
          <p:cNvSpPr/>
          <p:nvPr/>
        </p:nvSpPr>
        <p:spPr>
          <a:xfrm>
            <a:off x="3708535" y="1672889"/>
            <a:ext cx="278940" cy="317766"/>
          </a:xfrm>
          <a:prstGeom prst="rect">
            <a:avLst/>
          </a:prstGeom>
          <a:blipFill>
            <a:blip r:embed="rId11" cstate="print"/>
            <a:stretch>
              <a:fillRect/>
            </a:stretch>
          </a:blipFill>
        </p:spPr>
        <p:txBody>
          <a:bodyPr wrap="square" lIns="0" tIns="0" rIns="0" bIns="0" rtlCol="0"/>
          <a:lstStyle/>
          <a:p>
            <a:pPr defTabSz="685800"/>
            <a:endParaRPr sz="1350">
              <a:latin typeface="Calibri" panose="020F0502020204030204"/>
            </a:endParaRPr>
          </a:p>
        </p:txBody>
      </p:sp>
      <p:sp>
        <p:nvSpPr>
          <p:cNvPr id="26" name="object 26"/>
          <p:cNvSpPr/>
          <p:nvPr/>
        </p:nvSpPr>
        <p:spPr>
          <a:xfrm>
            <a:off x="3708535" y="1672890"/>
            <a:ext cx="279131" cy="318190"/>
          </a:xfrm>
          <a:custGeom>
            <a:avLst/>
            <a:gdLst/>
            <a:ahLst/>
            <a:cxnLst/>
            <a:rect l="l" t="t" r="r" b="b"/>
            <a:pathLst>
              <a:path w="372110" h="424180">
                <a:moveTo>
                  <a:pt x="369189" y="235654"/>
                </a:moveTo>
                <a:lnTo>
                  <a:pt x="349087" y="196765"/>
                </a:lnTo>
                <a:lnTo>
                  <a:pt x="334645" y="153485"/>
                </a:lnTo>
                <a:lnTo>
                  <a:pt x="331851" y="150818"/>
                </a:lnTo>
                <a:lnTo>
                  <a:pt x="331851" y="145484"/>
                </a:lnTo>
                <a:lnTo>
                  <a:pt x="329881" y="131472"/>
                </a:lnTo>
                <a:lnTo>
                  <a:pt x="317115" y="92158"/>
                </a:lnTo>
                <a:lnTo>
                  <a:pt x="295091" y="58036"/>
                </a:lnTo>
                <a:lnTo>
                  <a:pt x="265133" y="30524"/>
                </a:lnTo>
                <a:lnTo>
                  <a:pt x="228564" y="11039"/>
                </a:lnTo>
                <a:lnTo>
                  <a:pt x="186707" y="1001"/>
                </a:lnTo>
                <a:lnTo>
                  <a:pt x="171808" y="0"/>
                </a:lnTo>
                <a:lnTo>
                  <a:pt x="156414" y="599"/>
                </a:lnTo>
                <a:lnTo>
                  <a:pt x="113147" y="9293"/>
                </a:lnTo>
                <a:lnTo>
                  <a:pt x="75202" y="27211"/>
                </a:lnTo>
                <a:lnTo>
                  <a:pt x="43806" y="52922"/>
                </a:lnTo>
                <a:lnTo>
                  <a:pt x="20184" y="84992"/>
                </a:lnTo>
                <a:lnTo>
                  <a:pt x="5562" y="121987"/>
                </a:lnTo>
                <a:lnTo>
                  <a:pt x="0" y="158819"/>
                </a:lnTo>
                <a:lnTo>
                  <a:pt x="0" y="174694"/>
                </a:lnTo>
                <a:lnTo>
                  <a:pt x="531" y="187528"/>
                </a:lnTo>
                <a:lnTo>
                  <a:pt x="2092" y="200161"/>
                </a:lnTo>
                <a:lnTo>
                  <a:pt x="17667" y="248614"/>
                </a:lnTo>
                <a:lnTo>
                  <a:pt x="39878" y="285946"/>
                </a:lnTo>
                <a:lnTo>
                  <a:pt x="46047" y="296896"/>
                </a:lnTo>
                <a:lnTo>
                  <a:pt x="50014" y="308999"/>
                </a:lnTo>
                <a:lnTo>
                  <a:pt x="52828" y="321744"/>
                </a:lnTo>
                <a:lnTo>
                  <a:pt x="54136" y="334998"/>
                </a:lnTo>
                <a:lnTo>
                  <a:pt x="53662" y="347100"/>
                </a:lnTo>
                <a:lnTo>
                  <a:pt x="53087" y="359462"/>
                </a:lnTo>
                <a:lnTo>
                  <a:pt x="53086" y="389611"/>
                </a:lnTo>
                <a:lnTo>
                  <a:pt x="53086" y="406444"/>
                </a:lnTo>
                <a:lnTo>
                  <a:pt x="53086" y="413844"/>
                </a:lnTo>
                <a:lnTo>
                  <a:pt x="53086" y="415688"/>
                </a:lnTo>
                <a:lnTo>
                  <a:pt x="53086" y="421074"/>
                </a:lnTo>
                <a:lnTo>
                  <a:pt x="63627" y="423614"/>
                </a:lnTo>
                <a:lnTo>
                  <a:pt x="68961" y="423614"/>
                </a:lnTo>
                <a:lnTo>
                  <a:pt x="104368" y="423614"/>
                </a:lnTo>
                <a:lnTo>
                  <a:pt x="134658" y="423614"/>
                </a:lnTo>
                <a:lnTo>
                  <a:pt x="160229" y="423614"/>
                </a:lnTo>
                <a:lnTo>
                  <a:pt x="181480" y="423614"/>
                </a:lnTo>
                <a:lnTo>
                  <a:pt x="198813" y="423614"/>
                </a:lnTo>
                <a:lnTo>
                  <a:pt x="212625" y="423614"/>
                </a:lnTo>
                <a:lnTo>
                  <a:pt x="223317" y="423614"/>
                </a:lnTo>
                <a:lnTo>
                  <a:pt x="231287" y="423614"/>
                </a:lnTo>
                <a:lnTo>
                  <a:pt x="236937" y="423614"/>
                </a:lnTo>
                <a:lnTo>
                  <a:pt x="240665" y="423614"/>
                </a:lnTo>
                <a:lnTo>
                  <a:pt x="242870" y="423614"/>
                </a:lnTo>
                <a:lnTo>
                  <a:pt x="243953" y="423614"/>
                </a:lnTo>
                <a:lnTo>
                  <a:pt x="244312" y="423614"/>
                </a:lnTo>
                <a:lnTo>
                  <a:pt x="249682" y="423614"/>
                </a:lnTo>
                <a:lnTo>
                  <a:pt x="265684" y="420947"/>
                </a:lnTo>
                <a:lnTo>
                  <a:pt x="265684" y="415740"/>
                </a:lnTo>
                <a:lnTo>
                  <a:pt x="265684" y="388486"/>
                </a:lnTo>
                <a:lnTo>
                  <a:pt x="265683" y="377771"/>
                </a:lnTo>
                <a:lnTo>
                  <a:pt x="265684" y="375866"/>
                </a:lnTo>
                <a:lnTo>
                  <a:pt x="266349" y="360307"/>
                </a:lnTo>
                <a:lnTo>
                  <a:pt x="271005" y="347507"/>
                </a:lnTo>
                <a:lnTo>
                  <a:pt x="286766" y="344112"/>
                </a:lnTo>
                <a:lnTo>
                  <a:pt x="302072" y="342678"/>
                </a:lnTo>
                <a:lnTo>
                  <a:pt x="316405" y="338485"/>
                </a:lnTo>
                <a:lnTo>
                  <a:pt x="344085" y="310958"/>
                </a:lnTo>
                <a:lnTo>
                  <a:pt x="345200" y="268968"/>
                </a:lnTo>
                <a:lnTo>
                  <a:pt x="345306" y="264989"/>
                </a:lnTo>
                <a:lnTo>
                  <a:pt x="345313" y="256863"/>
                </a:lnTo>
                <a:lnTo>
                  <a:pt x="347980" y="251529"/>
                </a:lnTo>
                <a:lnTo>
                  <a:pt x="355854" y="248862"/>
                </a:lnTo>
                <a:lnTo>
                  <a:pt x="366522" y="246195"/>
                </a:lnTo>
                <a:lnTo>
                  <a:pt x="371856" y="246195"/>
                </a:lnTo>
                <a:lnTo>
                  <a:pt x="371856" y="238194"/>
                </a:lnTo>
                <a:lnTo>
                  <a:pt x="369189" y="235654"/>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27" name="object 27"/>
          <p:cNvSpPr/>
          <p:nvPr/>
        </p:nvSpPr>
        <p:spPr>
          <a:xfrm>
            <a:off x="3728351" y="1692762"/>
            <a:ext cx="230545" cy="278178"/>
          </a:xfrm>
          <a:custGeom>
            <a:avLst/>
            <a:gdLst/>
            <a:ahLst/>
            <a:cxnLst/>
            <a:rect l="l" t="t" r="r" b="b"/>
            <a:pathLst>
              <a:path w="307339" h="370839">
                <a:moveTo>
                  <a:pt x="292226" y="238245"/>
                </a:moveTo>
                <a:lnTo>
                  <a:pt x="292226" y="264787"/>
                </a:lnTo>
                <a:lnTo>
                  <a:pt x="292226" y="274169"/>
                </a:lnTo>
                <a:lnTo>
                  <a:pt x="286389" y="285373"/>
                </a:lnTo>
                <a:lnTo>
                  <a:pt x="272997" y="290260"/>
                </a:lnTo>
                <a:lnTo>
                  <a:pt x="252475" y="291204"/>
                </a:lnTo>
                <a:lnTo>
                  <a:pt x="238453" y="294077"/>
                </a:lnTo>
                <a:lnTo>
                  <a:pt x="227762" y="301827"/>
                </a:lnTo>
                <a:lnTo>
                  <a:pt x="220127" y="313157"/>
                </a:lnTo>
                <a:lnTo>
                  <a:pt x="215273" y="326766"/>
                </a:lnTo>
                <a:lnTo>
                  <a:pt x="212923" y="341356"/>
                </a:lnTo>
                <a:lnTo>
                  <a:pt x="212656" y="365296"/>
                </a:lnTo>
                <a:lnTo>
                  <a:pt x="212598" y="370514"/>
                </a:lnTo>
                <a:lnTo>
                  <a:pt x="177453" y="370528"/>
                </a:lnTo>
                <a:lnTo>
                  <a:pt x="147897" y="370540"/>
                </a:lnTo>
                <a:lnTo>
                  <a:pt x="123444" y="370550"/>
                </a:lnTo>
                <a:lnTo>
                  <a:pt x="103611" y="370559"/>
                </a:lnTo>
                <a:lnTo>
                  <a:pt x="87915" y="370565"/>
                </a:lnTo>
                <a:lnTo>
                  <a:pt x="75872" y="370570"/>
                </a:lnTo>
                <a:lnTo>
                  <a:pt x="66997" y="370574"/>
                </a:lnTo>
                <a:lnTo>
                  <a:pt x="60808" y="370576"/>
                </a:lnTo>
                <a:lnTo>
                  <a:pt x="56820" y="370578"/>
                </a:lnTo>
                <a:lnTo>
                  <a:pt x="54550" y="370579"/>
                </a:lnTo>
                <a:lnTo>
                  <a:pt x="53513" y="370579"/>
                </a:lnTo>
                <a:lnTo>
                  <a:pt x="53226" y="370579"/>
                </a:lnTo>
                <a:lnTo>
                  <a:pt x="53216" y="344038"/>
                </a:lnTo>
                <a:lnTo>
                  <a:pt x="53213" y="334655"/>
                </a:lnTo>
                <a:lnTo>
                  <a:pt x="53668" y="322341"/>
                </a:lnTo>
                <a:lnTo>
                  <a:pt x="54290" y="310053"/>
                </a:lnTo>
                <a:lnTo>
                  <a:pt x="53959" y="297227"/>
                </a:lnTo>
                <a:lnTo>
                  <a:pt x="43589" y="257822"/>
                </a:lnTo>
                <a:lnTo>
                  <a:pt x="29337" y="235451"/>
                </a:lnTo>
                <a:lnTo>
                  <a:pt x="22073" y="224410"/>
                </a:lnTo>
                <a:lnTo>
                  <a:pt x="15766" y="213051"/>
                </a:lnTo>
                <a:lnTo>
                  <a:pt x="2999" y="177056"/>
                </a:lnTo>
                <a:lnTo>
                  <a:pt x="0" y="132327"/>
                </a:lnTo>
                <a:lnTo>
                  <a:pt x="2793" y="113912"/>
                </a:lnTo>
                <a:lnTo>
                  <a:pt x="5257" y="100093"/>
                </a:lnTo>
                <a:lnTo>
                  <a:pt x="9232" y="86899"/>
                </a:lnTo>
                <a:lnTo>
                  <a:pt x="29249" y="51695"/>
                </a:lnTo>
                <a:lnTo>
                  <a:pt x="59373" y="24360"/>
                </a:lnTo>
                <a:lnTo>
                  <a:pt x="96986" y="6570"/>
                </a:lnTo>
                <a:lnTo>
                  <a:pt x="139473" y="0"/>
                </a:lnTo>
                <a:lnTo>
                  <a:pt x="154331" y="732"/>
                </a:lnTo>
                <a:lnTo>
                  <a:pt x="196021" y="11161"/>
                </a:lnTo>
                <a:lnTo>
                  <a:pt x="231611" y="32447"/>
                </a:lnTo>
                <a:lnTo>
                  <a:pt x="258819" y="62675"/>
                </a:lnTo>
                <a:lnTo>
                  <a:pt x="275362" y="99927"/>
                </a:lnTo>
                <a:lnTo>
                  <a:pt x="279018" y="126993"/>
                </a:lnTo>
                <a:lnTo>
                  <a:pt x="279018" y="129660"/>
                </a:lnTo>
                <a:lnTo>
                  <a:pt x="281686" y="134867"/>
                </a:lnTo>
                <a:lnTo>
                  <a:pt x="281686" y="140201"/>
                </a:lnTo>
                <a:lnTo>
                  <a:pt x="285042" y="149367"/>
                </a:lnTo>
                <a:lnTo>
                  <a:pt x="289376" y="159586"/>
                </a:lnTo>
                <a:lnTo>
                  <a:pt x="294588" y="170858"/>
                </a:lnTo>
                <a:lnTo>
                  <a:pt x="300578" y="183183"/>
                </a:lnTo>
                <a:lnTo>
                  <a:pt x="307246" y="196561"/>
                </a:lnTo>
                <a:lnTo>
                  <a:pt x="300013" y="206372"/>
                </a:lnTo>
                <a:lnTo>
                  <a:pt x="295064" y="218344"/>
                </a:lnTo>
                <a:lnTo>
                  <a:pt x="292538" y="231582"/>
                </a:lnTo>
                <a:lnTo>
                  <a:pt x="292226" y="238245"/>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28" name="object 28"/>
          <p:cNvSpPr/>
          <p:nvPr/>
        </p:nvSpPr>
        <p:spPr>
          <a:xfrm>
            <a:off x="3947559" y="1871478"/>
            <a:ext cx="0" cy="0"/>
          </a:xfrm>
          <a:custGeom>
            <a:avLst/>
            <a:gdLst/>
            <a:ahLst/>
            <a:cxnLst/>
            <a:rect l="l" t="t" r="r" b="b"/>
            <a:pathLst>
              <a:path>
                <a:moveTo>
                  <a:pt x="0" y="0"/>
                </a:moveTo>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29" name="object 29"/>
          <p:cNvSpPr/>
          <p:nvPr/>
        </p:nvSpPr>
        <p:spPr>
          <a:xfrm>
            <a:off x="3769704" y="1723759"/>
            <a:ext cx="136377" cy="107977"/>
          </a:xfrm>
          <a:prstGeom prst="rect">
            <a:avLst/>
          </a:prstGeom>
          <a:blipFill>
            <a:blip r:embed="rId12" cstate="print"/>
            <a:stretch>
              <a:fillRect/>
            </a:stretch>
          </a:blipFill>
        </p:spPr>
        <p:txBody>
          <a:bodyPr wrap="square" lIns="0" tIns="0" rIns="0" bIns="0" rtlCol="0"/>
          <a:lstStyle/>
          <a:p>
            <a:pPr defTabSz="685800"/>
            <a:endParaRPr sz="1350">
              <a:latin typeface="Calibri" panose="020F0502020204030204"/>
            </a:endParaRPr>
          </a:p>
        </p:txBody>
      </p:sp>
      <p:sp>
        <p:nvSpPr>
          <p:cNvPr id="30" name="object 30"/>
          <p:cNvSpPr/>
          <p:nvPr/>
        </p:nvSpPr>
        <p:spPr>
          <a:xfrm>
            <a:off x="3769705" y="1723759"/>
            <a:ext cx="136707" cy="108128"/>
          </a:xfrm>
          <a:custGeom>
            <a:avLst/>
            <a:gdLst/>
            <a:ahLst/>
            <a:cxnLst/>
            <a:rect l="l" t="t" r="r" b="b"/>
            <a:pathLst>
              <a:path w="182245" h="144144">
                <a:moveTo>
                  <a:pt x="143880" y="17218"/>
                </a:moveTo>
                <a:lnTo>
                  <a:pt x="98886" y="82"/>
                </a:lnTo>
                <a:lnTo>
                  <a:pt x="85900" y="0"/>
                </a:lnTo>
                <a:lnTo>
                  <a:pt x="70928" y="3204"/>
                </a:lnTo>
                <a:lnTo>
                  <a:pt x="34066" y="21593"/>
                </a:lnTo>
                <a:lnTo>
                  <a:pt x="5154" y="62022"/>
                </a:lnTo>
                <a:lnTo>
                  <a:pt x="0" y="99995"/>
                </a:lnTo>
                <a:lnTo>
                  <a:pt x="3320" y="117729"/>
                </a:lnTo>
                <a:lnTo>
                  <a:pt x="7726" y="130781"/>
                </a:lnTo>
                <a:lnTo>
                  <a:pt x="13608" y="139632"/>
                </a:lnTo>
                <a:lnTo>
                  <a:pt x="30351" y="124986"/>
                </a:lnTo>
                <a:lnTo>
                  <a:pt x="32755" y="122882"/>
                </a:lnTo>
                <a:lnTo>
                  <a:pt x="30215" y="120215"/>
                </a:lnTo>
                <a:lnTo>
                  <a:pt x="27548" y="114881"/>
                </a:lnTo>
                <a:lnTo>
                  <a:pt x="27548" y="104340"/>
                </a:lnTo>
                <a:lnTo>
                  <a:pt x="26854" y="90891"/>
                </a:lnTo>
                <a:lnTo>
                  <a:pt x="39044" y="54440"/>
                </a:lnTo>
                <a:lnTo>
                  <a:pt x="68506" y="29839"/>
                </a:lnTo>
                <a:lnTo>
                  <a:pt x="81246" y="25606"/>
                </a:lnTo>
                <a:lnTo>
                  <a:pt x="94703" y="25992"/>
                </a:lnTo>
                <a:lnTo>
                  <a:pt x="131270" y="42541"/>
                </a:lnTo>
                <a:lnTo>
                  <a:pt x="155194" y="94440"/>
                </a:lnTo>
                <a:lnTo>
                  <a:pt x="154544" y="101489"/>
                </a:lnTo>
                <a:lnTo>
                  <a:pt x="145940" y="106670"/>
                </a:lnTo>
                <a:lnTo>
                  <a:pt x="132706" y="109271"/>
                </a:lnTo>
                <a:lnTo>
                  <a:pt x="117378" y="109640"/>
                </a:lnTo>
                <a:lnTo>
                  <a:pt x="105157" y="110380"/>
                </a:lnTo>
                <a:lnTo>
                  <a:pt x="94517" y="112116"/>
                </a:lnTo>
                <a:lnTo>
                  <a:pt x="80759" y="113451"/>
                </a:lnTo>
                <a:lnTo>
                  <a:pt x="68696" y="116300"/>
                </a:lnTo>
                <a:lnTo>
                  <a:pt x="71783" y="139487"/>
                </a:lnTo>
                <a:lnTo>
                  <a:pt x="72376" y="143944"/>
                </a:lnTo>
                <a:lnTo>
                  <a:pt x="96382" y="136090"/>
                </a:lnTo>
                <a:lnTo>
                  <a:pt x="108998" y="133906"/>
                </a:lnTo>
                <a:lnTo>
                  <a:pt x="121755" y="133550"/>
                </a:lnTo>
                <a:lnTo>
                  <a:pt x="160234" y="127891"/>
                </a:lnTo>
                <a:lnTo>
                  <a:pt x="181804" y="85010"/>
                </a:lnTo>
                <a:lnTo>
                  <a:pt x="179313" y="70639"/>
                </a:lnTo>
                <a:lnTo>
                  <a:pt x="162952" y="35700"/>
                </a:lnTo>
                <a:lnTo>
                  <a:pt x="145082" y="18123"/>
                </a:lnTo>
                <a:lnTo>
                  <a:pt x="143880" y="17218"/>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31" name="object 31"/>
          <p:cNvSpPr/>
          <p:nvPr/>
        </p:nvSpPr>
        <p:spPr>
          <a:xfrm>
            <a:off x="3877633" y="1736675"/>
            <a:ext cx="0" cy="0"/>
          </a:xfrm>
          <a:custGeom>
            <a:avLst/>
            <a:gdLst/>
            <a:ahLst/>
            <a:cxnLst/>
            <a:rect l="l" t="t" r="r" b="b"/>
            <a:pathLst>
              <a:path>
                <a:moveTo>
                  <a:pt x="0" y="0"/>
                </a:moveTo>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32" name="object 32"/>
          <p:cNvSpPr/>
          <p:nvPr/>
        </p:nvSpPr>
        <p:spPr>
          <a:xfrm>
            <a:off x="4394982" y="2307336"/>
            <a:ext cx="247546" cy="233197"/>
          </a:xfrm>
          <a:prstGeom prst="rect">
            <a:avLst/>
          </a:prstGeom>
          <a:blipFill>
            <a:blip r:embed="rId13" cstate="print"/>
            <a:stretch>
              <a:fillRect/>
            </a:stretch>
          </a:blipFill>
        </p:spPr>
        <p:txBody>
          <a:bodyPr wrap="square" lIns="0" tIns="0" rIns="0" bIns="0" rtlCol="0"/>
          <a:lstStyle/>
          <a:p>
            <a:pPr defTabSz="685800"/>
            <a:endParaRPr sz="1350">
              <a:latin typeface="Calibri" panose="020F0502020204030204"/>
            </a:endParaRPr>
          </a:p>
        </p:txBody>
      </p:sp>
      <p:sp>
        <p:nvSpPr>
          <p:cNvPr id="33" name="object 33"/>
          <p:cNvSpPr/>
          <p:nvPr/>
        </p:nvSpPr>
        <p:spPr>
          <a:xfrm>
            <a:off x="4394982" y="2307336"/>
            <a:ext cx="247693" cy="233403"/>
          </a:xfrm>
          <a:custGeom>
            <a:avLst/>
            <a:gdLst/>
            <a:ahLst/>
            <a:cxnLst/>
            <a:rect l="l" t="t" r="r" b="b"/>
            <a:pathLst>
              <a:path w="330200" h="311150">
                <a:moveTo>
                  <a:pt x="186494" y="289159"/>
                </a:moveTo>
                <a:lnTo>
                  <a:pt x="153205" y="289159"/>
                </a:lnTo>
                <a:lnTo>
                  <a:pt x="128653" y="289159"/>
                </a:lnTo>
                <a:lnTo>
                  <a:pt x="111507" y="289159"/>
                </a:lnTo>
                <a:lnTo>
                  <a:pt x="100439" y="289159"/>
                </a:lnTo>
                <a:lnTo>
                  <a:pt x="94117" y="289159"/>
                </a:lnTo>
                <a:lnTo>
                  <a:pt x="91213" y="289159"/>
                </a:lnTo>
                <a:lnTo>
                  <a:pt x="90396" y="289159"/>
                </a:lnTo>
                <a:lnTo>
                  <a:pt x="77300" y="287931"/>
                </a:lnTo>
                <a:lnTo>
                  <a:pt x="43101" y="270429"/>
                </a:lnTo>
                <a:lnTo>
                  <a:pt x="23167" y="236685"/>
                </a:lnTo>
                <a:lnTo>
                  <a:pt x="21257" y="224232"/>
                </a:lnTo>
                <a:lnTo>
                  <a:pt x="22276" y="209869"/>
                </a:lnTo>
                <a:lnTo>
                  <a:pt x="48817" y="165757"/>
                </a:lnTo>
                <a:lnTo>
                  <a:pt x="105976" y="151237"/>
                </a:lnTo>
                <a:lnTo>
                  <a:pt x="109151" y="151237"/>
                </a:lnTo>
                <a:lnTo>
                  <a:pt x="112199" y="149967"/>
                </a:lnTo>
                <a:lnTo>
                  <a:pt x="114231" y="147681"/>
                </a:lnTo>
                <a:lnTo>
                  <a:pt x="116136" y="145395"/>
                </a:lnTo>
                <a:lnTo>
                  <a:pt x="117279" y="142347"/>
                </a:lnTo>
                <a:lnTo>
                  <a:pt x="117025" y="139426"/>
                </a:lnTo>
                <a:lnTo>
                  <a:pt x="116644" y="135870"/>
                </a:lnTo>
                <a:lnTo>
                  <a:pt x="116517" y="132441"/>
                </a:lnTo>
                <a:lnTo>
                  <a:pt x="123447" y="90504"/>
                </a:lnTo>
                <a:lnTo>
                  <a:pt x="143799" y="57480"/>
                </a:lnTo>
                <a:lnTo>
                  <a:pt x="177012" y="32940"/>
                </a:lnTo>
                <a:lnTo>
                  <a:pt x="212728" y="22409"/>
                </a:lnTo>
                <a:lnTo>
                  <a:pt x="229007" y="22614"/>
                </a:lnTo>
                <a:lnTo>
                  <a:pt x="278255" y="37029"/>
                </a:lnTo>
                <a:lnTo>
                  <a:pt x="312732" y="68179"/>
                </a:lnTo>
                <a:lnTo>
                  <a:pt x="319590" y="68941"/>
                </a:lnTo>
                <a:lnTo>
                  <a:pt x="324289" y="65258"/>
                </a:lnTo>
                <a:lnTo>
                  <a:pt x="329242" y="61575"/>
                </a:lnTo>
                <a:lnTo>
                  <a:pt x="330004" y="54844"/>
                </a:lnTo>
                <a:lnTo>
                  <a:pt x="298574" y="23600"/>
                </a:lnTo>
                <a:lnTo>
                  <a:pt x="261766" y="5822"/>
                </a:lnTo>
                <a:lnTo>
                  <a:pt x="226265" y="0"/>
                </a:lnTo>
                <a:lnTo>
                  <a:pt x="212585" y="620"/>
                </a:lnTo>
                <a:lnTo>
                  <a:pt x="174463" y="9801"/>
                </a:lnTo>
                <a:lnTo>
                  <a:pt x="141665" y="29383"/>
                </a:lnTo>
                <a:lnTo>
                  <a:pt x="113677" y="63347"/>
                </a:lnTo>
                <a:lnTo>
                  <a:pt x="96077" y="109235"/>
                </a:lnTo>
                <a:lnTo>
                  <a:pt x="94546" y="129520"/>
                </a:lnTo>
                <a:lnTo>
                  <a:pt x="90355" y="129520"/>
                </a:lnTo>
                <a:lnTo>
                  <a:pt x="77259" y="130447"/>
                </a:lnTo>
                <a:lnTo>
                  <a:pt x="64593" y="133191"/>
                </a:lnTo>
                <a:lnTo>
                  <a:pt x="30700" y="151773"/>
                </a:lnTo>
                <a:lnTo>
                  <a:pt x="6562" y="185437"/>
                </a:lnTo>
                <a:lnTo>
                  <a:pt x="0" y="208966"/>
                </a:lnTo>
                <a:lnTo>
                  <a:pt x="418" y="224869"/>
                </a:lnTo>
                <a:lnTo>
                  <a:pt x="10291" y="262823"/>
                </a:lnTo>
                <a:lnTo>
                  <a:pt x="45191" y="298624"/>
                </a:lnTo>
                <a:lnTo>
                  <a:pt x="114714" y="310554"/>
                </a:lnTo>
                <a:lnTo>
                  <a:pt x="140340" y="310669"/>
                </a:lnTo>
                <a:lnTo>
                  <a:pt x="159001" y="310753"/>
                </a:lnTo>
                <a:lnTo>
                  <a:pt x="171801" y="310810"/>
                </a:lnTo>
                <a:lnTo>
                  <a:pt x="179845" y="310847"/>
                </a:lnTo>
                <a:lnTo>
                  <a:pt x="184238" y="310866"/>
                </a:lnTo>
                <a:lnTo>
                  <a:pt x="186085" y="310875"/>
                </a:lnTo>
                <a:lnTo>
                  <a:pt x="186489" y="310876"/>
                </a:lnTo>
                <a:lnTo>
                  <a:pt x="192463" y="310876"/>
                </a:lnTo>
                <a:lnTo>
                  <a:pt x="197289" y="306050"/>
                </a:lnTo>
                <a:lnTo>
                  <a:pt x="197416" y="300081"/>
                </a:lnTo>
                <a:lnTo>
                  <a:pt x="197416" y="299954"/>
                </a:lnTo>
                <a:lnTo>
                  <a:pt x="197416" y="297033"/>
                </a:lnTo>
                <a:lnTo>
                  <a:pt x="196273" y="294366"/>
                </a:lnTo>
                <a:lnTo>
                  <a:pt x="194241" y="292207"/>
                </a:lnTo>
                <a:lnTo>
                  <a:pt x="192082" y="290302"/>
                </a:lnTo>
                <a:lnTo>
                  <a:pt x="189288" y="289159"/>
                </a:lnTo>
                <a:lnTo>
                  <a:pt x="186494" y="289159"/>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34" name="object 34"/>
          <p:cNvSpPr/>
          <p:nvPr/>
        </p:nvSpPr>
        <p:spPr>
          <a:xfrm>
            <a:off x="4534877" y="2524243"/>
            <a:ext cx="0" cy="0"/>
          </a:xfrm>
          <a:custGeom>
            <a:avLst/>
            <a:gdLst/>
            <a:ahLst/>
            <a:cxnLst/>
            <a:rect l="l" t="t" r="r" b="b"/>
            <a:pathLst>
              <a:path>
                <a:moveTo>
                  <a:pt x="0" y="0"/>
                </a:moveTo>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35" name="object 35"/>
          <p:cNvSpPr/>
          <p:nvPr/>
        </p:nvSpPr>
        <p:spPr>
          <a:xfrm>
            <a:off x="4489340" y="2449650"/>
            <a:ext cx="172623" cy="14290"/>
          </a:xfrm>
          <a:prstGeom prst="rect">
            <a:avLst/>
          </a:prstGeom>
          <a:blipFill>
            <a:blip r:embed="rId14" cstate="print"/>
            <a:stretch>
              <a:fillRect/>
            </a:stretch>
          </a:blipFill>
        </p:spPr>
        <p:txBody>
          <a:bodyPr wrap="square" lIns="0" tIns="0" rIns="0" bIns="0" rtlCol="0"/>
          <a:lstStyle/>
          <a:p>
            <a:pPr defTabSz="685800"/>
            <a:endParaRPr sz="1350">
              <a:latin typeface="Calibri" panose="020F0502020204030204"/>
            </a:endParaRPr>
          </a:p>
        </p:txBody>
      </p:sp>
      <p:sp>
        <p:nvSpPr>
          <p:cNvPr id="36" name="object 36"/>
          <p:cNvSpPr/>
          <p:nvPr/>
        </p:nvSpPr>
        <p:spPr>
          <a:xfrm>
            <a:off x="4489340" y="2434408"/>
            <a:ext cx="144900" cy="15242"/>
          </a:xfrm>
          <a:prstGeom prst="rect">
            <a:avLst/>
          </a:prstGeom>
          <a:blipFill>
            <a:blip r:embed="rId15" cstate="print"/>
            <a:stretch>
              <a:fillRect/>
            </a:stretch>
          </a:blipFill>
        </p:spPr>
        <p:txBody>
          <a:bodyPr wrap="square" lIns="0" tIns="0" rIns="0" bIns="0" rtlCol="0"/>
          <a:lstStyle/>
          <a:p>
            <a:pPr defTabSz="685800"/>
            <a:endParaRPr sz="1350">
              <a:latin typeface="Calibri" panose="020F0502020204030204"/>
            </a:endParaRPr>
          </a:p>
        </p:txBody>
      </p:sp>
      <p:sp>
        <p:nvSpPr>
          <p:cNvPr id="37" name="object 37"/>
          <p:cNvSpPr/>
          <p:nvPr/>
        </p:nvSpPr>
        <p:spPr>
          <a:xfrm>
            <a:off x="4489340" y="2420118"/>
            <a:ext cx="172623" cy="14290"/>
          </a:xfrm>
          <a:prstGeom prst="rect">
            <a:avLst/>
          </a:prstGeom>
          <a:blipFill>
            <a:blip r:embed="rId16" cstate="print"/>
            <a:stretch>
              <a:fillRect/>
            </a:stretch>
          </a:blipFill>
        </p:spPr>
        <p:txBody>
          <a:bodyPr wrap="square" lIns="0" tIns="0" rIns="0" bIns="0" rtlCol="0"/>
          <a:lstStyle/>
          <a:p>
            <a:pPr defTabSz="685800"/>
            <a:endParaRPr sz="1350">
              <a:latin typeface="Calibri" panose="020F0502020204030204"/>
            </a:endParaRPr>
          </a:p>
        </p:txBody>
      </p:sp>
      <p:sp>
        <p:nvSpPr>
          <p:cNvPr id="38" name="object 38"/>
          <p:cNvSpPr/>
          <p:nvPr/>
        </p:nvSpPr>
        <p:spPr>
          <a:xfrm>
            <a:off x="4650246" y="2434598"/>
            <a:ext cx="11718" cy="14956"/>
          </a:xfrm>
          <a:prstGeom prst="rect">
            <a:avLst/>
          </a:prstGeom>
          <a:blipFill>
            <a:blip r:embed="rId17" cstate="print"/>
            <a:stretch>
              <a:fillRect/>
            </a:stretch>
          </a:blipFill>
        </p:spPr>
        <p:txBody>
          <a:bodyPr wrap="square" lIns="0" tIns="0" rIns="0" bIns="0" rtlCol="0"/>
          <a:lstStyle/>
          <a:p>
            <a:pPr defTabSz="685800"/>
            <a:endParaRPr sz="1350">
              <a:latin typeface="Calibri" panose="020F0502020204030204"/>
            </a:endParaRPr>
          </a:p>
        </p:txBody>
      </p:sp>
      <p:sp>
        <p:nvSpPr>
          <p:cNvPr id="39" name="object 39"/>
          <p:cNvSpPr/>
          <p:nvPr/>
        </p:nvSpPr>
        <p:spPr>
          <a:xfrm>
            <a:off x="4489340" y="2502047"/>
            <a:ext cx="172623" cy="14290"/>
          </a:xfrm>
          <a:prstGeom prst="rect">
            <a:avLst/>
          </a:prstGeom>
          <a:blipFill>
            <a:blip r:embed="rId18" cstate="print"/>
            <a:stretch>
              <a:fillRect/>
            </a:stretch>
          </a:blipFill>
        </p:spPr>
        <p:txBody>
          <a:bodyPr wrap="square" lIns="0" tIns="0" rIns="0" bIns="0" rtlCol="0"/>
          <a:lstStyle/>
          <a:p>
            <a:pPr defTabSz="685800"/>
            <a:endParaRPr sz="1350">
              <a:latin typeface="Calibri" panose="020F0502020204030204"/>
            </a:endParaRPr>
          </a:p>
        </p:txBody>
      </p:sp>
      <p:sp>
        <p:nvSpPr>
          <p:cNvPr id="40" name="object 40"/>
          <p:cNvSpPr/>
          <p:nvPr/>
        </p:nvSpPr>
        <p:spPr>
          <a:xfrm>
            <a:off x="4489340" y="2486804"/>
            <a:ext cx="144900" cy="15242"/>
          </a:xfrm>
          <a:prstGeom prst="rect">
            <a:avLst/>
          </a:prstGeom>
          <a:blipFill>
            <a:blip r:embed="rId19" cstate="print"/>
            <a:stretch>
              <a:fillRect/>
            </a:stretch>
          </a:blipFill>
        </p:spPr>
        <p:txBody>
          <a:bodyPr wrap="square" lIns="0" tIns="0" rIns="0" bIns="0" rtlCol="0"/>
          <a:lstStyle/>
          <a:p>
            <a:pPr defTabSz="685800"/>
            <a:endParaRPr sz="1350">
              <a:latin typeface="Calibri" panose="020F0502020204030204"/>
            </a:endParaRPr>
          </a:p>
        </p:txBody>
      </p:sp>
      <p:sp>
        <p:nvSpPr>
          <p:cNvPr id="41" name="object 41"/>
          <p:cNvSpPr/>
          <p:nvPr/>
        </p:nvSpPr>
        <p:spPr>
          <a:xfrm>
            <a:off x="4489340" y="2472514"/>
            <a:ext cx="172623" cy="14290"/>
          </a:xfrm>
          <a:prstGeom prst="rect">
            <a:avLst/>
          </a:prstGeom>
          <a:blipFill>
            <a:blip r:embed="rId18" cstate="print"/>
            <a:stretch>
              <a:fillRect/>
            </a:stretch>
          </a:blipFill>
        </p:spPr>
        <p:txBody>
          <a:bodyPr wrap="square" lIns="0" tIns="0" rIns="0" bIns="0" rtlCol="0"/>
          <a:lstStyle/>
          <a:p>
            <a:pPr defTabSz="685800"/>
            <a:endParaRPr sz="1350">
              <a:latin typeface="Calibri" panose="020F0502020204030204"/>
            </a:endParaRPr>
          </a:p>
        </p:txBody>
      </p:sp>
      <p:sp>
        <p:nvSpPr>
          <p:cNvPr id="42" name="object 42"/>
          <p:cNvSpPr/>
          <p:nvPr/>
        </p:nvSpPr>
        <p:spPr>
          <a:xfrm>
            <a:off x="4650246" y="2486899"/>
            <a:ext cx="11718" cy="14956"/>
          </a:xfrm>
          <a:prstGeom prst="rect">
            <a:avLst/>
          </a:prstGeom>
          <a:blipFill>
            <a:blip r:embed="rId20" cstate="print"/>
            <a:stretch>
              <a:fillRect/>
            </a:stretch>
          </a:blipFill>
        </p:spPr>
        <p:txBody>
          <a:bodyPr wrap="square" lIns="0" tIns="0" rIns="0" bIns="0" rtlCol="0"/>
          <a:lstStyle/>
          <a:p>
            <a:pPr defTabSz="685800"/>
            <a:endParaRPr sz="1350">
              <a:latin typeface="Calibri" panose="020F0502020204030204"/>
            </a:endParaRPr>
          </a:p>
        </p:txBody>
      </p:sp>
      <p:sp>
        <p:nvSpPr>
          <p:cNvPr id="43" name="object 43"/>
          <p:cNvSpPr/>
          <p:nvPr/>
        </p:nvSpPr>
        <p:spPr>
          <a:xfrm>
            <a:off x="4489340" y="2420498"/>
            <a:ext cx="172908" cy="43822"/>
          </a:xfrm>
          <a:custGeom>
            <a:avLst/>
            <a:gdLst/>
            <a:ahLst/>
            <a:cxnLst/>
            <a:rect l="l" t="t" r="r" b="b"/>
            <a:pathLst>
              <a:path w="230504" h="58420">
                <a:moveTo>
                  <a:pt x="0" y="0"/>
                </a:moveTo>
                <a:lnTo>
                  <a:pt x="0" y="58292"/>
                </a:lnTo>
                <a:lnTo>
                  <a:pt x="230124" y="58292"/>
                </a:lnTo>
                <a:lnTo>
                  <a:pt x="230124" y="0"/>
                </a:lnTo>
                <a:lnTo>
                  <a:pt x="0" y="0"/>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44" name="object 44"/>
          <p:cNvSpPr/>
          <p:nvPr/>
        </p:nvSpPr>
        <p:spPr>
          <a:xfrm>
            <a:off x="4634241" y="2434598"/>
            <a:ext cx="16195" cy="15243"/>
          </a:xfrm>
          <a:custGeom>
            <a:avLst/>
            <a:gdLst/>
            <a:ahLst/>
            <a:cxnLst/>
            <a:rect l="l" t="t" r="r" b="b"/>
            <a:pathLst>
              <a:path w="21589" h="20320">
                <a:moveTo>
                  <a:pt x="21336" y="19938"/>
                </a:moveTo>
                <a:lnTo>
                  <a:pt x="0" y="19938"/>
                </a:lnTo>
                <a:lnTo>
                  <a:pt x="0" y="0"/>
                </a:lnTo>
                <a:lnTo>
                  <a:pt x="21336" y="0"/>
                </a:lnTo>
                <a:lnTo>
                  <a:pt x="21336" y="19938"/>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45" name="object 45"/>
          <p:cNvSpPr/>
          <p:nvPr/>
        </p:nvSpPr>
        <p:spPr>
          <a:xfrm>
            <a:off x="4489340" y="2472514"/>
            <a:ext cx="172908" cy="44299"/>
          </a:xfrm>
          <a:custGeom>
            <a:avLst/>
            <a:gdLst/>
            <a:ahLst/>
            <a:cxnLst/>
            <a:rect l="l" t="t" r="r" b="b"/>
            <a:pathLst>
              <a:path w="230504" h="59054">
                <a:moveTo>
                  <a:pt x="0" y="0"/>
                </a:moveTo>
                <a:lnTo>
                  <a:pt x="0" y="58674"/>
                </a:lnTo>
                <a:lnTo>
                  <a:pt x="230124" y="58674"/>
                </a:lnTo>
                <a:lnTo>
                  <a:pt x="230124" y="0"/>
                </a:lnTo>
                <a:lnTo>
                  <a:pt x="0" y="0"/>
                </a:lnTo>
                <a:close/>
              </a:path>
            </a:pathLst>
          </a:custGeom>
          <a:ln w="6095">
            <a:solidFill>
              <a:srgbClr val="4AEFEF"/>
            </a:solidFill>
          </a:ln>
        </p:spPr>
        <p:txBody>
          <a:bodyPr wrap="square" lIns="0" tIns="0" rIns="0" bIns="0" rtlCol="0"/>
          <a:lstStyle/>
          <a:p>
            <a:pPr defTabSz="685800"/>
            <a:endParaRPr sz="1350">
              <a:latin typeface="Calibri" panose="020F0502020204030204"/>
            </a:endParaRPr>
          </a:p>
        </p:txBody>
      </p:sp>
      <p:sp>
        <p:nvSpPr>
          <p:cNvPr id="46" name="object 46"/>
          <p:cNvSpPr/>
          <p:nvPr/>
        </p:nvSpPr>
        <p:spPr>
          <a:xfrm>
            <a:off x="4634241" y="2486899"/>
            <a:ext cx="16195" cy="15243"/>
          </a:xfrm>
          <a:custGeom>
            <a:avLst/>
            <a:gdLst/>
            <a:ahLst/>
            <a:cxnLst/>
            <a:rect l="l" t="t" r="r" b="b"/>
            <a:pathLst>
              <a:path w="21589" h="20320">
                <a:moveTo>
                  <a:pt x="21336" y="19938"/>
                </a:moveTo>
                <a:lnTo>
                  <a:pt x="0" y="19938"/>
                </a:lnTo>
                <a:lnTo>
                  <a:pt x="0" y="0"/>
                </a:lnTo>
                <a:lnTo>
                  <a:pt x="21336" y="0"/>
                </a:lnTo>
                <a:lnTo>
                  <a:pt x="21336" y="19938"/>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47" name="object 47"/>
          <p:cNvSpPr/>
          <p:nvPr/>
        </p:nvSpPr>
        <p:spPr>
          <a:xfrm>
            <a:off x="4650246" y="2501855"/>
            <a:ext cx="0" cy="0"/>
          </a:xfrm>
          <a:custGeom>
            <a:avLst/>
            <a:gdLst/>
            <a:ahLst/>
            <a:cxnLst/>
            <a:rect l="l" t="t" r="r" b="b"/>
            <a:pathLst>
              <a:path>
                <a:moveTo>
                  <a:pt x="0" y="0"/>
                </a:moveTo>
                <a:lnTo>
                  <a:pt x="0" y="0"/>
                </a:lnTo>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48" name="object 48"/>
          <p:cNvSpPr/>
          <p:nvPr/>
        </p:nvSpPr>
        <p:spPr>
          <a:xfrm>
            <a:off x="4489340" y="2449650"/>
            <a:ext cx="172623" cy="14290"/>
          </a:xfrm>
          <a:prstGeom prst="rect">
            <a:avLst/>
          </a:prstGeom>
          <a:blipFill>
            <a:blip r:embed="rId14" cstate="print"/>
            <a:stretch>
              <a:fillRect/>
            </a:stretch>
          </a:blipFill>
        </p:spPr>
        <p:txBody>
          <a:bodyPr wrap="square" lIns="0" tIns="0" rIns="0" bIns="0" rtlCol="0"/>
          <a:lstStyle/>
          <a:p>
            <a:pPr defTabSz="685800"/>
            <a:endParaRPr sz="1350">
              <a:latin typeface="Calibri" panose="020F0502020204030204"/>
            </a:endParaRPr>
          </a:p>
        </p:txBody>
      </p:sp>
      <p:sp>
        <p:nvSpPr>
          <p:cNvPr id="49" name="object 49"/>
          <p:cNvSpPr/>
          <p:nvPr/>
        </p:nvSpPr>
        <p:spPr>
          <a:xfrm>
            <a:off x="4489340" y="2434408"/>
            <a:ext cx="144900" cy="15242"/>
          </a:xfrm>
          <a:prstGeom prst="rect">
            <a:avLst/>
          </a:prstGeom>
          <a:blipFill>
            <a:blip r:embed="rId15" cstate="print"/>
            <a:stretch>
              <a:fillRect/>
            </a:stretch>
          </a:blipFill>
        </p:spPr>
        <p:txBody>
          <a:bodyPr wrap="square" lIns="0" tIns="0" rIns="0" bIns="0" rtlCol="0"/>
          <a:lstStyle/>
          <a:p>
            <a:pPr defTabSz="685800"/>
            <a:endParaRPr sz="1350">
              <a:latin typeface="Calibri" panose="020F0502020204030204"/>
            </a:endParaRPr>
          </a:p>
        </p:txBody>
      </p:sp>
      <p:sp>
        <p:nvSpPr>
          <p:cNvPr id="50" name="object 50"/>
          <p:cNvSpPr/>
          <p:nvPr/>
        </p:nvSpPr>
        <p:spPr>
          <a:xfrm>
            <a:off x="4489340" y="2420118"/>
            <a:ext cx="172623" cy="14290"/>
          </a:xfrm>
          <a:prstGeom prst="rect">
            <a:avLst/>
          </a:prstGeom>
          <a:blipFill>
            <a:blip r:embed="rId16" cstate="print"/>
            <a:stretch>
              <a:fillRect/>
            </a:stretch>
          </a:blipFill>
        </p:spPr>
        <p:txBody>
          <a:bodyPr wrap="square" lIns="0" tIns="0" rIns="0" bIns="0" rtlCol="0"/>
          <a:lstStyle/>
          <a:p>
            <a:pPr defTabSz="685800"/>
            <a:endParaRPr sz="1350">
              <a:latin typeface="Calibri" panose="020F0502020204030204"/>
            </a:endParaRPr>
          </a:p>
        </p:txBody>
      </p:sp>
      <p:sp>
        <p:nvSpPr>
          <p:cNvPr id="51" name="object 51"/>
          <p:cNvSpPr/>
          <p:nvPr/>
        </p:nvSpPr>
        <p:spPr>
          <a:xfrm>
            <a:off x="4650246" y="2434598"/>
            <a:ext cx="11718" cy="14956"/>
          </a:xfrm>
          <a:prstGeom prst="rect">
            <a:avLst/>
          </a:prstGeom>
          <a:blipFill>
            <a:blip r:embed="rId17" cstate="print"/>
            <a:stretch>
              <a:fillRect/>
            </a:stretch>
          </a:blipFill>
        </p:spPr>
        <p:txBody>
          <a:bodyPr wrap="square" lIns="0" tIns="0" rIns="0" bIns="0" rtlCol="0"/>
          <a:lstStyle/>
          <a:p>
            <a:pPr defTabSz="685800"/>
            <a:endParaRPr sz="1350">
              <a:latin typeface="Calibri" panose="020F0502020204030204"/>
            </a:endParaRPr>
          </a:p>
        </p:txBody>
      </p:sp>
      <p:sp>
        <p:nvSpPr>
          <p:cNvPr id="52" name="object 52"/>
          <p:cNvSpPr/>
          <p:nvPr/>
        </p:nvSpPr>
        <p:spPr>
          <a:xfrm>
            <a:off x="4489340" y="2502047"/>
            <a:ext cx="172623" cy="14290"/>
          </a:xfrm>
          <a:prstGeom prst="rect">
            <a:avLst/>
          </a:prstGeom>
          <a:blipFill>
            <a:blip r:embed="rId18" cstate="print"/>
            <a:stretch>
              <a:fillRect/>
            </a:stretch>
          </a:blipFill>
        </p:spPr>
        <p:txBody>
          <a:bodyPr wrap="square" lIns="0" tIns="0" rIns="0" bIns="0" rtlCol="0"/>
          <a:lstStyle/>
          <a:p>
            <a:pPr defTabSz="685800"/>
            <a:endParaRPr sz="1350">
              <a:latin typeface="Calibri" panose="020F0502020204030204"/>
            </a:endParaRPr>
          </a:p>
        </p:txBody>
      </p:sp>
      <p:sp>
        <p:nvSpPr>
          <p:cNvPr id="53" name="object 53"/>
          <p:cNvSpPr/>
          <p:nvPr/>
        </p:nvSpPr>
        <p:spPr>
          <a:xfrm>
            <a:off x="4489340" y="2486804"/>
            <a:ext cx="144900" cy="15242"/>
          </a:xfrm>
          <a:prstGeom prst="rect">
            <a:avLst/>
          </a:prstGeom>
          <a:blipFill>
            <a:blip r:embed="rId19" cstate="print"/>
            <a:stretch>
              <a:fillRect/>
            </a:stretch>
          </a:blipFill>
        </p:spPr>
        <p:txBody>
          <a:bodyPr wrap="square" lIns="0" tIns="0" rIns="0" bIns="0" rtlCol="0"/>
          <a:lstStyle/>
          <a:p>
            <a:pPr defTabSz="685800"/>
            <a:endParaRPr sz="1350">
              <a:latin typeface="Calibri" panose="020F0502020204030204"/>
            </a:endParaRPr>
          </a:p>
        </p:txBody>
      </p:sp>
      <p:sp>
        <p:nvSpPr>
          <p:cNvPr id="54" name="object 54"/>
          <p:cNvSpPr/>
          <p:nvPr/>
        </p:nvSpPr>
        <p:spPr>
          <a:xfrm>
            <a:off x="4489340" y="2472514"/>
            <a:ext cx="172623" cy="14290"/>
          </a:xfrm>
          <a:prstGeom prst="rect">
            <a:avLst/>
          </a:prstGeom>
          <a:blipFill>
            <a:blip r:embed="rId18" cstate="print"/>
            <a:stretch>
              <a:fillRect/>
            </a:stretch>
          </a:blipFill>
        </p:spPr>
        <p:txBody>
          <a:bodyPr wrap="square" lIns="0" tIns="0" rIns="0" bIns="0" rtlCol="0"/>
          <a:lstStyle/>
          <a:p>
            <a:pPr defTabSz="685800"/>
            <a:endParaRPr sz="1350">
              <a:latin typeface="Calibri" panose="020F0502020204030204"/>
            </a:endParaRPr>
          </a:p>
        </p:txBody>
      </p:sp>
      <p:sp>
        <p:nvSpPr>
          <p:cNvPr id="55" name="object 55"/>
          <p:cNvSpPr/>
          <p:nvPr/>
        </p:nvSpPr>
        <p:spPr>
          <a:xfrm>
            <a:off x="4650246" y="2486899"/>
            <a:ext cx="11718" cy="14956"/>
          </a:xfrm>
          <a:prstGeom prst="rect">
            <a:avLst/>
          </a:prstGeom>
          <a:blipFill>
            <a:blip r:embed="rId20" cstate="print"/>
            <a:stretch>
              <a:fillRect/>
            </a:stretch>
          </a:blipFill>
        </p:spPr>
        <p:txBody>
          <a:bodyPr wrap="square" lIns="0" tIns="0" rIns="0" bIns="0" rtlCol="0"/>
          <a:lstStyle/>
          <a:p>
            <a:pPr defTabSz="685800"/>
            <a:endParaRPr sz="1350">
              <a:latin typeface="Calibri" panose="020F0502020204030204"/>
            </a:endParaRPr>
          </a:p>
        </p:txBody>
      </p:sp>
      <p:sp>
        <p:nvSpPr>
          <p:cNvPr id="56" name="object 56"/>
          <p:cNvSpPr/>
          <p:nvPr/>
        </p:nvSpPr>
        <p:spPr>
          <a:xfrm>
            <a:off x="4489340" y="2420498"/>
            <a:ext cx="172908" cy="43822"/>
          </a:xfrm>
          <a:custGeom>
            <a:avLst/>
            <a:gdLst/>
            <a:ahLst/>
            <a:cxnLst/>
            <a:rect l="l" t="t" r="r" b="b"/>
            <a:pathLst>
              <a:path w="230504" h="58420">
                <a:moveTo>
                  <a:pt x="0" y="0"/>
                </a:moveTo>
                <a:lnTo>
                  <a:pt x="0" y="58292"/>
                </a:lnTo>
                <a:lnTo>
                  <a:pt x="230124" y="58292"/>
                </a:lnTo>
                <a:lnTo>
                  <a:pt x="230124" y="0"/>
                </a:lnTo>
                <a:lnTo>
                  <a:pt x="0" y="0"/>
                </a:lnTo>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57" name="object 57"/>
          <p:cNvSpPr/>
          <p:nvPr/>
        </p:nvSpPr>
        <p:spPr>
          <a:xfrm>
            <a:off x="4634241" y="2434598"/>
            <a:ext cx="16195" cy="15243"/>
          </a:xfrm>
          <a:custGeom>
            <a:avLst/>
            <a:gdLst/>
            <a:ahLst/>
            <a:cxnLst/>
            <a:rect l="l" t="t" r="r" b="b"/>
            <a:pathLst>
              <a:path w="21589" h="20320">
                <a:moveTo>
                  <a:pt x="21336" y="19938"/>
                </a:moveTo>
                <a:lnTo>
                  <a:pt x="0" y="19938"/>
                </a:lnTo>
                <a:lnTo>
                  <a:pt x="0" y="0"/>
                </a:lnTo>
                <a:lnTo>
                  <a:pt x="21336" y="0"/>
                </a:lnTo>
                <a:lnTo>
                  <a:pt x="21336" y="19938"/>
                </a:lnTo>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58" name="object 58"/>
          <p:cNvSpPr/>
          <p:nvPr/>
        </p:nvSpPr>
        <p:spPr>
          <a:xfrm>
            <a:off x="4489340" y="2472514"/>
            <a:ext cx="172908" cy="44299"/>
          </a:xfrm>
          <a:custGeom>
            <a:avLst/>
            <a:gdLst/>
            <a:ahLst/>
            <a:cxnLst/>
            <a:rect l="l" t="t" r="r" b="b"/>
            <a:pathLst>
              <a:path w="230504" h="59054">
                <a:moveTo>
                  <a:pt x="0" y="0"/>
                </a:moveTo>
                <a:lnTo>
                  <a:pt x="0" y="58674"/>
                </a:lnTo>
                <a:lnTo>
                  <a:pt x="230124" y="58674"/>
                </a:lnTo>
                <a:lnTo>
                  <a:pt x="230124" y="0"/>
                </a:lnTo>
                <a:lnTo>
                  <a:pt x="0" y="0"/>
                </a:lnTo>
              </a:path>
            </a:pathLst>
          </a:custGeom>
          <a:ln w="6095">
            <a:solidFill>
              <a:srgbClr val="4AEFEF"/>
            </a:solidFill>
          </a:ln>
        </p:spPr>
        <p:txBody>
          <a:bodyPr wrap="square" lIns="0" tIns="0" rIns="0" bIns="0" rtlCol="0"/>
          <a:lstStyle/>
          <a:p>
            <a:pPr defTabSz="685800"/>
            <a:endParaRPr sz="1350">
              <a:latin typeface="Calibri" panose="020F0502020204030204"/>
            </a:endParaRPr>
          </a:p>
        </p:txBody>
      </p:sp>
      <p:sp>
        <p:nvSpPr>
          <p:cNvPr id="59" name="object 59"/>
          <p:cNvSpPr/>
          <p:nvPr/>
        </p:nvSpPr>
        <p:spPr>
          <a:xfrm>
            <a:off x="4634241" y="2486899"/>
            <a:ext cx="16195" cy="15243"/>
          </a:xfrm>
          <a:custGeom>
            <a:avLst/>
            <a:gdLst/>
            <a:ahLst/>
            <a:cxnLst/>
            <a:rect l="l" t="t" r="r" b="b"/>
            <a:pathLst>
              <a:path w="21589" h="20320">
                <a:moveTo>
                  <a:pt x="21336" y="19938"/>
                </a:moveTo>
                <a:lnTo>
                  <a:pt x="0" y="19938"/>
                </a:lnTo>
                <a:lnTo>
                  <a:pt x="0" y="0"/>
                </a:lnTo>
                <a:lnTo>
                  <a:pt x="21336" y="0"/>
                </a:lnTo>
                <a:lnTo>
                  <a:pt x="21336" y="19938"/>
                </a:lnTo>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60" name="object 60"/>
          <p:cNvSpPr/>
          <p:nvPr/>
        </p:nvSpPr>
        <p:spPr>
          <a:xfrm>
            <a:off x="4650246" y="2501855"/>
            <a:ext cx="0" cy="0"/>
          </a:xfrm>
          <a:custGeom>
            <a:avLst/>
            <a:gdLst/>
            <a:ahLst/>
            <a:cxnLst/>
            <a:rect l="l" t="t" r="r" b="b"/>
            <a:pathLst>
              <a:path>
                <a:moveTo>
                  <a:pt x="0" y="0"/>
                </a:moveTo>
                <a:lnTo>
                  <a:pt x="0" y="0"/>
                </a:lnTo>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61" name="object 61"/>
          <p:cNvSpPr/>
          <p:nvPr/>
        </p:nvSpPr>
        <p:spPr>
          <a:xfrm>
            <a:off x="3328995" y="3172723"/>
            <a:ext cx="365251" cy="190342"/>
          </a:xfrm>
          <a:prstGeom prst="rect">
            <a:avLst/>
          </a:prstGeom>
          <a:blipFill>
            <a:blip r:embed="rId21" cstate="print"/>
            <a:stretch>
              <a:fillRect/>
            </a:stretch>
          </a:blipFill>
        </p:spPr>
        <p:txBody>
          <a:bodyPr wrap="square" lIns="0" tIns="0" rIns="0" bIns="0" rtlCol="0"/>
          <a:lstStyle/>
          <a:p>
            <a:pPr defTabSz="685800"/>
            <a:endParaRPr sz="1350">
              <a:latin typeface="Calibri" panose="020F0502020204030204"/>
            </a:endParaRPr>
          </a:p>
        </p:txBody>
      </p:sp>
      <p:sp>
        <p:nvSpPr>
          <p:cNvPr id="62" name="object 62"/>
          <p:cNvSpPr txBox="1"/>
          <p:nvPr/>
        </p:nvSpPr>
        <p:spPr>
          <a:xfrm>
            <a:off x="3373007" y="3206515"/>
            <a:ext cx="269604" cy="98168"/>
          </a:xfrm>
          <a:prstGeom prst="rect">
            <a:avLst/>
          </a:prstGeom>
        </p:spPr>
        <p:txBody>
          <a:bodyPr vert="horz" wrap="square" lIns="0" tIns="0" rIns="0" bIns="0" rtlCol="0">
            <a:spAutoFit/>
          </a:bodyPr>
          <a:lstStyle/>
          <a:p>
            <a:pPr marL="9525" defTabSz="685800"/>
            <a:r>
              <a:rPr sz="640" b="1" spc="19" dirty="0">
                <a:latin typeface="微软雅黑" panose="020B0503020204020204" pitchFamily="34" charset="-122"/>
                <a:cs typeface="微软雅黑" panose="020B0503020204020204" pitchFamily="34" charset="-122"/>
              </a:rPr>
              <a:t>物联网</a:t>
            </a:r>
            <a:endParaRPr sz="640">
              <a:latin typeface="微软雅黑" panose="020B0503020204020204" pitchFamily="34" charset="-122"/>
              <a:cs typeface="微软雅黑" panose="020B0503020204020204" pitchFamily="34" charset="-122"/>
            </a:endParaRPr>
          </a:p>
        </p:txBody>
      </p:sp>
      <p:sp>
        <p:nvSpPr>
          <p:cNvPr id="63" name="object 63"/>
          <p:cNvSpPr/>
          <p:nvPr/>
        </p:nvSpPr>
        <p:spPr>
          <a:xfrm>
            <a:off x="4026345" y="3179583"/>
            <a:ext cx="365252" cy="190342"/>
          </a:xfrm>
          <a:prstGeom prst="rect">
            <a:avLst/>
          </a:prstGeom>
          <a:blipFill>
            <a:blip r:embed="rId22" cstate="print"/>
            <a:stretch>
              <a:fillRect/>
            </a:stretch>
          </a:blipFill>
        </p:spPr>
        <p:txBody>
          <a:bodyPr wrap="square" lIns="0" tIns="0" rIns="0" bIns="0" rtlCol="0"/>
          <a:lstStyle/>
          <a:p>
            <a:pPr defTabSz="685800"/>
            <a:endParaRPr sz="1350">
              <a:latin typeface="Calibri" panose="020F0502020204030204"/>
            </a:endParaRPr>
          </a:p>
        </p:txBody>
      </p:sp>
      <p:sp>
        <p:nvSpPr>
          <p:cNvPr id="64" name="object 64"/>
          <p:cNvSpPr txBox="1"/>
          <p:nvPr/>
        </p:nvSpPr>
        <p:spPr>
          <a:xfrm>
            <a:off x="4070739" y="3213564"/>
            <a:ext cx="269604" cy="98168"/>
          </a:xfrm>
          <a:prstGeom prst="rect">
            <a:avLst/>
          </a:prstGeom>
        </p:spPr>
        <p:txBody>
          <a:bodyPr vert="horz" wrap="square" lIns="0" tIns="0" rIns="0" bIns="0" rtlCol="0">
            <a:spAutoFit/>
          </a:bodyPr>
          <a:lstStyle/>
          <a:p>
            <a:pPr marL="9525" defTabSz="685800"/>
            <a:r>
              <a:rPr sz="640" b="1" spc="19" dirty="0">
                <a:latin typeface="微软雅黑" panose="020B0503020204020204" pitchFamily="34" charset="-122"/>
                <a:cs typeface="微软雅黑" panose="020B0503020204020204" pitchFamily="34" charset="-122"/>
              </a:rPr>
              <a:t>大数据</a:t>
            </a:r>
            <a:endParaRPr sz="640">
              <a:latin typeface="微软雅黑" panose="020B0503020204020204" pitchFamily="34" charset="-122"/>
              <a:cs typeface="微软雅黑" panose="020B0503020204020204" pitchFamily="34" charset="-122"/>
            </a:endParaRPr>
          </a:p>
        </p:txBody>
      </p:sp>
      <p:sp>
        <p:nvSpPr>
          <p:cNvPr id="65" name="object 65"/>
          <p:cNvSpPr/>
          <p:nvPr/>
        </p:nvSpPr>
        <p:spPr>
          <a:xfrm>
            <a:off x="3363465" y="2884683"/>
            <a:ext cx="281535" cy="255710"/>
          </a:xfrm>
          <a:prstGeom prst="rect">
            <a:avLst/>
          </a:prstGeom>
          <a:blipFill>
            <a:blip r:embed="rId23" cstate="print"/>
            <a:stretch>
              <a:fillRect/>
            </a:stretch>
          </a:blipFill>
        </p:spPr>
        <p:txBody>
          <a:bodyPr wrap="square" lIns="0" tIns="0" rIns="0" bIns="0" rtlCol="0"/>
          <a:lstStyle/>
          <a:p>
            <a:pPr defTabSz="685800"/>
            <a:endParaRPr sz="1350">
              <a:latin typeface="Calibri" panose="020F0502020204030204"/>
            </a:endParaRPr>
          </a:p>
        </p:txBody>
      </p:sp>
      <p:sp>
        <p:nvSpPr>
          <p:cNvPr id="66" name="object 66"/>
          <p:cNvSpPr/>
          <p:nvPr/>
        </p:nvSpPr>
        <p:spPr>
          <a:xfrm>
            <a:off x="3363465" y="2884683"/>
            <a:ext cx="281989" cy="255791"/>
          </a:xfrm>
          <a:custGeom>
            <a:avLst/>
            <a:gdLst/>
            <a:ahLst/>
            <a:cxnLst/>
            <a:rect l="l" t="t" r="r" b="b"/>
            <a:pathLst>
              <a:path w="375920" h="340995">
                <a:moveTo>
                  <a:pt x="323235" y="235396"/>
                </a:moveTo>
                <a:lnTo>
                  <a:pt x="310259" y="236995"/>
                </a:lnTo>
                <a:lnTo>
                  <a:pt x="298539" y="241476"/>
                </a:lnTo>
                <a:lnTo>
                  <a:pt x="274828" y="223571"/>
                </a:lnTo>
                <a:lnTo>
                  <a:pt x="262186" y="214024"/>
                </a:lnTo>
                <a:lnTo>
                  <a:pt x="257131" y="210207"/>
                </a:lnTo>
                <a:lnTo>
                  <a:pt x="256182" y="209490"/>
                </a:lnTo>
                <a:lnTo>
                  <a:pt x="263180" y="199289"/>
                </a:lnTo>
                <a:lnTo>
                  <a:pt x="268660" y="187726"/>
                </a:lnTo>
                <a:lnTo>
                  <a:pt x="272308" y="175138"/>
                </a:lnTo>
                <a:lnTo>
                  <a:pt x="273810" y="161858"/>
                </a:lnTo>
                <a:lnTo>
                  <a:pt x="272746" y="147835"/>
                </a:lnTo>
                <a:lnTo>
                  <a:pt x="269615" y="134982"/>
                </a:lnTo>
                <a:lnTo>
                  <a:pt x="264554" y="123320"/>
                </a:lnTo>
                <a:lnTo>
                  <a:pt x="257701" y="112871"/>
                </a:lnTo>
                <a:lnTo>
                  <a:pt x="272710" y="89267"/>
                </a:lnTo>
                <a:lnTo>
                  <a:pt x="279219" y="79031"/>
                </a:lnTo>
                <a:lnTo>
                  <a:pt x="280781" y="76575"/>
                </a:lnTo>
                <a:lnTo>
                  <a:pt x="286786" y="79948"/>
                </a:lnTo>
                <a:lnTo>
                  <a:pt x="292628" y="81218"/>
                </a:lnTo>
                <a:lnTo>
                  <a:pt x="299740" y="81218"/>
                </a:lnTo>
                <a:lnTo>
                  <a:pt x="313506" y="79340"/>
                </a:lnTo>
                <a:lnTo>
                  <a:pt x="325380" y="72892"/>
                </a:lnTo>
                <a:lnTo>
                  <a:pt x="334453" y="62866"/>
                </a:lnTo>
                <a:lnTo>
                  <a:pt x="339819" y="50251"/>
                </a:lnTo>
                <a:lnTo>
                  <a:pt x="338328" y="33439"/>
                </a:lnTo>
                <a:lnTo>
                  <a:pt x="333089" y="19744"/>
                </a:lnTo>
                <a:lnTo>
                  <a:pt x="324809" y="9430"/>
                </a:lnTo>
                <a:lnTo>
                  <a:pt x="314194" y="2761"/>
                </a:lnTo>
                <a:lnTo>
                  <a:pt x="301952" y="0"/>
                </a:lnTo>
                <a:lnTo>
                  <a:pt x="287211" y="2364"/>
                </a:lnTo>
                <a:lnTo>
                  <a:pt x="274779" y="8949"/>
                </a:lnTo>
                <a:lnTo>
                  <a:pt x="265402" y="18877"/>
                </a:lnTo>
                <a:lnTo>
                  <a:pt x="259829" y="31270"/>
                </a:lnTo>
                <a:lnTo>
                  <a:pt x="259878" y="47946"/>
                </a:lnTo>
                <a:lnTo>
                  <a:pt x="262137" y="58042"/>
                </a:lnTo>
                <a:lnTo>
                  <a:pt x="243203" y="79524"/>
                </a:lnTo>
                <a:lnTo>
                  <a:pt x="234277" y="89653"/>
                </a:lnTo>
                <a:lnTo>
                  <a:pt x="231593" y="92698"/>
                </a:lnTo>
                <a:lnTo>
                  <a:pt x="220376" y="87877"/>
                </a:lnTo>
                <a:lnTo>
                  <a:pt x="207977" y="84710"/>
                </a:lnTo>
                <a:lnTo>
                  <a:pt x="194652" y="83507"/>
                </a:lnTo>
                <a:lnTo>
                  <a:pt x="181322" y="84607"/>
                </a:lnTo>
                <a:lnTo>
                  <a:pt x="168750" y="87805"/>
                </a:lnTo>
                <a:lnTo>
                  <a:pt x="157053" y="92938"/>
                </a:lnTo>
                <a:lnTo>
                  <a:pt x="146350" y="99843"/>
                </a:lnTo>
                <a:lnTo>
                  <a:pt x="125006" y="81279"/>
                </a:lnTo>
                <a:lnTo>
                  <a:pt x="115365" y="72895"/>
                </a:lnTo>
                <a:lnTo>
                  <a:pt x="112775" y="70642"/>
                </a:lnTo>
                <a:lnTo>
                  <a:pt x="115082" y="64708"/>
                </a:lnTo>
                <a:lnTo>
                  <a:pt x="117368" y="58739"/>
                </a:lnTo>
                <a:lnTo>
                  <a:pt x="117368" y="52897"/>
                </a:lnTo>
                <a:lnTo>
                  <a:pt x="114848" y="38933"/>
                </a:lnTo>
                <a:lnTo>
                  <a:pt x="107919" y="26909"/>
                </a:lnTo>
                <a:lnTo>
                  <a:pt x="97528" y="17786"/>
                </a:lnTo>
                <a:lnTo>
                  <a:pt x="84620" y="12524"/>
                </a:lnTo>
                <a:lnTo>
                  <a:pt x="68031" y="14140"/>
                </a:lnTo>
                <a:lnTo>
                  <a:pt x="54480" y="19555"/>
                </a:lnTo>
                <a:lnTo>
                  <a:pt x="44271" y="28039"/>
                </a:lnTo>
                <a:lnTo>
                  <a:pt x="37711" y="38859"/>
                </a:lnTo>
                <a:lnTo>
                  <a:pt x="35104" y="51286"/>
                </a:lnTo>
                <a:lnTo>
                  <a:pt x="37519" y="65822"/>
                </a:lnTo>
                <a:lnTo>
                  <a:pt x="44207" y="78139"/>
                </a:lnTo>
                <a:lnTo>
                  <a:pt x="54271" y="87436"/>
                </a:lnTo>
                <a:lnTo>
                  <a:pt x="66813" y="92912"/>
                </a:lnTo>
                <a:lnTo>
                  <a:pt x="83301" y="92803"/>
                </a:lnTo>
                <a:lnTo>
                  <a:pt x="93859" y="90332"/>
                </a:lnTo>
                <a:lnTo>
                  <a:pt x="116398" y="107935"/>
                </a:lnTo>
                <a:lnTo>
                  <a:pt x="126977" y="116197"/>
                </a:lnTo>
                <a:lnTo>
                  <a:pt x="130121" y="118653"/>
                </a:lnTo>
                <a:lnTo>
                  <a:pt x="124141" y="129785"/>
                </a:lnTo>
                <a:lnTo>
                  <a:pt x="120366" y="141896"/>
                </a:lnTo>
                <a:lnTo>
                  <a:pt x="118652" y="154856"/>
                </a:lnTo>
                <a:lnTo>
                  <a:pt x="119468" y="169669"/>
                </a:lnTo>
                <a:lnTo>
                  <a:pt x="122019" y="182224"/>
                </a:lnTo>
                <a:lnTo>
                  <a:pt x="126084" y="192964"/>
                </a:lnTo>
                <a:lnTo>
                  <a:pt x="109166" y="213692"/>
                </a:lnTo>
                <a:lnTo>
                  <a:pt x="102985" y="221264"/>
                </a:lnTo>
                <a:lnTo>
                  <a:pt x="91624" y="215969"/>
                </a:lnTo>
                <a:lnTo>
                  <a:pt x="79582" y="212186"/>
                </a:lnTo>
                <a:lnTo>
                  <a:pt x="38334" y="217351"/>
                </a:lnTo>
                <a:lnTo>
                  <a:pt x="8240" y="244946"/>
                </a:lnTo>
                <a:lnTo>
                  <a:pt x="0" y="271112"/>
                </a:lnTo>
                <a:lnTo>
                  <a:pt x="1423" y="286710"/>
                </a:lnTo>
                <a:lnTo>
                  <a:pt x="21190" y="323779"/>
                </a:lnTo>
                <a:lnTo>
                  <a:pt x="57116" y="340887"/>
                </a:lnTo>
                <a:lnTo>
                  <a:pt x="73117" y="339574"/>
                </a:lnTo>
                <a:lnTo>
                  <a:pt x="110790" y="320450"/>
                </a:lnTo>
                <a:lnTo>
                  <a:pt x="128436" y="285334"/>
                </a:lnTo>
                <a:lnTo>
                  <a:pt x="127827" y="268794"/>
                </a:lnTo>
                <a:lnTo>
                  <a:pt x="125238" y="255867"/>
                </a:lnTo>
                <a:lnTo>
                  <a:pt x="121032" y="245792"/>
                </a:lnTo>
                <a:lnTo>
                  <a:pt x="135711" y="224228"/>
                </a:lnTo>
                <a:lnTo>
                  <a:pt x="140533" y="217143"/>
                </a:lnTo>
                <a:lnTo>
                  <a:pt x="150547" y="225109"/>
                </a:lnTo>
                <a:lnTo>
                  <a:pt x="161638" y="231458"/>
                </a:lnTo>
                <a:lnTo>
                  <a:pt x="173698" y="235989"/>
                </a:lnTo>
                <a:lnTo>
                  <a:pt x="186614" y="238499"/>
                </a:lnTo>
                <a:lnTo>
                  <a:pt x="202735" y="237957"/>
                </a:lnTo>
                <a:lnTo>
                  <a:pt x="216113" y="235788"/>
                </a:lnTo>
                <a:lnTo>
                  <a:pt x="227242" y="232139"/>
                </a:lnTo>
                <a:lnTo>
                  <a:pt x="236615" y="227156"/>
                </a:lnTo>
                <a:lnTo>
                  <a:pt x="258938" y="247103"/>
                </a:lnTo>
                <a:lnTo>
                  <a:pt x="271128" y="257996"/>
                </a:lnTo>
                <a:lnTo>
                  <a:pt x="276251" y="262574"/>
                </a:lnTo>
                <a:lnTo>
                  <a:pt x="277373" y="263577"/>
                </a:lnTo>
                <a:lnTo>
                  <a:pt x="272120" y="274450"/>
                </a:lnTo>
                <a:lnTo>
                  <a:pt x="270277" y="287945"/>
                </a:lnTo>
                <a:lnTo>
                  <a:pt x="272203" y="302410"/>
                </a:lnTo>
                <a:lnTo>
                  <a:pt x="277645" y="315321"/>
                </a:lnTo>
                <a:lnTo>
                  <a:pt x="286095" y="326171"/>
                </a:lnTo>
                <a:lnTo>
                  <a:pt x="297047" y="334455"/>
                </a:lnTo>
                <a:lnTo>
                  <a:pt x="309994" y="339667"/>
                </a:lnTo>
                <a:lnTo>
                  <a:pt x="327678" y="338801"/>
                </a:lnTo>
                <a:lnTo>
                  <a:pt x="364750" y="320083"/>
                </a:lnTo>
                <a:lnTo>
                  <a:pt x="375315" y="297973"/>
                </a:lnTo>
                <a:lnTo>
                  <a:pt x="374057" y="281070"/>
                </a:lnTo>
                <a:lnTo>
                  <a:pt x="353535" y="245372"/>
                </a:lnTo>
                <a:lnTo>
                  <a:pt x="329919" y="235809"/>
                </a:lnTo>
                <a:lnTo>
                  <a:pt x="323235" y="235396"/>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67" name="object 67"/>
          <p:cNvSpPr/>
          <p:nvPr/>
        </p:nvSpPr>
        <p:spPr>
          <a:xfrm>
            <a:off x="3605934" y="3061261"/>
            <a:ext cx="0" cy="0"/>
          </a:xfrm>
          <a:custGeom>
            <a:avLst/>
            <a:gdLst/>
            <a:ahLst/>
            <a:cxnLst/>
            <a:rect l="l" t="t" r="r" b="b"/>
            <a:pathLst>
              <a:path>
                <a:moveTo>
                  <a:pt x="0" y="0"/>
                </a:moveTo>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68" name="object 68"/>
          <p:cNvSpPr/>
          <p:nvPr/>
        </p:nvSpPr>
        <p:spPr>
          <a:xfrm>
            <a:off x="4181820" y="3073264"/>
            <a:ext cx="27436" cy="65162"/>
          </a:xfrm>
          <a:prstGeom prst="rect">
            <a:avLst/>
          </a:prstGeom>
          <a:blipFill>
            <a:blip r:embed="rId24" cstate="print"/>
            <a:stretch>
              <a:fillRect/>
            </a:stretch>
          </a:blipFill>
        </p:spPr>
        <p:txBody>
          <a:bodyPr wrap="square" lIns="0" tIns="0" rIns="0" bIns="0" rtlCol="0"/>
          <a:lstStyle/>
          <a:p>
            <a:pPr defTabSz="685800"/>
            <a:endParaRPr sz="1350">
              <a:latin typeface="Calibri" panose="020F0502020204030204"/>
            </a:endParaRPr>
          </a:p>
        </p:txBody>
      </p:sp>
      <p:sp>
        <p:nvSpPr>
          <p:cNvPr id="69" name="object 69"/>
          <p:cNvSpPr/>
          <p:nvPr/>
        </p:nvSpPr>
        <p:spPr>
          <a:xfrm>
            <a:off x="4181820" y="3073264"/>
            <a:ext cx="27627" cy="65258"/>
          </a:xfrm>
          <a:custGeom>
            <a:avLst/>
            <a:gdLst/>
            <a:ahLst/>
            <a:cxnLst/>
            <a:rect l="l" t="t" r="r" b="b"/>
            <a:pathLst>
              <a:path w="36829" h="86995">
                <a:moveTo>
                  <a:pt x="29337" y="0"/>
                </a:moveTo>
                <a:lnTo>
                  <a:pt x="7238" y="0"/>
                </a:lnTo>
                <a:lnTo>
                  <a:pt x="3302" y="0"/>
                </a:lnTo>
                <a:lnTo>
                  <a:pt x="0" y="3048"/>
                </a:lnTo>
                <a:lnTo>
                  <a:pt x="0" y="11430"/>
                </a:lnTo>
                <a:lnTo>
                  <a:pt x="0" y="15112"/>
                </a:lnTo>
                <a:lnTo>
                  <a:pt x="3302" y="18414"/>
                </a:lnTo>
                <a:lnTo>
                  <a:pt x="7238" y="18414"/>
                </a:lnTo>
                <a:lnTo>
                  <a:pt x="11049" y="18414"/>
                </a:lnTo>
                <a:lnTo>
                  <a:pt x="14224" y="21589"/>
                </a:lnTo>
                <a:lnTo>
                  <a:pt x="14224" y="25400"/>
                </a:lnTo>
                <a:lnTo>
                  <a:pt x="14224" y="55291"/>
                </a:lnTo>
                <a:lnTo>
                  <a:pt x="14224" y="71538"/>
                </a:lnTo>
                <a:lnTo>
                  <a:pt x="14224" y="78302"/>
                </a:lnTo>
                <a:lnTo>
                  <a:pt x="14224" y="79740"/>
                </a:lnTo>
                <a:lnTo>
                  <a:pt x="14224" y="83693"/>
                </a:lnTo>
                <a:lnTo>
                  <a:pt x="17399" y="86868"/>
                </a:lnTo>
                <a:lnTo>
                  <a:pt x="21336" y="86868"/>
                </a:lnTo>
                <a:lnTo>
                  <a:pt x="29337" y="86868"/>
                </a:lnTo>
                <a:lnTo>
                  <a:pt x="33274" y="86868"/>
                </a:lnTo>
                <a:lnTo>
                  <a:pt x="36449" y="83693"/>
                </a:lnTo>
                <a:lnTo>
                  <a:pt x="36449" y="79756"/>
                </a:lnTo>
                <a:lnTo>
                  <a:pt x="36448" y="47918"/>
                </a:lnTo>
                <a:lnTo>
                  <a:pt x="36448" y="27058"/>
                </a:lnTo>
                <a:lnTo>
                  <a:pt x="36449" y="14855"/>
                </a:lnTo>
                <a:lnTo>
                  <a:pt x="36448" y="8987"/>
                </a:lnTo>
                <a:lnTo>
                  <a:pt x="36449" y="7135"/>
                </a:lnTo>
                <a:lnTo>
                  <a:pt x="36575" y="3048"/>
                </a:lnTo>
                <a:lnTo>
                  <a:pt x="33274" y="0"/>
                </a:lnTo>
                <a:lnTo>
                  <a:pt x="29337" y="0"/>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70" name="object 70"/>
          <p:cNvSpPr/>
          <p:nvPr/>
        </p:nvSpPr>
        <p:spPr>
          <a:xfrm>
            <a:off x="4221841" y="3074408"/>
            <a:ext cx="45714" cy="64018"/>
          </a:xfrm>
          <a:prstGeom prst="rect">
            <a:avLst/>
          </a:prstGeom>
          <a:blipFill>
            <a:blip r:embed="rId25" cstate="print"/>
            <a:stretch>
              <a:fillRect/>
            </a:stretch>
          </a:blipFill>
        </p:spPr>
        <p:txBody>
          <a:bodyPr wrap="square" lIns="0" tIns="0" rIns="0" bIns="0" rtlCol="0"/>
          <a:lstStyle/>
          <a:p>
            <a:pPr defTabSz="685800"/>
            <a:endParaRPr sz="1350">
              <a:latin typeface="Calibri" panose="020F0502020204030204"/>
            </a:endParaRPr>
          </a:p>
        </p:txBody>
      </p:sp>
      <p:sp>
        <p:nvSpPr>
          <p:cNvPr id="71" name="object 71"/>
          <p:cNvSpPr/>
          <p:nvPr/>
        </p:nvSpPr>
        <p:spPr>
          <a:xfrm>
            <a:off x="4221841" y="3074408"/>
            <a:ext cx="45728" cy="64305"/>
          </a:xfrm>
          <a:custGeom>
            <a:avLst/>
            <a:gdLst/>
            <a:ahLst/>
            <a:cxnLst/>
            <a:rect l="l" t="t" r="r" b="b"/>
            <a:pathLst>
              <a:path w="60960" h="85725">
                <a:moveTo>
                  <a:pt x="43294" y="2539"/>
                </a:moveTo>
                <a:lnTo>
                  <a:pt x="39357" y="1015"/>
                </a:lnTo>
                <a:lnTo>
                  <a:pt x="35039" y="0"/>
                </a:lnTo>
                <a:lnTo>
                  <a:pt x="30848" y="0"/>
                </a:lnTo>
                <a:lnTo>
                  <a:pt x="26530" y="0"/>
                </a:lnTo>
                <a:lnTo>
                  <a:pt x="256" y="46647"/>
                </a:lnTo>
                <a:lnTo>
                  <a:pt x="0" y="53639"/>
                </a:lnTo>
                <a:lnTo>
                  <a:pt x="2511" y="67188"/>
                </a:lnTo>
                <a:lnTo>
                  <a:pt x="9994" y="77650"/>
                </a:lnTo>
                <a:lnTo>
                  <a:pt x="22212" y="84455"/>
                </a:lnTo>
                <a:lnTo>
                  <a:pt x="26530" y="85343"/>
                </a:lnTo>
                <a:lnTo>
                  <a:pt x="30848" y="85343"/>
                </a:lnTo>
                <a:lnTo>
                  <a:pt x="35420" y="85343"/>
                </a:lnTo>
                <a:lnTo>
                  <a:pt x="60783" y="37491"/>
                </a:lnTo>
                <a:lnTo>
                  <a:pt x="60942" y="31297"/>
                </a:lnTo>
                <a:lnTo>
                  <a:pt x="58524" y="17844"/>
                </a:lnTo>
                <a:lnTo>
                  <a:pt x="51071" y="7392"/>
                </a:lnTo>
                <a:lnTo>
                  <a:pt x="43294" y="2539"/>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72" name="object 72"/>
          <p:cNvSpPr/>
          <p:nvPr/>
        </p:nvSpPr>
        <p:spPr>
          <a:xfrm>
            <a:off x="4237456" y="3088222"/>
            <a:ext cx="14766" cy="36678"/>
          </a:xfrm>
          <a:custGeom>
            <a:avLst/>
            <a:gdLst/>
            <a:ahLst/>
            <a:cxnLst/>
            <a:rect l="l" t="t" r="r" b="b"/>
            <a:pathLst>
              <a:path w="19685" h="48895">
                <a:moveTo>
                  <a:pt x="19303" y="36322"/>
                </a:moveTo>
                <a:lnTo>
                  <a:pt x="19303" y="42672"/>
                </a:lnTo>
                <a:lnTo>
                  <a:pt x="17144" y="48513"/>
                </a:lnTo>
                <a:lnTo>
                  <a:pt x="9651" y="48513"/>
                </a:lnTo>
                <a:lnTo>
                  <a:pt x="2412" y="48513"/>
                </a:lnTo>
                <a:lnTo>
                  <a:pt x="0" y="42544"/>
                </a:lnTo>
                <a:lnTo>
                  <a:pt x="0" y="36322"/>
                </a:lnTo>
                <a:lnTo>
                  <a:pt x="0" y="12192"/>
                </a:lnTo>
                <a:lnTo>
                  <a:pt x="0" y="5968"/>
                </a:lnTo>
                <a:lnTo>
                  <a:pt x="2412" y="0"/>
                </a:lnTo>
                <a:lnTo>
                  <a:pt x="9651" y="0"/>
                </a:lnTo>
                <a:lnTo>
                  <a:pt x="17144" y="0"/>
                </a:lnTo>
                <a:lnTo>
                  <a:pt x="19303" y="5842"/>
                </a:lnTo>
                <a:lnTo>
                  <a:pt x="19303" y="12192"/>
                </a:lnTo>
                <a:lnTo>
                  <a:pt x="19303" y="36322"/>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73" name="object 73"/>
          <p:cNvSpPr/>
          <p:nvPr/>
        </p:nvSpPr>
        <p:spPr>
          <a:xfrm>
            <a:off x="4181820" y="2995527"/>
            <a:ext cx="27436" cy="65162"/>
          </a:xfrm>
          <a:prstGeom prst="rect">
            <a:avLst/>
          </a:prstGeom>
          <a:blipFill>
            <a:blip r:embed="rId26" cstate="print"/>
            <a:stretch>
              <a:fillRect/>
            </a:stretch>
          </a:blipFill>
        </p:spPr>
        <p:txBody>
          <a:bodyPr wrap="square" lIns="0" tIns="0" rIns="0" bIns="0" rtlCol="0"/>
          <a:lstStyle/>
          <a:p>
            <a:pPr defTabSz="685800"/>
            <a:endParaRPr sz="1350">
              <a:latin typeface="Calibri" panose="020F0502020204030204"/>
            </a:endParaRPr>
          </a:p>
        </p:txBody>
      </p:sp>
      <p:sp>
        <p:nvSpPr>
          <p:cNvPr id="74" name="object 74"/>
          <p:cNvSpPr/>
          <p:nvPr/>
        </p:nvSpPr>
        <p:spPr>
          <a:xfrm>
            <a:off x="4181820" y="2995527"/>
            <a:ext cx="27627" cy="65258"/>
          </a:xfrm>
          <a:custGeom>
            <a:avLst/>
            <a:gdLst/>
            <a:ahLst/>
            <a:cxnLst/>
            <a:rect l="l" t="t" r="r" b="b"/>
            <a:pathLst>
              <a:path w="36829" h="86995">
                <a:moveTo>
                  <a:pt x="29337" y="0"/>
                </a:moveTo>
                <a:lnTo>
                  <a:pt x="7238" y="0"/>
                </a:lnTo>
                <a:lnTo>
                  <a:pt x="3302" y="0"/>
                </a:lnTo>
                <a:lnTo>
                  <a:pt x="0" y="3175"/>
                </a:lnTo>
                <a:lnTo>
                  <a:pt x="0" y="11430"/>
                </a:lnTo>
                <a:lnTo>
                  <a:pt x="0" y="15367"/>
                </a:lnTo>
                <a:lnTo>
                  <a:pt x="3302" y="18415"/>
                </a:lnTo>
                <a:lnTo>
                  <a:pt x="7238" y="18415"/>
                </a:lnTo>
                <a:lnTo>
                  <a:pt x="11049" y="18415"/>
                </a:lnTo>
                <a:lnTo>
                  <a:pt x="14224" y="21590"/>
                </a:lnTo>
                <a:lnTo>
                  <a:pt x="14224" y="25527"/>
                </a:lnTo>
                <a:lnTo>
                  <a:pt x="14224" y="55418"/>
                </a:lnTo>
                <a:lnTo>
                  <a:pt x="14224" y="71665"/>
                </a:lnTo>
                <a:lnTo>
                  <a:pt x="14224" y="78429"/>
                </a:lnTo>
                <a:lnTo>
                  <a:pt x="14224" y="79867"/>
                </a:lnTo>
                <a:lnTo>
                  <a:pt x="14224" y="83693"/>
                </a:lnTo>
                <a:lnTo>
                  <a:pt x="17399" y="86868"/>
                </a:lnTo>
                <a:lnTo>
                  <a:pt x="21336" y="86868"/>
                </a:lnTo>
                <a:lnTo>
                  <a:pt x="29337" y="86868"/>
                </a:lnTo>
                <a:lnTo>
                  <a:pt x="33274" y="86868"/>
                </a:lnTo>
                <a:lnTo>
                  <a:pt x="36449" y="83693"/>
                </a:lnTo>
                <a:lnTo>
                  <a:pt x="36449" y="79883"/>
                </a:lnTo>
                <a:lnTo>
                  <a:pt x="36449" y="48035"/>
                </a:lnTo>
                <a:lnTo>
                  <a:pt x="36449" y="27149"/>
                </a:lnTo>
                <a:lnTo>
                  <a:pt x="36448" y="14914"/>
                </a:lnTo>
                <a:lnTo>
                  <a:pt x="36449" y="9015"/>
                </a:lnTo>
                <a:lnTo>
                  <a:pt x="36448" y="7141"/>
                </a:lnTo>
                <a:lnTo>
                  <a:pt x="36575" y="3175"/>
                </a:lnTo>
                <a:lnTo>
                  <a:pt x="33274" y="0"/>
                </a:lnTo>
                <a:lnTo>
                  <a:pt x="29337" y="0"/>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75" name="object 75"/>
          <p:cNvSpPr/>
          <p:nvPr/>
        </p:nvSpPr>
        <p:spPr>
          <a:xfrm>
            <a:off x="4221842" y="2996670"/>
            <a:ext cx="45714" cy="64018"/>
          </a:xfrm>
          <a:prstGeom prst="rect">
            <a:avLst/>
          </a:prstGeom>
          <a:blipFill>
            <a:blip r:embed="rId27" cstate="print"/>
            <a:stretch>
              <a:fillRect/>
            </a:stretch>
          </a:blipFill>
        </p:spPr>
        <p:txBody>
          <a:bodyPr wrap="square" lIns="0" tIns="0" rIns="0" bIns="0" rtlCol="0"/>
          <a:lstStyle/>
          <a:p>
            <a:pPr defTabSz="685800"/>
            <a:endParaRPr sz="1350">
              <a:latin typeface="Calibri" panose="020F0502020204030204"/>
            </a:endParaRPr>
          </a:p>
        </p:txBody>
      </p:sp>
      <p:sp>
        <p:nvSpPr>
          <p:cNvPr id="76" name="object 76"/>
          <p:cNvSpPr/>
          <p:nvPr/>
        </p:nvSpPr>
        <p:spPr>
          <a:xfrm>
            <a:off x="4221842" y="2996670"/>
            <a:ext cx="45728" cy="64305"/>
          </a:xfrm>
          <a:custGeom>
            <a:avLst/>
            <a:gdLst/>
            <a:ahLst/>
            <a:cxnLst/>
            <a:rect l="l" t="t" r="r" b="b"/>
            <a:pathLst>
              <a:path w="60960" h="85725">
                <a:moveTo>
                  <a:pt x="43293" y="2794"/>
                </a:moveTo>
                <a:lnTo>
                  <a:pt x="39356" y="1016"/>
                </a:lnTo>
                <a:lnTo>
                  <a:pt x="35038" y="0"/>
                </a:lnTo>
                <a:lnTo>
                  <a:pt x="30847" y="0"/>
                </a:lnTo>
                <a:lnTo>
                  <a:pt x="26529" y="0"/>
                </a:lnTo>
                <a:lnTo>
                  <a:pt x="268" y="46729"/>
                </a:lnTo>
                <a:lnTo>
                  <a:pt x="0" y="53860"/>
                </a:lnTo>
                <a:lnTo>
                  <a:pt x="2537" y="67454"/>
                </a:lnTo>
                <a:lnTo>
                  <a:pt x="10101" y="77840"/>
                </a:lnTo>
                <a:lnTo>
                  <a:pt x="22211" y="84455"/>
                </a:lnTo>
                <a:lnTo>
                  <a:pt x="26529" y="85344"/>
                </a:lnTo>
                <a:lnTo>
                  <a:pt x="30847" y="85344"/>
                </a:lnTo>
                <a:lnTo>
                  <a:pt x="35419" y="85344"/>
                </a:lnTo>
                <a:lnTo>
                  <a:pt x="60776" y="37558"/>
                </a:lnTo>
                <a:lnTo>
                  <a:pt x="60941" y="31307"/>
                </a:lnTo>
                <a:lnTo>
                  <a:pt x="58492" y="17785"/>
                </a:lnTo>
                <a:lnTo>
                  <a:pt x="50944" y="7395"/>
                </a:lnTo>
                <a:lnTo>
                  <a:pt x="43293" y="2794"/>
                </a:lnTo>
                <a:close/>
              </a:path>
            </a:pathLst>
          </a:custGeom>
          <a:ln w="6095">
            <a:solidFill>
              <a:srgbClr val="4AEFEF"/>
            </a:solidFill>
          </a:ln>
        </p:spPr>
        <p:txBody>
          <a:bodyPr wrap="square" lIns="0" tIns="0" rIns="0" bIns="0" rtlCol="0"/>
          <a:lstStyle/>
          <a:p>
            <a:pPr defTabSz="685800"/>
            <a:endParaRPr sz="1350">
              <a:latin typeface="Calibri" panose="020F0502020204030204"/>
            </a:endParaRPr>
          </a:p>
        </p:txBody>
      </p:sp>
      <p:sp>
        <p:nvSpPr>
          <p:cNvPr id="77" name="object 77"/>
          <p:cNvSpPr/>
          <p:nvPr/>
        </p:nvSpPr>
        <p:spPr>
          <a:xfrm>
            <a:off x="4237456" y="3010580"/>
            <a:ext cx="14766" cy="36678"/>
          </a:xfrm>
          <a:custGeom>
            <a:avLst/>
            <a:gdLst/>
            <a:ahLst/>
            <a:cxnLst/>
            <a:rect l="l" t="t" r="r" b="b"/>
            <a:pathLst>
              <a:path w="19685" h="48895">
                <a:moveTo>
                  <a:pt x="19303" y="36194"/>
                </a:moveTo>
                <a:lnTo>
                  <a:pt x="19303" y="42544"/>
                </a:lnTo>
                <a:lnTo>
                  <a:pt x="17144" y="48386"/>
                </a:lnTo>
                <a:lnTo>
                  <a:pt x="9651" y="48386"/>
                </a:lnTo>
                <a:lnTo>
                  <a:pt x="2412" y="48386"/>
                </a:lnTo>
                <a:lnTo>
                  <a:pt x="0" y="42544"/>
                </a:lnTo>
                <a:lnTo>
                  <a:pt x="0" y="36194"/>
                </a:lnTo>
                <a:lnTo>
                  <a:pt x="0" y="12318"/>
                </a:lnTo>
                <a:lnTo>
                  <a:pt x="0" y="6095"/>
                </a:lnTo>
                <a:lnTo>
                  <a:pt x="2412" y="0"/>
                </a:lnTo>
                <a:lnTo>
                  <a:pt x="9651" y="0"/>
                </a:lnTo>
                <a:lnTo>
                  <a:pt x="17144" y="0"/>
                </a:lnTo>
                <a:lnTo>
                  <a:pt x="19303" y="5714"/>
                </a:lnTo>
                <a:lnTo>
                  <a:pt x="19303" y="12318"/>
                </a:lnTo>
                <a:lnTo>
                  <a:pt x="19303" y="36194"/>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78" name="object 78"/>
          <p:cNvSpPr/>
          <p:nvPr/>
        </p:nvSpPr>
        <p:spPr>
          <a:xfrm>
            <a:off x="4274419" y="3073264"/>
            <a:ext cx="27436" cy="65162"/>
          </a:xfrm>
          <a:prstGeom prst="rect">
            <a:avLst/>
          </a:prstGeom>
          <a:blipFill>
            <a:blip r:embed="rId24" cstate="print"/>
            <a:stretch>
              <a:fillRect/>
            </a:stretch>
          </a:blipFill>
        </p:spPr>
        <p:txBody>
          <a:bodyPr wrap="square" lIns="0" tIns="0" rIns="0" bIns="0" rtlCol="0"/>
          <a:lstStyle/>
          <a:p>
            <a:pPr defTabSz="685800"/>
            <a:endParaRPr sz="1350">
              <a:latin typeface="Calibri" panose="020F0502020204030204"/>
            </a:endParaRPr>
          </a:p>
        </p:txBody>
      </p:sp>
      <p:sp>
        <p:nvSpPr>
          <p:cNvPr id="79" name="object 79"/>
          <p:cNvSpPr/>
          <p:nvPr/>
        </p:nvSpPr>
        <p:spPr>
          <a:xfrm>
            <a:off x="4274419" y="3073264"/>
            <a:ext cx="27627" cy="65258"/>
          </a:xfrm>
          <a:custGeom>
            <a:avLst/>
            <a:gdLst/>
            <a:ahLst/>
            <a:cxnLst/>
            <a:rect l="l" t="t" r="r" b="b"/>
            <a:pathLst>
              <a:path w="36829" h="86995">
                <a:moveTo>
                  <a:pt x="29337" y="0"/>
                </a:moveTo>
                <a:lnTo>
                  <a:pt x="7112" y="0"/>
                </a:lnTo>
                <a:lnTo>
                  <a:pt x="3048" y="0"/>
                </a:lnTo>
                <a:lnTo>
                  <a:pt x="0" y="3048"/>
                </a:lnTo>
                <a:lnTo>
                  <a:pt x="0" y="11430"/>
                </a:lnTo>
                <a:lnTo>
                  <a:pt x="0" y="15112"/>
                </a:lnTo>
                <a:lnTo>
                  <a:pt x="3048" y="18414"/>
                </a:lnTo>
                <a:lnTo>
                  <a:pt x="7112" y="18414"/>
                </a:lnTo>
                <a:lnTo>
                  <a:pt x="11049" y="18414"/>
                </a:lnTo>
                <a:lnTo>
                  <a:pt x="14097" y="21589"/>
                </a:lnTo>
                <a:lnTo>
                  <a:pt x="14097" y="25400"/>
                </a:lnTo>
                <a:lnTo>
                  <a:pt x="14097" y="55291"/>
                </a:lnTo>
                <a:lnTo>
                  <a:pt x="14097" y="71538"/>
                </a:lnTo>
                <a:lnTo>
                  <a:pt x="14097" y="78302"/>
                </a:lnTo>
                <a:lnTo>
                  <a:pt x="14097" y="79740"/>
                </a:lnTo>
                <a:lnTo>
                  <a:pt x="14097" y="83693"/>
                </a:lnTo>
                <a:lnTo>
                  <a:pt x="17399" y="86868"/>
                </a:lnTo>
                <a:lnTo>
                  <a:pt x="21336" y="86868"/>
                </a:lnTo>
                <a:lnTo>
                  <a:pt x="29337" y="86868"/>
                </a:lnTo>
                <a:lnTo>
                  <a:pt x="33274" y="86868"/>
                </a:lnTo>
                <a:lnTo>
                  <a:pt x="36575" y="83693"/>
                </a:lnTo>
                <a:lnTo>
                  <a:pt x="36575" y="79756"/>
                </a:lnTo>
                <a:lnTo>
                  <a:pt x="36575" y="47918"/>
                </a:lnTo>
                <a:lnTo>
                  <a:pt x="36575" y="27058"/>
                </a:lnTo>
                <a:lnTo>
                  <a:pt x="36576" y="14855"/>
                </a:lnTo>
                <a:lnTo>
                  <a:pt x="36575" y="8987"/>
                </a:lnTo>
                <a:lnTo>
                  <a:pt x="36576" y="7135"/>
                </a:lnTo>
                <a:lnTo>
                  <a:pt x="36575" y="3048"/>
                </a:lnTo>
                <a:lnTo>
                  <a:pt x="33274" y="0"/>
                </a:lnTo>
                <a:lnTo>
                  <a:pt x="29337" y="0"/>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80" name="object 80"/>
          <p:cNvSpPr/>
          <p:nvPr/>
        </p:nvSpPr>
        <p:spPr>
          <a:xfrm>
            <a:off x="4313299" y="3074408"/>
            <a:ext cx="46856" cy="64018"/>
          </a:xfrm>
          <a:prstGeom prst="rect">
            <a:avLst/>
          </a:prstGeom>
          <a:blipFill>
            <a:blip r:embed="rId28" cstate="print"/>
            <a:stretch>
              <a:fillRect/>
            </a:stretch>
          </a:blipFill>
        </p:spPr>
        <p:txBody>
          <a:bodyPr wrap="square" lIns="0" tIns="0" rIns="0" bIns="0" rtlCol="0"/>
          <a:lstStyle/>
          <a:p>
            <a:pPr defTabSz="685800"/>
            <a:endParaRPr sz="1350">
              <a:latin typeface="Calibri" panose="020F0502020204030204"/>
            </a:endParaRPr>
          </a:p>
        </p:txBody>
      </p:sp>
      <p:sp>
        <p:nvSpPr>
          <p:cNvPr id="81" name="object 81"/>
          <p:cNvSpPr/>
          <p:nvPr/>
        </p:nvSpPr>
        <p:spPr>
          <a:xfrm>
            <a:off x="4313299" y="3074408"/>
            <a:ext cx="47157" cy="64305"/>
          </a:xfrm>
          <a:custGeom>
            <a:avLst/>
            <a:gdLst/>
            <a:ahLst/>
            <a:cxnLst/>
            <a:rect l="l" t="t" r="r" b="b"/>
            <a:pathLst>
              <a:path w="62864" h="85725">
                <a:moveTo>
                  <a:pt x="44308" y="2539"/>
                </a:moveTo>
                <a:lnTo>
                  <a:pt x="40244" y="1015"/>
                </a:lnTo>
                <a:lnTo>
                  <a:pt x="35926" y="0"/>
                </a:lnTo>
                <a:lnTo>
                  <a:pt x="31481" y="0"/>
                </a:lnTo>
                <a:lnTo>
                  <a:pt x="27290" y="0"/>
                </a:lnTo>
                <a:lnTo>
                  <a:pt x="281" y="46541"/>
                </a:lnTo>
                <a:lnTo>
                  <a:pt x="0" y="53619"/>
                </a:lnTo>
                <a:lnTo>
                  <a:pt x="2529" y="67105"/>
                </a:lnTo>
                <a:lnTo>
                  <a:pt x="10071" y="77538"/>
                </a:lnTo>
                <a:lnTo>
                  <a:pt x="22718" y="84455"/>
                </a:lnTo>
                <a:lnTo>
                  <a:pt x="27163" y="85343"/>
                </a:lnTo>
                <a:lnTo>
                  <a:pt x="31481" y="85343"/>
                </a:lnTo>
                <a:lnTo>
                  <a:pt x="36180" y="85343"/>
                </a:lnTo>
                <a:lnTo>
                  <a:pt x="62282" y="37624"/>
                </a:lnTo>
                <a:lnTo>
                  <a:pt x="62464" y="31316"/>
                </a:lnTo>
                <a:lnTo>
                  <a:pt x="59961" y="17950"/>
                </a:lnTo>
                <a:lnTo>
                  <a:pt x="52388" y="7538"/>
                </a:lnTo>
                <a:lnTo>
                  <a:pt x="44308" y="2539"/>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82" name="object 82"/>
          <p:cNvSpPr/>
          <p:nvPr/>
        </p:nvSpPr>
        <p:spPr>
          <a:xfrm>
            <a:off x="4329293" y="3088222"/>
            <a:ext cx="14766" cy="36678"/>
          </a:xfrm>
          <a:custGeom>
            <a:avLst/>
            <a:gdLst/>
            <a:ahLst/>
            <a:cxnLst/>
            <a:rect l="l" t="t" r="r" b="b"/>
            <a:pathLst>
              <a:path w="19685" h="48895">
                <a:moveTo>
                  <a:pt x="19558" y="36322"/>
                </a:moveTo>
                <a:lnTo>
                  <a:pt x="19558" y="42672"/>
                </a:lnTo>
                <a:lnTo>
                  <a:pt x="17525" y="48513"/>
                </a:lnTo>
                <a:lnTo>
                  <a:pt x="9778" y="48513"/>
                </a:lnTo>
                <a:lnTo>
                  <a:pt x="2412" y="48513"/>
                </a:lnTo>
                <a:lnTo>
                  <a:pt x="0" y="42544"/>
                </a:lnTo>
                <a:lnTo>
                  <a:pt x="0" y="36322"/>
                </a:lnTo>
                <a:lnTo>
                  <a:pt x="0" y="12192"/>
                </a:lnTo>
                <a:lnTo>
                  <a:pt x="0" y="5968"/>
                </a:lnTo>
                <a:lnTo>
                  <a:pt x="2412" y="0"/>
                </a:lnTo>
                <a:lnTo>
                  <a:pt x="9778" y="0"/>
                </a:lnTo>
                <a:lnTo>
                  <a:pt x="17525" y="0"/>
                </a:lnTo>
                <a:lnTo>
                  <a:pt x="19558" y="5842"/>
                </a:lnTo>
                <a:lnTo>
                  <a:pt x="19558" y="12192"/>
                </a:lnTo>
                <a:lnTo>
                  <a:pt x="19558" y="36322"/>
                </a:lnTo>
                <a:close/>
              </a:path>
            </a:pathLst>
          </a:custGeom>
          <a:ln w="6095">
            <a:solidFill>
              <a:srgbClr val="4AEFEF"/>
            </a:solidFill>
          </a:ln>
        </p:spPr>
        <p:txBody>
          <a:bodyPr wrap="square" lIns="0" tIns="0" rIns="0" bIns="0" rtlCol="0"/>
          <a:lstStyle/>
          <a:p>
            <a:pPr defTabSz="685800"/>
            <a:endParaRPr sz="1350">
              <a:latin typeface="Calibri" panose="020F0502020204030204"/>
            </a:endParaRPr>
          </a:p>
        </p:txBody>
      </p:sp>
      <p:sp>
        <p:nvSpPr>
          <p:cNvPr id="83" name="object 83"/>
          <p:cNvSpPr/>
          <p:nvPr/>
        </p:nvSpPr>
        <p:spPr>
          <a:xfrm>
            <a:off x="4274419" y="2995527"/>
            <a:ext cx="27436" cy="65162"/>
          </a:xfrm>
          <a:prstGeom prst="rect">
            <a:avLst/>
          </a:prstGeom>
          <a:blipFill>
            <a:blip r:embed="rId26" cstate="print"/>
            <a:stretch>
              <a:fillRect/>
            </a:stretch>
          </a:blipFill>
        </p:spPr>
        <p:txBody>
          <a:bodyPr wrap="square" lIns="0" tIns="0" rIns="0" bIns="0" rtlCol="0"/>
          <a:lstStyle/>
          <a:p>
            <a:pPr defTabSz="685800"/>
            <a:endParaRPr sz="1350">
              <a:latin typeface="Calibri" panose="020F0502020204030204"/>
            </a:endParaRPr>
          </a:p>
        </p:txBody>
      </p:sp>
      <p:sp>
        <p:nvSpPr>
          <p:cNvPr id="84" name="object 84"/>
          <p:cNvSpPr/>
          <p:nvPr/>
        </p:nvSpPr>
        <p:spPr>
          <a:xfrm>
            <a:off x="4274419" y="2995527"/>
            <a:ext cx="27627" cy="65258"/>
          </a:xfrm>
          <a:custGeom>
            <a:avLst/>
            <a:gdLst/>
            <a:ahLst/>
            <a:cxnLst/>
            <a:rect l="l" t="t" r="r" b="b"/>
            <a:pathLst>
              <a:path w="36829" h="86995">
                <a:moveTo>
                  <a:pt x="29337" y="0"/>
                </a:moveTo>
                <a:lnTo>
                  <a:pt x="7112" y="0"/>
                </a:lnTo>
                <a:lnTo>
                  <a:pt x="3048" y="0"/>
                </a:lnTo>
                <a:lnTo>
                  <a:pt x="0" y="3175"/>
                </a:lnTo>
                <a:lnTo>
                  <a:pt x="0" y="11430"/>
                </a:lnTo>
                <a:lnTo>
                  <a:pt x="0" y="15367"/>
                </a:lnTo>
                <a:lnTo>
                  <a:pt x="3048" y="18415"/>
                </a:lnTo>
                <a:lnTo>
                  <a:pt x="7112" y="18415"/>
                </a:lnTo>
                <a:lnTo>
                  <a:pt x="11049" y="18415"/>
                </a:lnTo>
                <a:lnTo>
                  <a:pt x="14097" y="21590"/>
                </a:lnTo>
                <a:lnTo>
                  <a:pt x="14097" y="25527"/>
                </a:lnTo>
                <a:lnTo>
                  <a:pt x="14097" y="55418"/>
                </a:lnTo>
                <a:lnTo>
                  <a:pt x="14097" y="71665"/>
                </a:lnTo>
                <a:lnTo>
                  <a:pt x="14097" y="78429"/>
                </a:lnTo>
                <a:lnTo>
                  <a:pt x="14097" y="79867"/>
                </a:lnTo>
                <a:lnTo>
                  <a:pt x="14097" y="83693"/>
                </a:lnTo>
                <a:lnTo>
                  <a:pt x="17399" y="86868"/>
                </a:lnTo>
                <a:lnTo>
                  <a:pt x="21336" y="86868"/>
                </a:lnTo>
                <a:lnTo>
                  <a:pt x="29337" y="86868"/>
                </a:lnTo>
                <a:lnTo>
                  <a:pt x="33274" y="86868"/>
                </a:lnTo>
                <a:lnTo>
                  <a:pt x="36575" y="83693"/>
                </a:lnTo>
                <a:lnTo>
                  <a:pt x="36575" y="79883"/>
                </a:lnTo>
                <a:lnTo>
                  <a:pt x="36576" y="48035"/>
                </a:lnTo>
                <a:lnTo>
                  <a:pt x="36575" y="27149"/>
                </a:lnTo>
                <a:lnTo>
                  <a:pt x="36575" y="14914"/>
                </a:lnTo>
                <a:lnTo>
                  <a:pt x="36575" y="9015"/>
                </a:lnTo>
                <a:lnTo>
                  <a:pt x="36575" y="7141"/>
                </a:lnTo>
                <a:lnTo>
                  <a:pt x="36575" y="3175"/>
                </a:lnTo>
                <a:lnTo>
                  <a:pt x="33274" y="0"/>
                </a:lnTo>
                <a:lnTo>
                  <a:pt x="29337" y="0"/>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85" name="object 85"/>
          <p:cNvSpPr/>
          <p:nvPr/>
        </p:nvSpPr>
        <p:spPr>
          <a:xfrm>
            <a:off x="4313300" y="2996670"/>
            <a:ext cx="46854" cy="64018"/>
          </a:xfrm>
          <a:prstGeom prst="rect">
            <a:avLst/>
          </a:prstGeom>
          <a:blipFill>
            <a:blip r:embed="rId29" cstate="print"/>
            <a:stretch>
              <a:fillRect/>
            </a:stretch>
          </a:blipFill>
        </p:spPr>
        <p:txBody>
          <a:bodyPr wrap="square" lIns="0" tIns="0" rIns="0" bIns="0" rtlCol="0"/>
          <a:lstStyle/>
          <a:p>
            <a:pPr defTabSz="685800"/>
            <a:endParaRPr sz="1350">
              <a:latin typeface="Calibri" panose="020F0502020204030204"/>
            </a:endParaRPr>
          </a:p>
        </p:txBody>
      </p:sp>
      <p:sp>
        <p:nvSpPr>
          <p:cNvPr id="86" name="object 86"/>
          <p:cNvSpPr/>
          <p:nvPr/>
        </p:nvSpPr>
        <p:spPr>
          <a:xfrm>
            <a:off x="4313300" y="2996670"/>
            <a:ext cx="47157" cy="64305"/>
          </a:xfrm>
          <a:custGeom>
            <a:avLst/>
            <a:gdLst/>
            <a:ahLst/>
            <a:cxnLst/>
            <a:rect l="l" t="t" r="r" b="b"/>
            <a:pathLst>
              <a:path w="62864" h="85725">
                <a:moveTo>
                  <a:pt x="44307" y="2794"/>
                </a:moveTo>
                <a:lnTo>
                  <a:pt x="40243" y="1016"/>
                </a:lnTo>
                <a:lnTo>
                  <a:pt x="35925" y="0"/>
                </a:lnTo>
                <a:lnTo>
                  <a:pt x="31480" y="0"/>
                </a:lnTo>
                <a:lnTo>
                  <a:pt x="27289" y="0"/>
                </a:lnTo>
                <a:lnTo>
                  <a:pt x="294" y="46623"/>
                </a:lnTo>
                <a:lnTo>
                  <a:pt x="0" y="53840"/>
                </a:lnTo>
                <a:lnTo>
                  <a:pt x="2555" y="67370"/>
                </a:lnTo>
                <a:lnTo>
                  <a:pt x="10177" y="77728"/>
                </a:lnTo>
                <a:lnTo>
                  <a:pt x="22717" y="84455"/>
                </a:lnTo>
                <a:lnTo>
                  <a:pt x="27162" y="85344"/>
                </a:lnTo>
                <a:lnTo>
                  <a:pt x="31480" y="85344"/>
                </a:lnTo>
                <a:lnTo>
                  <a:pt x="36179" y="85344"/>
                </a:lnTo>
                <a:lnTo>
                  <a:pt x="62275" y="37691"/>
                </a:lnTo>
                <a:lnTo>
                  <a:pt x="62461" y="31326"/>
                </a:lnTo>
                <a:lnTo>
                  <a:pt x="59928" y="17893"/>
                </a:lnTo>
                <a:lnTo>
                  <a:pt x="52262" y="7540"/>
                </a:lnTo>
                <a:lnTo>
                  <a:pt x="44307" y="2794"/>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87" name="object 87"/>
          <p:cNvSpPr/>
          <p:nvPr/>
        </p:nvSpPr>
        <p:spPr>
          <a:xfrm>
            <a:off x="4329293" y="3010580"/>
            <a:ext cx="14766" cy="36678"/>
          </a:xfrm>
          <a:custGeom>
            <a:avLst/>
            <a:gdLst/>
            <a:ahLst/>
            <a:cxnLst/>
            <a:rect l="l" t="t" r="r" b="b"/>
            <a:pathLst>
              <a:path w="19685" h="48895">
                <a:moveTo>
                  <a:pt x="19558" y="36194"/>
                </a:moveTo>
                <a:lnTo>
                  <a:pt x="19558" y="42544"/>
                </a:lnTo>
                <a:lnTo>
                  <a:pt x="17525" y="48386"/>
                </a:lnTo>
                <a:lnTo>
                  <a:pt x="9778" y="48386"/>
                </a:lnTo>
                <a:lnTo>
                  <a:pt x="2412" y="48386"/>
                </a:lnTo>
                <a:lnTo>
                  <a:pt x="0" y="42544"/>
                </a:lnTo>
                <a:lnTo>
                  <a:pt x="0" y="36194"/>
                </a:lnTo>
                <a:lnTo>
                  <a:pt x="0" y="12318"/>
                </a:lnTo>
                <a:lnTo>
                  <a:pt x="0" y="6095"/>
                </a:lnTo>
                <a:lnTo>
                  <a:pt x="2412" y="0"/>
                </a:lnTo>
                <a:lnTo>
                  <a:pt x="9778" y="0"/>
                </a:lnTo>
                <a:lnTo>
                  <a:pt x="17525" y="0"/>
                </a:lnTo>
                <a:lnTo>
                  <a:pt x="19558" y="5714"/>
                </a:lnTo>
                <a:lnTo>
                  <a:pt x="19558" y="12318"/>
                </a:lnTo>
                <a:lnTo>
                  <a:pt x="19558" y="36194"/>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88" name="object 88"/>
          <p:cNvSpPr/>
          <p:nvPr/>
        </p:nvSpPr>
        <p:spPr>
          <a:xfrm>
            <a:off x="4026853" y="2907511"/>
            <a:ext cx="246423" cy="233202"/>
          </a:xfrm>
          <a:prstGeom prst="rect">
            <a:avLst/>
          </a:prstGeom>
          <a:blipFill>
            <a:blip r:embed="rId30" cstate="print"/>
            <a:stretch>
              <a:fillRect/>
            </a:stretch>
          </a:blipFill>
        </p:spPr>
        <p:txBody>
          <a:bodyPr wrap="square" lIns="0" tIns="0" rIns="0" bIns="0" rtlCol="0"/>
          <a:lstStyle/>
          <a:p>
            <a:pPr defTabSz="685800"/>
            <a:endParaRPr sz="1350">
              <a:latin typeface="Calibri" panose="020F0502020204030204"/>
            </a:endParaRPr>
          </a:p>
        </p:txBody>
      </p:sp>
      <p:sp>
        <p:nvSpPr>
          <p:cNvPr id="89" name="object 89"/>
          <p:cNvSpPr/>
          <p:nvPr/>
        </p:nvSpPr>
        <p:spPr>
          <a:xfrm>
            <a:off x="4026852" y="2907511"/>
            <a:ext cx="246740" cy="233403"/>
          </a:xfrm>
          <a:custGeom>
            <a:avLst/>
            <a:gdLst/>
            <a:ahLst/>
            <a:cxnLst/>
            <a:rect l="l" t="t" r="r" b="b"/>
            <a:pathLst>
              <a:path w="328929" h="311150">
                <a:moveTo>
                  <a:pt x="185632" y="289165"/>
                </a:moveTo>
                <a:lnTo>
                  <a:pt x="152368" y="289165"/>
                </a:lnTo>
                <a:lnTo>
                  <a:pt x="127879" y="289165"/>
                </a:lnTo>
                <a:lnTo>
                  <a:pt x="110822" y="289165"/>
                </a:lnTo>
                <a:lnTo>
                  <a:pt x="99853" y="289165"/>
                </a:lnTo>
                <a:lnTo>
                  <a:pt x="93628" y="289165"/>
                </a:lnTo>
                <a:lnTo>
                  <a:pt x="90803" y="289165"/>
                </a:lnTo>
                <a:lnTo>
                  <a:pt x="90034" y="289165"/>
                </a:lnTo>
                <a:lnTo>
                  <a:pt x="76984" y="287931"/>
                </a:lnTo>
                <a:lnTo>
                  <a:pt x="42783" y="270350"/>
                </a:lnTo>
                <a:lnTo>
                  <a:pt x="23034" y="236578"/>
                </a:lnTo>
                <a:lnTo>
                  <a:pt x="21148" y="224085"/>
                </a:lnTo>
                <a:lnTo>
                  <a:pt x="22178" y="209757"/>
                </a:lnTo>
                <a:lnTo>
                  <a:pt x="48714" y="165658"/>
                </a:lnTo>
                <a:lnTo>
                  <a:pt x="105622" y="151243"/>
                </a:lnTo>
                <a:lnTo>
                  <a:pt x="108670" y="151243"/>
                </a:lnTo>
                <a:lnTo>
                  <a:pt x="111591" y="149973"/>
                </a:lnTo>
                <a:lnTo>
                  <a:pt x="113750" y="147687"/>
                </a:lnTo>
                <a:lnTo>
                  <a:pt x="115655" y="145401"/>
                </a:lnTo>
                <a:lnTo>
                  <a:pt x="116798" y="142353"/>
                </a:lnTo>
                <a:lnTo>
                  <a:pt x="116417" y="139432"/>
                </a:lnTo>
                <a:lnTo>
                  <a:pt x="116163" y="135876"/>
                </a:lnTo>
                <a:lnTo>
                  <a:pt x="116036" y="132447"/>
                </a:lnTo>
                <a:lnTo>
                  <a:pt x="115909" y="128764"/>
                </a:lnTo>
                <a:lnTo>
                  <a:pt x="116709" y="115604"/>
                </a:lnTo>
                <a:lnTo>
                  <a:pt x="128318" y="78749"/>
                </a:lnTo>
                <a:lnTo>
                  <a:pt x="153985" y="47620"/>
                </a:lnTo>
                <a:lnTo>
                  <a:pt x="188061" y="27848"/>
                </a:lnTo>
                <a:lnTo>
                  <a:pt x="212137" y="22378"/>
                </a:lnTo>
                <a:lnTo>
                  <a:pt x="228293" y="22611"/>
                </a:lnTo>
                <a:lnTo>
                  <a:pt x="277351" y="37199"/>
                </a:lnTo>
                <a:lnTo>
                  <a:pt x="311235" y="68185"/>
                </a:lnTo>
                <a:lnTo>
                  <a:pt x="318220" y="68947"/>
                </a:lnTo>
                <a:lnTo>
                  <a:pt x="322919" y="65264"/>
                </a:lnTo>
                <a:lnTo>
                  <a:pt x="327745" y="61581"/>
                </a:lnTo>
                <a:lnTo>
                  <a:pt x="328507" y="54850"/>
                </a:lnTo>
                <a:lnTo>
                  <a:pt x="297185" y="23530"/>
                </a:lnTo>
                <a:lnTo>
                  <a:pt x="260435" y="5758"/>
                </a:lnTo>
                <a:lnTo>
                  <a:pt x="224888" y="0"/>
                </a:lnTo>
                <a:lnTo>
                  <a:pt x="211290" y="631"/>
                </a:lnTo>
                <a:lnTo>
                  <a:pt x="173282" y="9945"/>
                </a:lnTo>
                <a:lnTo>
                  <a:pt x="140520" y="29798"/>
                </a:lnTo>
                <a:lnTo>
                  <a:pt x="112911" y="63686"/>
                </a:lnTo>
                <a:lnTo>
                  <a:pt x="95624" y="109772"/>
                </a:lnTo>
                <a:lnTo>
                  <a:pt x="94192" y="129526"/>
                </a:lnTo>
                <a:lnTo>
                  <a:pt x="90001" y="129526"/>
                </a:lnTo>
                <a:lnTo>
                  <a:pt x="76930" y="130459"/>
                </a:lnTo>
                <a:lnTo>
                  <a:pt x="64289" y="133222"/>
                </a:lnTo>
                <a:lnTo>
                  <a:pt x="30430" y="151925"/>
                </a:lnTo>
                <a:lnTo>
                  <a:pt x="6501" y="185579"/>
                </a:lnTo>
                <a:lnTo>
                  <a:pt x="0" y="209178"/>
                </a:lnTo>
                <a:lnTo>
                  <a:pt x="432" y="225043"/>
                </a:lnTo>
                <a:lnTo>
                  <a:pt x="10350" y="262968"/>
                </a:lnTo>
                <a:lnTo>
                  <a:pt x="45233" y="298754"/>
                </a:lnTo>
                <a:lnTo>
                  <a:pt x="114751" y="310587"/>
                </a:lnTo>
                <a:lnTo>
                  <a:pt x="140277" y="310693"/>
                </a:lnTo>
                <a:lnTo>
                  <a:pt x="158796" y="310770"/>
                </a:lnTo>
                <a:lnTo>
                  <a:pt x="171431" y="310823"/>
                </a:lnTo>
                <a:lnTo>
                  <a:pt x="179307" y="310856"/>
                </a:lnTo>
                <a:lnTo>
                  <a:pt x="183549" y="310873"/>
                </a:lnTo>
                <a:lnTo>
                  <a:pt x="185282" y="310881"/>
                </a:lnTo>
                <a:lnTo>
                  <a:pt x="185630" y="310882"/>
                </a:lnTo>
                <a:lnTo>
                  <a:pt x="191601" y="310882"/>
                </a:lnTo>
                <a:lnTo>
                  <a:pt x="196427" y="306056"/>
                </a:lnTo>
                <a:lnTo>
                  <a:pt x="196554" y="300087"/>
                </a:lnTo>
                <a:lnTo>
                  <a:pt x="196554" y="297039"/>
                </a:lnTo>
                <a:lnTo>
                  <a:pt x="195411" y="294372"/>
                </a:lnTo>
                <a:lnTo>
                  <a:pt x="193379" y="292213"/>
                </a:lnTo>
                <a:lnTo>
                  <a:pt x="191220" y="290308"/>
                </a:lnTo>
                <a:lnTo>
                  <a:pt x="188553" y="289165"/>
                </a:lnTo>
                <a:lnTo>
                  <a:pt x="185632" y="289165"/>
                </a:lnTo>
                <a:close/>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90" name="object 90"/>
          <p:cNvSpPr/>
          <p:nvPr/>
        </p:nvSpPr>
        <p:spPr>
          <a:xfrm>
            <a:off x="4166100" y="3124422"/>
            <a:ext cx="0" cy="0"/>
          </a:xfrm>
          <a:custGeom>
            <a:avLst/>
            <a:gdLst/>
            <a:ahLst/>
            <a:cxnLst/>
            <a:rect l="l" t="t" r="r" b="b"/>
            <a:pathLst>
              <a:path>
                <a:moveTo>
                  <a:pt x="0" y="0"/>
                </a:moveTo>
              </a:path>
            </a:pathLst>
          </a:custGeom>
          <a:ln w="6096">
            <a:solidFill>
              <a:srgbClr val="4AEFEF"/>
            </a:solidFill>
          </a:ln>
        </p:spPr>
        <p:txBody>
          <a:bodyPr wrap="square" lIns="0" tIns="0" rIns="0" bIns="0" rtlCol="0"/>
          <a:lstStyle/>
          <a:p>
            <a:pPr defTabSz="685800"/>
            <a:endParaRPr sz="1350">
              <a:latin typeface="Calibri" panose="020F0502020204030204"/>
            </a:endParaRPr>
          </a:p>
        </p:txBody>
      </p:sp>
      <p:sp>
        <p:nvSpPr>
          <p:cNvPr id="91" name="object 91"/>
          <p:cNvSpPr/>
          <p:nvPr/>
        </p:nvSpPr>
        <p:spPr>
          <a:xfrm>
            <a:off x="2419007" y="2513098"/>
            <a:ext cx="113367" cy="120512"/>
          </a:xfrm>
          <a:custGeom>
            <a:avLst/>
            <a:gdLst/>
            <a:ahLst/>
            <a:cxnLst/>
            <a:rect l="l" t="t" r="r" b="b"/>
            <a:pathLst>
              <a:path w="151129" h="160654">
                <a:moveTo>
                  <a:pt x="150876" y="0"/>
                </a:moveTo>
                <a:lnTo>
                  <a:pt x="0" y="0"/>
                </a:lnTo>
                <a:lnTo>
                  <a:pt x="0" y="160274"/>
                </a:lnTo>
                <a:lnTo>
                  <a:pt x="150876" y="160274"/>
                </a:lnTo>
                <a:lnTo>
                  <a:pt x="150876" y="0"/>
                </a:lnTo>
                <a:close/>
              </a:path>
            </a:pathLst>
          </a:custGeom>
          <a:solidFill>
            <a:srgbClr val="00AFEF"/>
          </a:solidFill>
        </p:spPr>
        <p:txBody>
          <a:bodyPr wrap="square" lIns="0" tIns="0" rIns="0" bIns="0" rtlCol="0"/>
          <a:lstStyle/>
          <a:p>
            <a:pPr defTabSz="685800"/>
            <a:endParaRPr sz="1350">
              <a:latin typeface="Calibri" panose="020F0502020204030204"/>
            </a:endParaRPr>
          </a:p>
        </p:txBody>
      </p:sp>
      <p:sp>
        <p:nvSpPr>
          <p:cNvPr id="92" name="object 92"/>
          <p:cNvSpPr/>
          <p:nvPr/>
        </p:nvSpPr>
        <p:spPr>
          <a:xfrm>
            <a:off x="2292874" y="2399921"/>
            <a:ext cx="365824" cy="113367"/>
          </a:xfrm>
          <a:custGeom>
            <a:avLst/>
            <a:gdLst/>
            <a:ahLst/>
            <a:cxnLst/>
            <a:rect l="l" t="t" r="r" b="b"/>
            <a:pathLst>
              <a:path w="487679" h="151129">
                <a:moveTo>
                  <a:pt x="487172" y="0"/>
                </a:moveTo>
                <a:lnTo>
                  <a:pt x="0" y="0"/>
                </a:lnTo>
                <a:lnTo>
                  <a:pt x="0" y="150875"/>
                </a:lnTo>
                <a:lnTo>
                  <a:pt x="487172" y="150875"/>
                </a:lnTo>
                <a:lnTo>
                  <a:pt x="487172" y="0"/>
                </a:lnTo>
                <a:close/>
              </a:path>
            </a:pathLst>
          </a:custGeom>
          <a:solidFill>
            <a:srgbClr val="00AFEF"/>
          </a:solidFill>
        </p:spPr>
        <p:txBody>
          <a:bodyPr wrap="square" lIns="0" tIns="0" rIns="0" bIns="0" rtlCol="0"/>
          <a:lstStyle/>
          <a:p>
            <a:pPr defTabSz="685800"/>
            <a:endParaRPr sz="1350">
              <a:latin typeface="Calibri" panose="020F0502020204030204"/>
            </a:endParaRPr>
          </a:p>
        </p:txBody>
      </p:sp>
      <p:sp>
        <p:nvSpPr>
          <p:cNvPr id="93" name="object 93"/>
          <p:cNvSpPr/>
          <p:nvPr/>
        </p:nvSpPr>
        <p:spPr>
          <a:xfrm>
            <a:off x="2419007" y="2279694"/>
            <a:ext cx="113367" cy="120512"/>
          </a:xfrm>
          <a:custGeom>
            <a:avLst/>
            <a:gdLst/>
            <a:ahLst/>
            <a:cxnLst/>
            <a:rect l="l" t="t" r="r" b="b"/>
            <a:pathLst>
              <a:path w="151129" h="160655">
                <a:moveTo>
                  <a:pt x="150876" y="0"/>
                </a:moveTo>
                <a:lnTo>
                  <a:pt x="0" y="0"/>
                </a:lnTo>
                <a:lnTo>
                  <a:pt x="0" y="160274"/>
                </a:lnTo>
                <a:lnTo>
                  <a:pt x="150876" y="160274"/>
                </a:lnTo>
                <a:lnTo>
                  <a:pt x="150876" y="0"/>
                </a:lnTo>
                <a:close/>
              </a:path>
            </a:pathLst>
          </a:custGeom>
          <a:solidFill>
            <a:srgbClr val="00AFEF"/>
          </a:solidFill>
        </p:spPr>
        <p:txBody>
          <a:bodyPr wrap="square" lIns="0" tIns="0" rIns="0" bIns="0" rtlCol="0"/>
          <a:lstStyle/>
          <a:p>
            <a:pPr defTabSz="685800"/>
            <a:endParaRPr sz="1350">
              <a:latin typeface="Calibri" panose="020F0502020204030204"/>
            </a:endParaRPr>
          </a:p>
        </p:txBody>
      </p:sp>
      <p:sp>
        <p:nvSpPr>
          <p:cNvPr id="94" name="object 94"/>
          <p:cNvSpPr/>
          <p:nvPr/>
        </p:nvSpPr>
        <p:spPr>
          <a:xfrm>
            <a:off x="4932901" y="2242160"/>
            <a:ext cx="567312" cy="351057"/>
          </a:xfrm>
          <a:custGeom>
            <a:avLst/>
            <a:gdLst/>
            <a:ahLst/>
            <a:cxnLst/>
            <a:rect l="l" t="t" r="r" b="b"/>
            <a:pathLst>
              <a:path w="756284" h="467995">
                <a:moveTo>
                  <a:pt x="521970" y="0"/>
                </a:moveTo>
                <a:lnTo>
                  <a:pt x="521970" y="116966"/>
                </a:lnTo>
                <a:lnTo>
                  <a:pt x="0" y="116966"/>
                </a:lnTo>
                <a:lnTo>
                  <a:pt x="116967" y="233934"/>
                </a:lnTo>
                <a:lnTo>
                  <a:pt x="0" y="350900"/>
                </a:lnTo>
                <a:lnTo>
                  <a:pt x="521970" y="350900"/>
                </a:lnTo>
                <a:lnTo>
                  <a:pt x="521970" y="467868"/>
                </a:lnTo>
                <a:lnTo>
                  <a:pt x="755904" y="233934"/>
                </a:lnTo>
                <a:lnTo>
                  <a:pt x="521970" y="0"/>
                </a:lnTo>
                <a:close/>
              </a:path>
            </a:pathLst>
          </a:custGeom>
          <a:solidFill>
            <a:srgbClr val="00AFEF"/>
          </a:solidFill>
        </p:spPr>
        <p:txBody>
          <a:bodyPr wrap="square" lIns="0" tIns="0" rIns="0" bIns="0" rtlCol="0"/>
          <a:lstStyle/>
          <a:p>
            <a:pPr defTabSz="685800"/>
            <a:endParaRPr sz="1350">
              <a:latin typeface="Calibri" panose="020F0502020204030204"/>
            </a:endParaRPr>
          </a:p>
        </p:txBody>
      </p:sp>
      <p:sp>
        <p:nvSpPr>
          <p:cNvPr id="95" name="object 95"/>
          <p:cNvSpPr/>
          <p:nvPr/>
        </p:nvSpPr>
        <p:spPr>
          <a:xfrm>
            <a:off x="505294" y="1393905"/>
            <a:ext cx="1673643" cy="2255531"/>
          </a:xfrm>
          <a:prstGeom prst="rect">
            <a:avLst/>
          </a:prstGeom>
          <a:blipFill>
            <a:blip r:embed="rId31" cstate="print"/>
            <a:stretch>
              <a:fillRect/>
            </a:stretch>
          </a:blipFill>
        </p:spPr>
        <p:txBody>
          <a:bodyPr wrap="square" lIns="0" tIns="0" rIns="0" bIns="0" rtlCol="0"/>
          <a:lstStyle/>
          <a:p>
            <a:pPr defTabSz="685800"/>
            <a:endParaRPr sz="1350">
              <a:latin typeface="Calibri" panose="020F0502020204030204"/>
            </a:endParaRPr>
          </a:p>
        </p:txBody>
      </p:sp>
      <p:sp>
        <p:nvSpPr>
          <p:cNvPr id="96" name="object 96"/>
          <p:cNvSpPr txBox="1"/>
          <p:nvPr/>
        </p:nvSpPr>
        <p:spPr>
          <a:xfrm>
            <a:off x="1015732" y="1634638"/>
            <a:ext cx="704972" cy="207749"/>
          </a:xfrm>
          <a:prstGeom prst="rect">
            <a:avLst/>
          </a:prstGeom>
        </p:spPr>
        <p:txBody>
          <a:bodyPr vert="horz" wrap="square" lIns="0" tIns="0" rIns="0" bIns="0" rtlCol="0">
            <a:spAutoFit/>
          </a:bodyPr>
          <a:lstStyle/>
          <a:p>
            <a:pPr marL="9525" defTabSz="685800"/>
            <a:r>
              <a:rPr sz="1350" b="1" dirty="0">
                <a:latin typeface="微软雅黑" panose="020B0503020204020204" pitchFamily="34" charset="-122"/>
                <a:cs typeface="微软雅黑" panose="020B0503020204020204" pitchFamily="34" charset="-122"/>
              </a:rPr>
              <a:t>基本能力</a:t>
            </a:r>
            <a:endParaRPr sz="1350">
              <a:latin typeface="微软雅黑" panose="020B0503020204020204" pitchFamily="34" charset="-122"/>
              <a:cs typeface="微软雅黑" panose="020B0503020204020204" pitchFamily="34" charset="-122"/>
            </a:endParaRPr>
          </a:p>
        </p:txBody>
      </p:sp>
      <p:sp>
        <p:nvSpPr>
          <p:cNvPr id="97" name="object 97"/>
          <p:cNvSpPr txBox="1"/>
          <p:nvPr/>
        </p:nvSpPr>
        <p:spPr>
          <a:xfrm>
            <a:off x="636152" y="2094503"/>
            <a:ext cx="648289" cy="1051570"/>
          </a:xfrm>
          <a:prstGeom prst="rect">
            <a:avLst/>
          </a:prstGeom>
        </p:spPr>
        <p:txBody>
          <a:bodyPr vert="horz" wrap="square" lIns="0" tIns="0" rIns="0" bIns="0" rtlCol="0">
            <a:spAutoFit/>
          </a:bodyPr>
          <a:lstStyle/>
          <a:p>
            <a:pPr marL="9525" defTabSz="685800"/>
            <a:r>
              <a:rPr sz="900" spc="-195" dirty="0">
                <a:latin typeface="MS UI Gothic" panose="020B0600070205080204" charset="-128"/>
                <a:cs typeface="MS UI Gothic" panose="020B0600070205080204" charset="-128"/>
              </a:rPr>
              <a:t>✓ </a:t>
            </a:r>
            <a:r>
              <a:rPr sz="900" spc="94"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数据涌动</a:t>
            </a:r>
            <a:endParaRPr sz="900">
              <a:latin typeface="微软雅黑" panose="020B0503020204020204" pitchFamily="34" charset="-122"/>
              <a:cs typeface="微软雅黑" panose="020B0503020204020204" pitchFamily="34" charset="-122"/>
            </a:endParaRPr>
          </a:p>
          <a:p>
            <a:pPr marL="9525" defTabSz="685800">
              <a:spcBef>
                <a:spcPts val="665"/>
              </a:spcBef>
            </a:pPr>
            <a:r>
              <a:rPr sz="900" spc="-195" dirty="0">
                <a:latin typeface="MS UI Gothic" panose="020B0600070205080204" charset="-128"/>
                <a:cs typeface="MS UI Gothic" panose="020B0600070205080204" charset="-128"/>
              </a:rPr>
              <a:t>✓ </a:t>
            </a:r>
            <a:r>
              <a:rPr sz="900" spc="94"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知识发现</a:t>
            </a:r>
            <a:endParaRPr sz="900">
              <a:latin typeface="微软雅黑" panose="020B0503020204020204" pitchFamily="34" charset="-122"/>
              <a:cs typeface="微软雅黑" panose="020B0503020204020204" pitchFamily="34" charset="-122"/>
            </a:endParaRPr>
          </a:p>
          <a:p>
            <a:pPr marL="9525" defTabSz="685800">
              <a:spcBef>
                <a:spcPts val="670"/>
              </a:spcBef>
            </a:pPr>
            <a:r>
              <a:rPr sz="900" spc="-195" dirty="0">
                <a:latin typeface="MS UI Gothic" panose="020B0600070205080204" charset="-128"/>
                <a:cs typeface="MS UI Gothic" panose="020B0600070205080204" charset="-128"/>
              </a:rPr>
              <a:t>✓ </a:t>
            </a:r>
            <a:r>
              <a:rPr sz="900" spc="94"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实施诊断</a:t>
            </a:r>
            <a:endParaRPr sz="900">
              <a:latin typeface="微软雅黑" panose="020B0503020204020204" pitchFamily="34" charset="-122"/>
              <a:cs typeface="微软雅黑" panose="020B0503020204020204" pitchFamily="34" charset="-122"/>
            </a:endParaRPr>
          </a:p>
          <a:p>
            <a:pPr marL="9525" defTabSz="685800">
              <a:spcBef>
                <a:spcPts val="665"/>
              </a:spcBef>
            </a:pPr>
            <a:r>
              <a:rPr sz="900" spc="-195" dirty="0">
                <a:latin typeface="MS UI Gothic" panose="020B0600070205080204" charset="-128"/>
                <a:cs typeface="MS UI Gothic" panose="020B0600070205080204" charset="-128"/>
              </a:rPr>
              <a:t>✓ </a:t>
            </a:r>
            <a:r>
              <a:rPr sz="900" spc="94"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智能辨识</a:t>
            </a:r>
            <a:endParaRPr sz="900">
              <a:latin typeface="微软雅黑" panose="020B0503020204020204" pitchFamily="34" charset="-122"/>
              <a:cs typeface="微软雅黑" panose="020B0503020204020204" pitchFamily="34" charset="-122"/>
            </a:endParaRPr>
          </a:p>
          <a:p>
            <a:pPr marL="9525" defTabSz="685800">
              <a:spcBef>
                <a:spcPts val="665"/>
              </a:spcBef>
            </a:pPr>
            <a:r>
              <a:rPr sz="900" spc="-195" dirty="0">
                <a:latin typeface="MS UI Gothic" panose="020B0600070205080204" charset="-128"/>
                <a:cs typeface="MS UI Gothic" panose="020B0600070205080204" charset="-128"/>
              </a:rPr>
              <a:t>✓ </a:t>
            </a:r>
            <a:r>
              <a:rPr sz="900" spc="94"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态势认知</a:t>
            </a:r>
            <a:endParaRPr sz="900">
              <a:latin typeface="微软雅黑" panose="020B0503020204020204" pitchFamily="34" charset="-122"/>
              <a:cs typeface="微软雅黑" panose="020B0503020204020204" pitchFamily="34" charset="-122"/>
            </a:endParaRPr>
          </a:p>
        </p:txBody>
      </p:sp>
      <p:sp>
        <p:nvSpPr>
          <p:cNvPr id="98" name="object 98"/>
          <p:cNvSpPr txBox="1"/>
          <p:nvPr/>
        </p:nvSpPr>
        <p:spPr>
          <a:xfrm>
            <a:off x="1388415" y="2086309"/>
            <a:ext cx="647812" cy="823302"/>
          </a:xfrm>
          <a:prstGeom prst="rect">
            <a:avLst/>
          </a:prstGeom>
        </p:spPr>
        <p:txBody>
          <a:bodyPr vert="horz" wrap="square" lIns="0" tIns="0" rIns="0" bIns="0" rtlCol="0">
            <a:spAutoFit/>
          </a:bodyPr>
          <a:lstStyle/>
          <a:p>
            <a:pPr marL="9525" defTabSz="685800"/>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模拟仿真</a:t>
            </a:r>
            <a:endParaRPr sz="900">
              <a:latin typeface="微软雅黑" panose="020B0503020204020204" pitchFamily="34" charset="-122"/>
              <a:cs typeface="微软雅黑" panose="020B0503020204020204" pitchFamily="34" charset="-122"/>
            </a:endParaRPr>
          </a:p>
          <a:p>
            <a:pPr marL="9525" defTabSz="685800">
              <a:spcBef>
                <a:spcPts val="665"/>
              </a:spcBef>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深度学习</a:t>
            </a:r>
            <a:endParaRPr sz="900">
              <a:latin typeface="微软雅黑" panose="020B0503020204020204" pitchFamily="34" charset="-122"/>
              <a:cs typeface="微软雅黑" panose="020B0503020204020204" pitchFamily="34" charset="-122"/>
            </a:endParaRPr>
          </a:p>
          <a:p>
            <a:pPr marL="9525" defTabSz="685800">
              <a:spcBef>
                <a:spcPts val="670"/>
              </a:spcBef>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自我决策</a:t>
            </a:r>
            <a:endParaRPr sz="900">
              <a:latin typeface="微软雅黑" panose="020B0503020204020204" pitchFamily="34" charset="-122"/>
              <a:cs typeface="微软雅黑" panose="020B0503020204020204" pitchFamily="34" charset="-122"/>
            </a:endParaRPr>
          </a:p>
          <a:p>
            <a:pPr marL="9525" defTabSz="685800">
              <a:spcBef>
                <a:spcPts val="665"/>
              </a:spcBef>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spc="-4" dirty="0">
                <a:latin typeface="微软雅黑" panose="020B0503020204020204" pitchFamily="34" charset="-122"/>
                <a:cs typeface="微软雅黑" panose="020B0503020204020204" pitchFamily="34" charset="-122"/>
              </a:rPr>
              <a:t>……</a:t>
            </a:r>
            <a:endParaRPr sz="900">
              <a:latin typeface="微软雅黑" panose="020B0503020204020204" pitchFamily="34" charset="-122"/>
              <a:cs typeface="微软雅黑" panose="020B0503020204020204" pitchFamily="34" charset="-122"/>
            </a:endParaRPr>
          </a:p>
        </p:txBody>
      </p:sp>
      <p:sp>
        <p:nvSpPr>
          <p:cNvPr id="99" name="object 99"/>
          <p:cNvSpPr txBox="1"/>
          <p:nvPr/>
        </p:nvSpPr>
        <p:spPr>
          <a:xfrm>
            <a:off x="6153837" y="1452209"/>
            <a:ext cx="1918668" cy="207749"/>
          </a:xfrm>
          <a:prstGeom prst="rect">
            <a:avLst/>
          </a:prstGeom>
          <a:solidFill>
            <a:srgbClr val="005AAC"/>
          </a:solidFill>
        </p:spPr>
        <p:txBody>
          <a:bodyPr vert="horz" wrap="square" lIns="0" tIns="0" rIns="0" bIns="0" rtlCol="0">
            <a:spAutoFit/>
          </a:bodyPr>
          <a:lstStyle/>
          <a:p>
            <a:pPr marL="612775" defTabSz="685800"/>
            <a:r>
              <a:rPr sz="1350" b="1" spc="-4" dirty="0">
                <a:latin typeface="微软雅黑" panose="020B0503020204020204" pitchFamily="34" charset="-122"/>
                <a:cs typeface="微软雅黑" panose="020B0503020204020204" pitchFamily="34" charset="-122"/>
              </a:rPr>
              <a:t>数字城市</a:t>
            </a:r>
            <a:endParaRPr sz="1350">
              <a:latin typeface="微软雅黑" panose="020B0503020204020204" pitchFamily="34" charset="-122"/>
              <a:cs typeface="微软雅黑" panose="020B0503020204020204" pitchFamily="34" charset="-122"/>
            </a:endParaRPr>
          </a:p>
        </p:txBody>
      </p:sp>
      <p:sp>
        <p:nvSpPr>
          <p:cNvPr id="100" name="object 100"/>
          <p:cNvSpPr txBox="1"/>
          <p:nvPr/>
        </p:nvSpPr>
        <p:spPr>
          <a:xfrm>
            <a:off x="6105822" y="3496248"/>
            <a:ext cx="1918668" cy="207749"/>
          </a:xfrm>
          <a:prstGeom prst="rect">
            <a:avLst/>
          </a:prstGeom>
          <a:solidFill>
            <a:srgbClr val="005AAC"/>
          </a:solidFill>
        </p:spPr>
        <p:txBody>
          <a:bodyPr vert="horz" wrap="square" lIns="0" tIns="0" rIns="0" bIns="0" rtlCol="0">
            <a:spAutoFit/>
          </a:bodyPr>
          <a:lstStyle/>
          <a:p>
            <a:pPr marL="612775" defTabSz="685800"/>
            <a:r>
              <a:rPr sz="1350" b="1" dirty="0">
                <a:latin typeface="微软雅黑" panose="020B0503020204020204" pitchFamily="34" charset="-122"/>
                <a:cs typeface="微软雅黑" panose="020B0503020204020204" pitchFamily="34" charset="-122"/>
              </a:rPr>
              <a:t>物理城市</a:t>
            </a:r>
            <a:endParaRPr sz="1350">
              <a:latin typeface="微软雅黑" panose="020B0503020204020204" pitchFamily="34" charset="-122"/>
              <a:cs typeface="微软雅黑" panose="020B0503020204020204" pitchFamily="34" charset="-122"/>
            </a:endParaRPr>
          </a:p>
        </p:txBody>
      </p:sp>
      <p:sp>
        <p:nvSpPr>
          <p:cNvPr id="101" name="object 101"/>
          <p:cNvSpPr/>
          <p:nvPr/>
        </p:nvSpPr>
        <p:spPr>
          <a:xfrm>
            <a:off x="7163281" y="2022665"/>
            <a:ext cx="191009" cy="1407563"/>
          </a:xfrm>
          <a:custGeom>
            <a:avLst/>
            <a:gdLst/>
            <a:ahLst/>
            <a:cxnLst/>
            <a:rect l="l" t="t" r="r" b="b"/>
            <a:pathLst>
              <a:path w="254634" h="1876425">
                <a:moveTo>
                  <a:pt x="254508" y="1748790"/>
                </a:moveTo>
                <a:lnTo>
                  <a:pt x="0" y="1748790"/>
                </a:lnTo>
                <a:lnTo>
                  <a:pt x="127254" y="1876044"/>
                </a:lnTo>
                <a:lnTo>
                  <a:pt x="254508" y="1748790"/>
                </a:lnTo>
                <a:close/>
              </a:path>
              <a:path w="254634" h="1876425">
                <a:moveTo>
                  <a:pt x="190881" y="0"/>
                </a:moveTo>
                <a:lnTo>
                  <a:pt x="63626" y="0"/>
                </a:lnTo>
                <a:lnTo>
                  <a:pt x="63626" y="1748790"/>
                </a:lnTo>
                <a:lnTo>
                  <a:pt x="190881" y="1748790"/>
                </a:lnTo>
                <a:lnTo>
                  <a:pt x="190881" y="0"/>
                </a:lnTo>
                <a:close/>
              </a:path>
            </a:pathLst>
          </a:custGeom>
          <a:solidFill>
            <a:srgbClr val="00AFEF"/>
          </a:solidFill>
        </p:spPr>
        <p:txBody>
          <a:bodyPr wrap="square" lIns="0" tIns="0" rIns="0" bIns="0" rtlCol="0"/>
          <a:lstStyle/>
          <a:p>
            <a:pPr defTabSz="685800"/>
            <a:endParaRPr sz="1350">
              <a:latin typeface="Calibri" panose="020F0502020204030204"/>
            </a:endParaRPr>
          </a:p>
        </p:txBody>
      </p:sp>
      <p:sp>
        <p:nvSpPr>
          <p:cNvPr id="102" name="object 102"/>
          <p:cNvSpPr/>
          <p:nvPr/>
        </p:nvSpPr>
        <p:spPr>
          <a:xfrm>
            <a:off x="6874052" y="2022665"/>
            <a:ext cx="191009" cy="1407563"/>
          </a:xfrm>
          <a:custGeom>
            <a:avLst/>
            <a:gdLst/>
            <a:ahLst/>
            <a:cxnLst/>
            <a:rect l="l" t="t" r="r" b="b"/>
            <a:pathLst>
              <a:path w="254634" h="1876425">
                <a:moveTo>
                  <a:pt x="190881" y="127254"/>
                </a:moveTo>
                <a:lnTo>
                  <a:pt x="63627" y="127254"/>
                </a:lnTo>
                <a:lnTo>
                  <a:pt x="63627" y="1876044"/>
                </a:lnTo>
                <a:lnTo>
                  <a:pt x="190881" y="1876044"/>
                </a:lnTo>
                <a:lnTo>
                  <a:pt x="190881" y="127254"/>
                </a:lnTo>
                <a:close/>
              </a:path>
              <a:path w="254634" h="1876425">
                <a:moveTo>
                  <a:pt x="127254" y="0"/>
                </a:moveTo>
                <a:lnTo>
                  <a:pt x="0" y="127254"/>
                </a:lnTo>
                <a:lnTo>
                  <a:pt x="254508" y="127254"/>
                </a:lnTo>
                <a:lnTo>
                  <a:pt x="127254" y="0"/>
                </a:lnTo>
                <a:close/>
              </a:path>
            </a:pathLst>
          </a:custGeom>
          <a:solidFill>
            <a:srgbClr val="00AFEF"/>
          </a:solidFill>
        </p:spPr>
        <p:txBody>
          <a:bodyPr wrap="square" lIns="0" tIns="0" rIns="0" bIns="0" rtlCol="0"/>
          <a:lstStyle/>
          <a:p>
            <a:pPr defTabSz="685800"/>
            <a:endParaRPr sz="1350">
              <a:latin typeface="Calibri" panose="020F0502020204030204"/>
            </a:endParaRPr>
          </a:p>
        </p:txBody>
      </p:sp>
      <p:sp>
        <p:nvSpPr>
          <p:cNvPr id="103" name="object 103"/>
          <p:cNvSpPr txBox="1"/>
          <p:nvPr/>
        </p:nvSpPr>
        <p:spPr>
          <a:xfrm>
            <a:off x="6170794" y="2335717"/>
            <a:ext cx="647812" cy="823302"/>
          </a:xfrm>
          <a:prstGeom prst="rect">
            <a:avLst/>
          </a:prstGeom>
        </p:spPr>
        <p:txBody>
          <a:bodyPr vert="horz" wrap="square" lIns="0" tIns="0" rIns="0" bIns="0" rtlCol="0">
            <a:spAutoFit/>
          </a:bodyPr>
          <a:lstStyle/>
          <a:p>
            <a:pPr marL="9525" defTabSz="685800"/>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数据处理</a:t>
            </a:r>
            <a:endParaRPr sz="900">
              <a:latin typeface="微软雅黑" panose="020B0503020204020204" pitchFamily="34" charset="-122"/>
              <a:cs typeface="微软雅黑" panose="020B0503020204020204" pitchFamily="34" charset="-122"/>
            </a:endParaRPr>
          </a:p>
          <a:p>
            <a:pPr marL="9525" defTabSz="685800">
              <a:spcBef>
                <a:spcPts val="665"/>
              </a:spcBef>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资源调配</a:t>
            </a:r>
            <a:endParaRPr sz="900">
              <a:latin typeface="微软雅黑" panose="020B0503020204020204" pitchFamily="34" charset="-122"/>
              <a:cs typeface="微软雅黑" panose="020B0503020204020204" pitchFamily="34" charset="-122"/>
            </a:endParaRPr>
          </a:p>
          <a:p>
            <a:pPr marL="9525" defTabSz="685800">
              <a:spcBef>
                <a:spcPts val="670"/>
              </a:spcBef>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应急处置</a:t>
            </a:r>
            <a:endParaRPr sz="900">
              <a:latin typeface="微软雅黑" panose="020B0503020204020204" pitchFamily="34" charset="-122"/>
              <a:cs typeface="微软雅黑" panose="020B0503020204020204" pitchFamily="34" charset="-122"/>
            </a:endParaRPr>
          </a:p>
          <a:p>
            <a:pPr marL="9525" defTabSz="685800">
              <a:spcBef>
                <a:spcPts val="665"/>
              </a:spcBef>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策略制定</a:t>
            </a:r>
            <a:endParaRPr sz="900">
              <a:latin typeface="微软雅黑" panose="020B0503020204020204" pitchFamily="34" charset="-122"/>
              <a:cs typeface="微软雅黑" panose="020B0503020204020204" pitchFamily="34" charset="-122"/>
            </a:endParaRPr>
          </a:p>
        </p:txBody>
      </p:sp>
      <p:sp>
        <p:nvSpPr>
          <p:cNvPr id="104" name="object 104"/>
          <p:cNvSpPr txBox="1"/>
          <p:nvPr/>
        </p:nvSpPr>
        <p:spPr>
          <a:xfrm>
            <a:off x="7367724" y="2203664"/>
            <a:ext cx="754511" cy="1142620"/>
          </a:xfrm>
          <a:prstGeom prst="rect">
            <a:avLst/>
          </a:prstGeom>
        </p:spPr>
        <p:txBody>
          <a:bodyPr vert="horz" wrap="square" lIns="0" tIns="0" rIns="0" bIns="0" rtlCol="0">
            <a:spAutoFit/>
          </a:bodyPr>
          <a:lstStyle/>
          <a:p>
            <a:pPr marL="9525" marR="3810" defTabSz="685800">
              <a:lnSpc>
                <a:spcPct val="150000"/>
              </a:lnSpc>
            </a:pPr>
            <a:r>
              <a:rPr sz="825" dirty="0">
                <a:latin typeface="微软雅黑" panose="020B0503020204020204" pitchFamily="34" charset="-122"/>
                <a:cs typeface="微软雅黑" panose="020B0503020204020204" pitchFamily="34" charset="-122"/>
              </a:rPr>
              <a:t>城市层面全局 统一调度和协</a:t>
            </a:r>
            <a:r>
              <a:rPr sz="825" spc="-4" dirty="0">
                <a:latin typeface="微软雅黑" panose="020B0503020204020204" pitchFamily="34" charset="-122"/>
                <a:cs typeface="微软雅黑" panose="020B0503020204020204" pitchFamily="34" charset="-122"/>
              </a:rPr>
              <a:t> </a:t>
            </a:r>
            <a:r>
              <a:rPr sz="825" dirty="0">
                <a:latin typeface="微软雅黑" panose="020B0503020204020204" pitchFamily="34" charset="-122"/>
                <a:cs typeface="微软雅黑" panose="020B0503020204020204" pitchFamily="34" charset="-122"/>
              </a:rPr>
              <a:t>同，虚</a:t>
            </a:r>
            <a:r>
              <a:rPr sz="825" spc="-11" dirty="0">
                <a:latin typeface="微软雅黑" panose="020B0503020204020204" pitchFamily="34" charset="-122"/>
                <a:cs typeface="微软雅黑" panose="020B0503020204020204" pitchFamily="34" charset="-122"/>
              </a:rPr>
              <a:t>实</a:t>
            </a:r>
            <a:r>
              <a:rPr sz="825" dirty="0">
                <a:latin typeface="微软雅黑" panose="020B0503020204020204" pitchFamily="34" charset="-122"/>
                <a:cs typeface="微软雅黑" panose="020B0503020204020204" pitchFamily="34" charset="-122"/>
              </a:rPr>
              <a:t>互动， 数字世</a:t>
            </a:r>
            <a:r>
              <a:rPr sz="825" spc="-11" dirty="0">
                <a:latin typeface="微软雅黑" panose="020B0503020204020204" pitchFamily="34" charset="-122"/>
                <a:cs typeface="微软雅黑" panose="020B0503020204020204" pitchFamily="34" charset="-122"/>
              </a:rPr>
              <a:t>界</a:t>
            </a:r>
            <a:r>
              <a:rPr sz="825" dirty="0">
                <a:latin typeface="微软雅黑" panose="020B0503020204020204" pitchFamily="34" charset="-122"/>
                <a:cs typeface="微软雅黑" panose="020B0503020204020204" pitchFamily="34" charset="-122"/>
              </a:rPr>
              <a:t>仿真， 物理世</a:t>
            </a:r>
            <a:r>
              <a:rPr sz="825" spc="-11" dirty="0">
                <a:latin typeface="微软雅黑" panose="020B0503020204020204" pitchFamily="34" charset="-122"/>
                <a:cs typeface="微软雅黑" panose="020B0503020204020204" pitchFamily="34" charset="-122"/>
              </a:rPr>
              <a:t>界</a:t>
            </a:r>
            <a:r>
              <a:rPr sz="825" dirty="0">
                <a:latin typeface="微软雅黑" panose="020B0503020204020204" pitchFamily="34" charset="-122"/>
                <a:cs typeface="微软雅黑" panose="020B0503020204020204" pitchFamily="34" charset="-122"/>
              </a:rPr>
              <a:t>执行， 不断优化。</a:t>
            </a:r>
            <a:endParaRPr sz="825">
              <a:latin typeface="微软雅黑" panose="020B0503020204020204" pitchFamily="34" charset="-122"/>
              <a:cs typeface="微软雅黑" panose="020B0503020204020204" pitchFamily="34" charset="-122"/>
            </a:endParaRPr>
          </a:p>
        </p:txBody>
      </p:sp>
      <p:sp>
        <p:nvSpPr>
          <p:cNvPr id="105" name="object 105"/>
          <p:cNvSpPr txBox="1"/>
          <p:nvPr/>
        </p:nvSpPr>
        <p:spPr>
          <a:xfrm>
            <a:off x="3516574" y="2442499"/>
            <a:ext cx="704972" cy="207749"/>
          </a:xfrm>
          <a:prstGeom prst="rect">
            <a:avLst/>
          </a:prstGeom>
        </p:spPr>
        <p:txBody>
          <a:bodyPr vert="horz" wrap="square" lIns="0" tIns="0" rIns="0" bIns="0" rtlCol="0">
            <a:spAutoFit/>
          </a:bodyPr>
          <a:lstStyle/>
          <a:p>
            <a:pPr marL="9525" defTabSz="685800"/>
            <a:r>
              <a:rPr sz="1350" b="1" dirty="0">
                <a:latin typeface="微软雅黑" panose="020B0503020204020204" pitchFamily="34" charset="-122"/>
                <a:cs typeface="微软雅黑" panose="020B0503020204020204" pitchFamily="34" charset="-122"/>
              </a:rPr>
              <a:t>主要技术</a:t>
            </a:r>
            <a:endParaRPr sz="1350">
              <a:latin typeface="微软雅黑" panose="020B0503020204020204" pitchFamily="34" charset="-122"/>
              <a:cs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537954" y="143270"/>
            <a:ext cx="8053388" cy="276999"/>
          </a:xfrm>
          <a:prstGeom prst="rect">
            <a:avLst/>
          </a:prstGeom>
        </p:spPr>
        <p:txBody>
          <a:bodyPr vert="horz" wrap="square" lIns="0" tIns="0" rIns="0" bIns="0" rtlCol="0">
            <a:spAutoFit/>
          </a:bodyPr>
          <a:lstStyle/>
          <a:p>
            <a:pPr marL="12700" defTabSz="650240"/>
            <a:r>
              <a:rPr sz="2000" b="1" dirty="0">
                <a:solidFill>
                  <a:schemeClr val="tx2"/>
                </a:solidFill>
                <a:latin typeface="微软雅黑" panose="020B0503020204020204" pitchFamily="34" charset="-122"/>
                <a:ea typeface="微软雅黑" panose="020B0503020204020204" pitchFamily="34" charset="-122"/>
              </a:rPr>
              <a:t>数字孪生城市重点——智能操控的城市大脑</a:t>
            </a:r>
            <a:endParaRPr sz="2000" b="1" dirty="0">
              <a:solidFill>
                <a:schemeClr val="tx2"/>
              </a:solidFill>
              <a:latin typeface="微软雅黑" panose="020B0503020204020204" pitchFamily="34" charset="-122"/>
              <a:ea typeface="微软雅黑" panose="020B0503020204020204" pitchFamily="34" charset="-122"/>
            </a:endParaRPr>
          </a:p>
        </p:txBody>
      </p:sp>
      <p:sp>
        <p:nvSpPr>
          <p:cNvPr id="3" name="object 3"/>
          <p:cNvSpPr/>
          <p:nvPr/>
        </p:nvSpPr>
        <p:spPr>
          <a:xfrm>
            <a:off x="290373" y="183259"/>
            <a:ext cx="139565" cy="230069"/>
          </a:xfrm>
          <a:custGeom>
            <a:avLst/>
            <a:gdLst/>
            <a:ahLst/>
            <a:cxnLst/>
            <a:rect l="l" t="t" r="r" b="b"/>
            <a:pathLst>
              <a:path w="186054" h="306705">
                <a:moveTo>
                  <a:pt x="0" y="306323"/>
                </a:moveTo>
                <a:lnTo>
                  <a:pt x="185928" y="306323"/>
                </a:lnTo>
                <a:lnTo>
                  <a:pt x="185928" y="0"/>
                </a:lnTo>
                <a:lnTo>
                  <a:pt x="0" y="0"/>
                </a:lnTo>
                <a:lnTo>
                  <a:pt x="0" y="306323"/>
                </a:lnTo>
                <a:close/>
              </a:path>
            </a:pathLst>
          </a:custGeom>
          <a:solidFill>
            <a:srgbClr val="4390EA"/>
          </a:solidFill>
        </p:spPr>
        <p:txBody>
          <a:bodyPr wrap="square" lIns="0" tIns="0" rIns="0" bIns="0" rtlCol="0"/>
          <a:lstStyle/>
          <a:p>
            <a:pPr defTabSz="685800"/>
            <a:endParaRPr sz="1350">
              <a:solidFill>
                <a:prstClr val="black"/>
              </a:solidFill>
              <a:latin typeface="Calibri" panose="020F0502020204030204"/>
            </a:endParaRPr>
          </a:p>
        </p:txBody>
      </p:sp>
      <p:sp>
        <p:nvSpPr>
          <p:cNvPr id="4" name="object 4"/>
          <p:cNvSpPr/>
          <p:nvPr/>
        </p:nvSpPr>
        <p:spPr>
          <a:xfrm>
            <a:off x="3678813" y="2433074"/>
            <a:ext cx="1717084" cy="993439"/>
          </a:xfrm>
          <a:prstGeom prst="rect">
            <a:avLst/>
          </a:prstGeom>
          <a:blipFill>
            <a:blip r:embed="rId1" cstate="print"/>
            <a:stretch>
              <a:fillRect/>
            </a:stretch>
          </a:blipFill>
        </p:spPr>
        <p:txBody>
          <a:bodyPr wrap="square" lIns="0" tIns="0" rIns="0" bIns="0" rtlCol="0"/>
          <a:lstStyle/>
          <a:p>
            <a:pPr defTabSz="685800"/>
            <a:endParaRPr sz="1350">
              <a:latin typeface="Calibri" panose="020F0502020204030204"/>
            </a:endParaRPr>
          </a:p>
        </p:txBody>
      </p:sp>
      <p:sp>
        <p:nvSpPr>
          <p:cNvPr id="5" name="object 5"/>
          <p:cNvSpPr/>
          <p:nvPr/>
        </p:nvSpPr>
        <p:spPr>
          <a:xfrm>
            <a:off x="3078062" y="2326184"/>
            <a:ext cx="2865141" cy="1455673"/>
          </a:xfrm>
          <a:custGeom>
            <a:avLst/>
            <a:gdLst/>
            <a:ahLst/>
            <a:cxnLst/>
            <a:rect l="l" t="t" r="r" b="b"/>
            <a:pathLst>
              <a:path w="3819525" h="1940560">
                <a:moveTo>
                  <a:pt x="0" y="970026"/>
                </a:moveTo>
                <a:lnTo>
                  <a:pt x="6330" y="890474"/>
                </a:lnTo>
                <a:lnTo>
                  <a:pt x="24993" y="812693"/>
                </a:lnTo>
                <a:lnTo>
                  <a:pt x="55498" y="736932"/>
                </a:lnTo>
                <a:lnTo>
                  <a:pt x="97353" y="663439"/>
                </a:lnTo>
                <a:lnTo>
                  <a:pt x="150066" y="592466"/>
                </a:lnTo>
                <a:lnTo>
                  <a:pt x="213146" y="524262"/>
                </a:lnTo>
                <a:lnTo>
                  <a:pt x="286102" y="459077"/>
                </a:lnTo>
                <a:lnTo>
                  <a:pt x="368442" y="397160"/>
                </a:lnTo>
                <a:lnTo>
                  <a:pt x="459674" y="338761"/>
                </a:lnTo>
                <a:lnTo>
                  <a:pt x="559307" y="284130"/>
                </a:lnTo>
                <a:lnTo>
                  <a:pt x="666850" y="233517"/>
                </a:lnTo>
                <a:lnTo>
                  <a:pt x="781812" y="187171"/>
                </a:lnTo>
                <a:lnTo>
                  <a:pt x="903699" y="145342"/>
                </a:lnTo>
                <a:lnTo>
                  <a:pt x="1032022" y="108280"/>
                </a:lnTo>
                <a:lnTo>
                  <a:pt x="1166288" y="76235"/>
                </a:lnTo>
                <a:lnTo>
                  <a:pt x="1306007" y="49456"/>
                </a:lnTo>
                <a:lnTo>
                  <a:pt x="1450686" y="28194"/>
                </a:lnTo>
                <a:lnTo>
                  <a:pt x="1599834" y="12697"/>
                </a:lnTo>
                <a:lnTo>
                  <a:pt x="1752960" y="3215"/>
                </a:lnTo>
                <a:lnTo>
                  <a:pt x="1909571" y="0"/>
                </a:lnTo>
                <a:lnTo>
                  <a:pt x="2066183" y="3215"/>
                </a:lnTo>
                <a:lnTo>
                  <a:pt x="2219309" y="12697"/>
                </a:lnTo>
                <a:lnTo>
                  <a:pt x="2368457" y="28194"/>
                </a:lnTo>
                <a:lnTo>
                  <a:pt x="2513136" y="49456"/>
                </a:lnTo>
                <a:lnTo>
                  <a:pt x="2652855" y="76235"/>
                </a:lnTo>
                <a:lnTo>
                  <a:pt x="2787121" y="108280"/>
                </a:lnTo>
                <a:lnTo>
                  <a:pt x="2915444" y="145342"/>
                </a:lnTo>
                <a:lnTo>
                  <a:pt x="3037332" y="187171"/>
                </a:lnTo>
                <a:lnTo>
                  <a:pt x="3152293" y="233517"/>
                </a:lnTo>
                <a:lnTo>
                  <a:pt x="3259835" y="284130"/>
                </a:lnTo>
                <a:lnTo>
                  <a:pt x="3359469" y="338761"/>
                </a:lnTo>
                <a:lnTo>
                  <a:pt x="3450701" y="397160"/>
                </a:lnTo>
                <a:lnTo>
                  <a:pt x="3533041" y="459077"/>
                </a:lnTo>
                <a:lnTo>
                  <a:pt x="3605997" y="524262"/>
                </a:lnTo>
                <a:lnTo>
                  <a:pt x="3669077" y="592466"/>
                </a:lnTo>
                <a:lnTo>
                  <a:pt x="3721790" y="663439"/>
                </a:lnTo>
                <a:lnTo>
                  <a:pt x="3763645" y="736932"/>
                </a:lnTo>
                <a:lnTo>
                  <a:pt x="3794150" y="812693"/>
                </a:lnTo>
                <a:lnTo>
                  <a:pt x="3812813" y="890474"/>
                </a:lnTo>
                <a:lnTo>
                  <a:pt x="3819144" y="970026"/>
                </a:lnTo>
                <a:lnTo>
                  <a:pt x="3812813" y="1049577"/>
                </a:lnTo>
                <a:lnTo>
                  <a:pt x="3794150" y="1127358"/>
                </a:lnTo>
                <a:lnTo>
                  <a:pt x="3763645" y="1203119"/>
                </a:lnTo>
                <a:lnTo>
                  <a:pt x="3721790" y="1276612"/>
                </a:lnTo>
                <a:lnTo>
                  <a:pt x="3669077" y="1347585"/>
                </a:lnTo>
                <a:lnTo>
                  <a:pt x="3605997" y="1415789"/>
                </a:lnTo>
                <a:lnTo>
                  <a:pt x="3533041" y="1480974"/>
                </a:lnTo>
                <a:lnTo>
                  <a:pt x="3450701" y="1542891"/>
                </a:lnTo>
                <a:lnTo>
                  <a:pt x="3359469" y="1601290"/>
                </a:lnTo>
                <a:lnTo>
                  <a:pt x="3259836" y="1655921"/>
                </a:lnTo>
                <a:lnTo>
                  <a:pt x="3152293" y="1706534"/>
                </a:lnTo>
                <a:lnTo>
                  <a:pt x="3037331" y="1752880"/>
                </a:lnTo>
                <a:lnTo>
                  <a:pt x="2915444" y="1794709"/>
                </a:lnTo>
                <a:lnTo>
                  <a:pt x="2787121" y="1831771"/>
                </a:lnTo>
                <a:lnTo>
                  <a:pt x="2652855" y="1863816"/>
                </a:lnTo>
                <a:lnTo>
                  <a:pt x="2513136" y="1890595"/>
                </a:lnTo>
                <a:lnTo>
                  <a:pt x="2368457" y="1911857"/>
                </a:lnTo>
                <a:lnTo>
                  <a:pt x="2219309" y="1927354"/>
                </a:lnTo>
                <a:lnTo>
                  <a:pt x="2066183" y="1936836"/>
                </a:lnTo>
                <a:lnTo>
                  <a:pt x="1909571" y="1940052"/>
                </a:lnTo>
                <a:lnTo>
                  <a:pt x="1752960" y="1936836"/>
                </a:lnTo>
                <a:lnTo>
                  <a:pt x="1599834" y="1927354"/>
                </a:lnTo>
                <a:lnTo>
                  <a:pt x="1450686" y="1911857"/>
                </a:lnTo>
                <a:lnTo>
                  <a:pt x="1306007" y="1890595"/>
                </a:lnTo>
                <a:lnTo>
                  <a:pt x="1166288" y="1863816"/>
                </a:lnTo>
                <a:lnTo>
                  <a:pt x="1032022" y="1831771"/>
                </a:lnTo>
                <a:lnTo>
                  <a:pt x="903699" y="1794709"/>
                </a:lnTo>
                <a:lnTo>
                  <a:pt x="781812" y="1752880"/>
                </a:lnTo>
                <a:lnTo>
                  <a:pt x="666850" y="1706534"/>
                </a:lnTo>
                <a:lnTo>
                  <a:pt x="559307" y="1655921"/>
                </a:lnTo>
                <a:lnTo>
                  <a:pt x="459674" y="1601290"/>
                </a:lnTo>
                <a:lnTo>
                  <a:pt x="368442" y="1542891"/>
                </a:lnTo>
                <a:lnTo>
                  <a:pt x="286102" y="1480974"/>
                </a:lnTo>
                <a:lnTo>
                  <a:pt x="213146" y="1415789"/>
                </a:lnTo>
                <a:lnTo>
                  <a:pt x="150066" y="1347585"/>
                </a:lnTo>
                <a:lnTo>
                  <a:pt x="97353" y="1276612"/>
                </a:lnTo>
                <a:lnTo>
                  <a:pt x="55498" y="1203119"/>
                </a:lnTo>
                <a:lnTo>
                  <a:pt x="24993" y="1127358"/>
                </a:lnTo>
                <a:lnTo>
                  <a:pt x="6330" y="1049577"/>
                </a:lnTo>
                <a:lnTo>
                  <a:pt x="0" y="970026"/>
                </a:lnTo>
                <a:close/>
              </a:path>
            </a:pathLst>
          </a:custGeom>
          <a:ln w="19812">
            <a:solidFill>
              <a:srgbClr val="4390EA"/>
            </a:solidFill>
            <a:prstDash val="lgDash"/>
          </a:ln>
        </p:spPr>
        <p:txBody>
          <a:bodyPr wrap="square" lIns="0" tIns="0" rIns="0" bIns="0" rtlCol="0"/>
          <a:lstStyle/>
          <a:p>
            <a:pPr defTabSz="685800"/>
            <a:endParaRPr sz="1350">
              <a:latin typeface="Calibri" panose="020F0502020204030204"/>
            </a:endParaRPr>
          </a:p>
        </p:txBody>
      </p:sp>
      <p:sp>
        <p:nvSpPr>
          <p:cNvPr id="6" name="object 6"/>
          <p:cNvSpPr/>
          <p:nvPr/>
        </p:nvSpPr>
        <p:spPr>
          <a:xfrm>
            <a:off x="3633084" y="1799742"/>
            <a:ext cx="1879609" cy="685919"/>
          </a:xfrm>
          <a:custGeom>
            <a:avLst/>
            <a:gdLst/>
            <a:ahLst/>
            <a:cxnLst/>
            <a:rect l="l" t="t" r="r" b="b"/>
            <a:pathLst>
              <a:path w="2505709" h="914400">
                <a:moveTo>
                  <a:pt x="2353055" y="0"/>
                </a:moveTo>
                <a:lnTo>
                  <a:pt x="138120" y="659"/>
                </a:lnTo>
                <a:lnTo>
                  <a:pt x="96595" y="10531"/>
                </a:lnTo>
                <a:lnTo>
                  <a:pt x="60360" y="30900"/>
                </a:lnTo>
                <a:lnTo>
                  <a:pt x="31146" y="60037"/>
                </a:lnTo>
                <a:lnTo>
                  <a:pt x="10683" y="96211"/>
                </a:lnTo>
                <a:lnTo>
                  <a:pt x="699" y="137692"/>
                </a:lnTo>
                <a:lnTo>
                  <a:pt x="0" y="152400"/>
                </a:lnTo>
                <a:lnTo>
                  <a:pt x="644" y="762000"/>
                </a:lnTo>
                <a:lnTo>
                  <a:pt x="5988" y="804465"/>
                </a:lnTo>
                <a:lnTo>
                  <a:pt x="23051" y="842655"/>
                </a:lnTo>
                <a:lnTo>
                  <a:pt x="49457" y="874401"/>
                </a:lnTo>
                <a:lnTo>
                  <a:pt x="83478" y="897974"/>
                </a:lnTo>
                <a:lnTo>
                  <a:pt x="123382" y="911643"/>
                </a:lnTo>
                <a:lnTo>
                  <a:pt x="152400" y="914400"/>
                </a:lnTo>
                <a:lnTo>
                  <a:pt x="2367335" y="913740"/>
                </a:lnTo>
                <a:lnTo>
                  <a:pt x="2408860" y="903868"/>
                </a:lnTo>
                <a:lnTo>
                  <a:pt x="2445095" y="883499"/>
                </a:lnTo>
                <a:lnTo>
                  <a:pt x="2474309" y="854362"/>
                </a:lnTo>
                <a:lnTo>
                  <a:pt x="2494772" y="818188"/>
                </a:lnTo>
                <a:lnTo>
                  <a:pt x="2504756" y="776707"/>
                </a:lnTo>
                <a:lnTo>
                  <a:pt x="2505455" y="762000"/>
                </a:lnTo>
                <a:lnTo>
                  <a:pt x="2504811" y="152400"/>
                </a:lnTo>
                <a:lnTo>
                  <a:pt x="2499467" y="109934"/>
                </a:lnTo>
                <a:lnTo>
                  <a:pt x="2482404" y="71744"/>
                </a:lnTo>
                <a:lnTo>
                  <a:pt x="2455998" y="39998"/>
                </a:lnTo>
                <a:lnTo>
                  <a:pt x="2421977" y="16425"/>
                </a:lnTo>
                <a:lnTo>
                  <a:pt x="2382073" y="2756"/>
                </a:lnTo>
                <a:lnTo>
                  <a:pt x="2353055" y="0"/>
                </a:lnTo>
                <a:close/>
              </a:path>
            </a:pathLst>
          </a:custGeom>
          <a:solidFill>
            <a:srgbClr val="005AAC"/>
          </a:solidFill>
        </p:spPr>
        <p:txBody>
          <a:bodyPr wrap="square" lIns="0" tIns="0" rIns="0" bIns="0" rtlCol="0"/>
          <a:lstStyle/>
          <a:p>
            <a:pPr defTabSz="685800"/>
            <a:endParaRPr sz="1350">
              <a:latin typeface="Calibri" panose="020F0502020204030204"/>
            </a:endParaRPr>
          </a:p>
        </p:txBody>
      </p:sp>
      <p:sp>
        <p:nvSpPr>
          <p:cNvPr id="7" name="object 7"/>
          <p:cNvSpPr txBox="1"/>
          <p:nvPr/>
        </p:nvSpPr>
        <p:spPr>
          <a:xfrm>
            <a:off x="3744928" y="1942981"/>
            <a:ext cx="1655256" cy="459100"/>
          </a:xfrm>
          <a:prstGeom prst="rect">
            <a:avLst/>
          </a:prstGeom>
        </p:spPr>
        <p:txBody>
          <a:bodyPr vert="horz" wrap="square" lIns="0" tIns="0" rIns="0" bIns="0" rtlCol="0">
            <a:spAutoFit/>
          </a:bodyPr>
          <a:lstStyle/>
          <a:p>
            <a:pPr marL="635" algn="ctr" defTabSz="685800"/>
            <a:r>
              <a:rPr sz="1200" b="1" spc="-8" dirty="0">
                <a:latin typeface="微软雅黑" panose="020B0503020204020204" pitchFamily="34" charset="-122"/>
                <a:cs typeface="微软雅黑" panose="020B0503020204020204" pitchFamily="34" charset="-122"/>
              </a:rPr>
              <a:t>城市操作系统</a:t>
            </a:r>
            <a:endParaRPr sz="1200">
              <a:latin typeface="微软雅黑" panose="020B0503020204020204" pitchFamily="34" charset="-122"/>
              <a:cs typeface="微软雅黑" panose="020B0503020204020204" pitchFamily="34" charset="-122"/>
            </a:endParaRPr>
          </a:p>
          <a:p>
            <a:pPr algn="ctr" defTabSz="685800">
              <a:spcBef>
                <a:spcPts val="720"/>
              </a:spcBef>
            </a:pPr>
            <a:r>
              <a:rPr sz="1200" b="1" spc="-4" dirty="0">
                <a:latin typeface="微软雅黑" panose="020B0503020204020204" pitchFamily="34" charset="-122"/>
                <a:cs typeface="微软雅黑" panose="020B0503020204020204" pitchFamily="34" charset="-122"/>
              </a:rPr>
              <a:t>（深度学习</a:t>
            </a:r>
            <a:r>
              <a:rPr sz="1200" b="1" spc="-8" dirty="0">
                <a:latin typeface="微软雅黑" panose="020B0503020204020204" pitchFamily="34" charset="-122"/>
                <a:cs typeface="微软雅黑" panose="020B0503020204020204" pitchFamily="34" charset="-122"/>
              </a:rPr>
              <a:t>+</a:t>
            </a:r>
            <a:r>
              <a:rPr sz="1200" b="1" spc="-4" dirty="0">
                <a:latin typeface="微软雅黑" panose="020B0503020204020204" pitchFamily="34" charset="-122"/>
                <a:cs typeface="微软雅黑" panose="020B0503020204020204" pitchFamily="34" charset="-122"/>
              </a:rPr>
              <a:t>运营指挥）</a:t>
            </a:r>
            <a:endParaRPr sz="1200">
              <a:latin typeface="微软雅黑" panose="020B0503020204020204" pitchFamily="34" charset="-122"/>
              <a:cs typeface="微软雅黑" panose="020B0503020204020204" pitchFamily="34" charset="-122"/>
            </a:endParaRPr>
          </a:p>
        </p:txBody>
      </p:sp>
      <p:sp>
        <p:nvSpPr>
          <p:cNvPr id="8" name="object 8"/>
          <p:cNvSpPr/>
          <p:nvPr/>
        </p:nvSpPr>
        <p:spPr>
          <a:xfrm>
            <a:off x="1988022" y="3244744"/>
            <a:ext cx="1878656" cy="684966"/>
          </a:xfrm>
          <a:custGeom>
            <a:avLst/>
            <a:gdLst/>
            <a:ahLst/>
            <a:cxnLst/>
            <a:rect l="l" t="t" r="r" b="b"/>
            <a:pathLst>
              <a:path w="2504440" h="913129">
                <a:moveTo>
                  <a:pt x="2351786" y="0"/>
                </a:moveTo>
                <a:lnTo>
                  <a:pt x="138275" y="622"/>
                </a:lnTo>
                <a:lnTo>
                  <a:pt x="96712" y="10401"/>
                </a:lnTo>
                <a:lnTo>
                  <a:pt x="60438" y="30706"/>
                </a:lnTo>
                <a:lnTo>
                  <a:pt x="31188" y="59803"/>
                </a:lnTo>
                <a:lnTo>
                  <a:pt x="10697" y="95958"/>
                </a:lnTo>
                <a:lnTo>
                  <a:pt x="700" y="137436"/>
                </a:lnTo>
                <a:lnTo>
                  <a:pt x="0" y="152145"/>
                </a:lnTo>
                <a:lnTo>
                  <a:pt x="622" y="774600"/>
                </a:lnTo>
                <a:lnTo>
                  <a:pt x="10401" y="816163"/>
                </a:lnTo>
                <a:lnTo>
                  <a:pt x="30706" y="852437"/>
                </a:lnTo>
                <a:lnTo>
                  <a:pt x="59803" y="881687"/>
                </a:lnTo>
                <a:lnTo>
                  <a:pt x="95958" y="902178"/>
                </a:lnTo>
                <a:lnTo>
                  <a:pt x="137436" y="912175"/>
                </a:lnTo>
                <a:lnTo>
                  <a:pt x="152145" y="912876"/>
                </a:lnTo>
                <a:lnTo>
                  <a:pt x="2365656" y="912253"/>
                </a:lnTo>
                <a:lnTo>
                  <a:pt x="2407219" y="902474"/>
                </a:lnTo>
                <a:lnTo>
                  <a:pt x="2443493" y="882169"/>
                </a:lnTo>
                <a:lnTo>
                  <a:pt x="2472743" y="853072"/>
                </a:lnTo>
                <a:lnTo>
                  <a:pt x="2493234" y="816917"/>
                </a:lnTo>
                <a:lnTo>
                  <a:pt x="2503231" y="775439"/>
                </a:lnTo>
                <a:lnTo>
                  <a:pt x="2503931" y="760730"/>
                </a:lnTo>
                <a:lnTo>
                  <a:pt x="2503309" y="138275"/>
                </a:lnTo>
                <a:lnTo>
                  <a:pt x="2493530" y="96712"/>
                </a:lnTo>
                <a:lnTo>
                  <a:pt x="2473225" y="60438"/>
                </a:lnTo>
                <a:lnTo>
                  <a:pt x="2444128" y="31188"/>
                </a:lnTo>
                <a:lnTo>
                  <a:pt x="2407973" y="10697"/>
                </a:lnTo>
                <a:lnTo>
                  <a:pt x="2366495" y="700"/>
                </a:lnTo>
                <a:lnTo>
                  <a:pt x="2351786" y="0"/>
                </a:lnTo>
                <a:close/>
              </a:path>
            </a:pathLst>
          </a:custGeom>
          <a:solidFill>
            <a:srgbClr val="005AAC"/>
          </a:solidFill>
        </p:spPr>
        <p:txBody>
          <a:bodyPr wrap="square" lIns="0" tIns="0" rIns="0" bIns="0" rtlCol="0"/>
          <a:lstStyle/>
          <a:p>
            <a:pPr defTabSz="685800"/>
            <a:endParaRPr sz="1350">
              <a:latin typeface="Calibri" panose="020F0502020204030204"/>
            </a:endParaRPr>
          </a:p>
        </p:txBody>
      </p:sp>
      <p:sp>
        <p:nvSpPr>
          <p:cNvPr id="9" name="object 9"/>
          <p:cNvSpPr txBox="1"/>
          <p:nvPr/>
        </p:nvSpPr>
        <p:spPr>
          <a:xfrm>
            <a:off x="2099008" y="3387690"/>
            <a:ext cx="1655256" cy="459100"/>
          </a:xfrm>
          <a:prstGeom prst="rect">
            <a:avLst/>
          </a:prstGeom>
        </p:spPr>
        <p:txBody>
          <a:bodyPr vert="horz" wrap="square" lIns="0" tIns="0" rIns="0" bIns="0" rtlCol="0">
            <a:spAutoFit/>
          </a:bodyPr>
          <a:lstStyle/>
          <a:p>
            <a:pPr marL="1270" algn="ctr" defTabSz="685800"/>
            <a:r>
              <a:rPr sz="1200" b="1" spc="-4" dirty="0">
                <a:latin typeface="微软雅黑" panose="020B0503020204020204" pitchFamily="34" charset="-122"/>
                <a:cs typeface="微软雅黑" panose="020B0503020204020204" pitchFamily="34" charset="-122"/>
              </a:rPr>
              <a:t>城市数据资产管理体系</a:t>
            </a:r>
            <a:endParaRPr sz="1200">
              <a:latin typeface="微软雅黑" panose="020B0503020204020204" pitchFamily="34" charset="-122"/>
              <a:cs typeface="微软雅黑" panose="020B0503020204020204" pitchFamily="34" charset="-122"/>
            </a:endParaRPr>
          </a:p>
          <a:p>
            <a:pPr algn="ctr" defTabSz="685800">
              <a:spcBef>
                <a:spcPts val="720"/>
              </a:spcBef>
            </a:pPr>
            <a:r>
              <a:rPr sz="1200" b="1" spc="-4" dirty="0">
                <a:latin typeface="微软雅黑" panose="020B0503020204020204" pitchFamily="34" charset="-122"/>
                <a:cs typeface="微软雅黑" panose="020B0503020204020204" pitchFamily="34" charset="-122"/>
              </a:rPr>
              <a:t>（数据汇集</a:t>
            </a:r>
            <a:r>
              <a:rPr sz="1200" b="1" spc="-8" dirty="0">
                <a:latin typeface="微软雅黑" panose="020B0503020204020204" pitchFamily="34" charset="-122"/>
                <a:cs typeface="微软雅黑" panose="020B0503020204020204" pitchFamily="34" charset="-122"/>
              </a:rPr>
              <a:t>+</a:t>
            </a:r>
            <a:r>
              <a:rPr sz="1200" b="1" spc="-4" dirty="0">
                <a:latin typeface="微软雅黑" panose="020B0503020204020204" pitchFamily="34" charset="-122"/>
                <a:cs typeface="微软雅黑" panose="020B0503020204020204" pitchFamily="34" charset="-122"/>
              </a:rPr>
              <a:t>开放共享）</a:t>
            </a:r>
            <a:endParaRPr sz="1200">
              <a:latin typeface="微软雅黑" panose="020B0503020204020204" pitchFamily="34" charset="-122"/>
              <a:cs typeface="微软雅黑" panose="020B0503020204020204" pitchFamily="34" charset="-122"/>
            </a:endParaRPr>
          </a:p>
        </p:txBody>
      </p:sp>
      <p:sp>
        <p:nvSpPr>
          <p:cNvPr id="10" name="object 10"/>
          <p:cNvSpPr/>
          <p:nvPr/>
        </p:nvSpPr>
        <p:spPr>
          <a:xfrm>
            <a:off x="5293008" y="3250461"/>
            <a:ext cx="1879609" cy="685919"/>
          </a:xfrm>
          <a:custGeom>
            <a:avLst/>
            <a:gdLst/>
            <a:ahLst/>
            <a:cxnLst/>
            <a:rect l="l" t="t" r="r" b="b"/>
            <a:pathLst>
              <a:path w="2505709" h="914400">
                <a:moveTo>
                  <a:pt x="2353055" y="0"/>
                </a:moveTo>
                <a:lnTo>
                  <a:pt x="138120" y="659"/>
                </a:lnTo>
                <a:lnTo>
                  <a:pt x="96595" y="10531"/>
                </a:lnTo>
                <a:lnTo>
                  <a:pt x="60360" y="30900"/>
                </a:lnTo>
                <a:lnTo>
                  <a:pt x="31146" y="60037"/>
                </a:lnTo>
                <a:lnTo>
                  <a:pt x="10683" y="96211"/>
                </a:lnTo>
                <a:lnTo>
                  <a:pt x="699" y="137692"/>
                </a:lnTo>
                <a:lnTo>
                  <a:pt x="0" y="152400"/>
                </a:lnTo>
                <a:lnTo>
                  <a:pt x="644" y="762000"/>
                </a:lnTo>
                <a:lnTo>
                  <a:pt x="5988" y="804465"/>
                </a:lnTo>
                <a:lnTo>
                  <a:pt x="23051" y="842655"/>
                </a:lnTo>
                <a:lnTo>
                  <a:pt x="49457" y="874401"/>
                </a:lnTo>
                <a:lnTo>
                  <a:pt x="83478" y="897974"/>
                </a:lnTo>
                <a:lnTo>
                  <a:pt x="123382" y="911643"/>
                </a:lnTo>
                <a:lnTo>
                  <a:pt x="152400" y="914400"/>
                </a:lnTo>
                <a:lnTo>
                  <a:pt x="2367335" y="913740"/>
                </a:lnTo>
                <a:lnTo>
                  <a:pt x="2408860" y="903868"/>
                </a:lnTo>
                <a:lnTo>
                  <a:pt x="2445095" y="883499"/>
                </a:lnTo>
                <a:lnTo>
                  <a:pt x="2474309" y="854362"/>
                </a:lnTo>
                <a:lnTo>
                  <a:pt x="2494772" y="818188"/>
                </a:lnTo>
                <a:lnTo>
                  <a:pt x="2504756" y="776707"/>
                </a:lnTo>
                <a:lnTo>
                  <a:pt x="2505455" y="762000"/>
                </a:lnTo>
                <a:lnTo>
                  <a:pt x="2504811" y="152400"/>
                </a:lnTo>
                <a:lnTo>
                  <a:pt x="2499467" y="109934"/>
                </a:lnTo>
                <a:lnTo>
                  <a:pt x="2482404" y="71744"/>
                </a:lnTo>
                <a:lnTo>
                  <a:pt x="2455998" y="39998"/>
                </a:lnTo>
                <a:lnTo>
                  <a:pt x="2421977" y="16425"/>
                </a:lnTo>
                <a:lnTo>
                  <a:pt x="2382073" y="2756"/>
                </a:lnTo>
                <a:lnTo>
                  <a:pt x="2353055" y="0"/>
                </a:lnTo>
                <a:close/>
              </a:path>
            </a:pathLst>
          </a:custGeom>
          <a:solidFill>
            <a:srgbClr val="005AAC"/>
          </a:solidFill>
        </p:spPr>
        <p:txBody>
          <a:bodyPr wrap="square" lIns="0" tIns="0" rIns="0" bIns="0" rtlCol="0"/>
          <a:lstStyle/>
          <a:p>
            <a:pPr defTabSz="685800"/>
            <a:endParaRPr sz="1350">
              <a:latin typeface="Calibri" panose="020F0502020204030204"/>
            </a:endParaRPr>
          </a:p>
        </p:txBody>
      </p:sp>
      <p:sp>
        <p:nvSpPr>
          <p:cNvPr id="11" name="object 11"/>
          <p:cNvSpPr txBox="1"/>
          <p:nvPr/>
        </p:nvSpPr>
        <p:spPr>
          <a:xfrm>
            <a:off x="5405137" y="3393890"/>
            <a:ext cx="1655256" cy="459100"/>
          </a:xfrm>
          <a:prstGeom prst="rect">
            <a:avLst/>
          </a:prstGeom>
        </p:spPr>
        <p:txBody>
          <a:bodyPr vert="horz" wrap="square" lIns="0" tIns="0" rIns="0" bIns="0" rtlCol="0">
            <a:spAutoFit/>
          </a:bodyPr>
          <a:lstStyle/>
          <a:p>
            <a:pPr marL="1270" algn="ctr" defTabSz="685800"/>
            <a:r>
              <a:rPr sz="1200" b="1" spc="-8" dirty="0">
                <a:latin typeface="微软雅黑" panose="020B0503020204020204" pitchFamily="34" charset="-122"/>
                <a:cs typeface="微软雅黑" panose="020B0503020204020204" pitchFamily="34" charset="-122"/>
              </a:rPr>
              <a:t>数字孪生城市模型</a:t>
            </a:r>
            <a:endParaRPr sz="1200">
              <a:latin typeface="微软雅黑" panose="020B0503020204020204" pitchFamily="34" charset="-122"/>
              <a:cs typeface="微软雅黑" panose="020B0503020204020204" pitchFamily="34" charset="-122"/>
            </a:endParaRPr>
          </a:p>
          <a:p>
            <a:pPr algn="ctr" defTabSz="685800">
              <a:spcBef>
                <a:spcPts val="720"/>
              </a:spcBef>
            </a:pPr>
            <a:r>
              <a:rPr sz="1200" b="1" spc="-4" dirty="0">
                <a:latin typeface="微软雅黑" panose="020B0503020204020204" pitchFamily="34" charset="-122"/>
                <a:cs typeface="微软雅黑" panose="020B0503020204020204" pitchFamily="34" charset="-122"/>
              </a:rPr>
              <a:t>（全域感知</a:t>
            </a:r>
            <a:r>
              <a:rPr sz="1200" b="1" spc="-8" dirty="0">
                <a:latin typeface="微软雅黑" panose="020B0503020204020204" pitchFamily="34" charset="-122"/>
                <a:cs typeface="微软雅黑" panose="020B0503020204020204" pitchFamily="34" charset="-122"/>
              </a:rPr>
              <a:t>+</a:t>
            </a:r>
            <a:r>
              <a:rPr sz="1200" b="1" spc="-4" dirty="0">
                <a:latin typeface="微软雅黑" panose="020B0503020204020204" pitchFamily="34" charset="-122"/>
                <a:cs typeface="微软雅黑" panose="020B0503020204020204" pitchFamily="34" charset="-122"/>
              </a:rPr>
              <a:t>虚实交互）</a:t>
            </a:r>
            <a:endParaRPr sz="1200">
              <a:latin typeface="微软雅黑" panose="020B0503020204020204" pitchFamily="34" charset="-122"/>
              <a:cs typeface="微软雅黑" panose="020B0503020204020204" pitchFamily="34" charset="-122"/>
            </a:endParaRPr>
          </a:p>
        </p:txBody>
      </p:sp>
      <p:sp>
        <p:nvSpPr>
          <p:cNvPr id="12" name="object 12"/>
          <p:cNvSpPr txBox="1"/>
          <p:nvPr/>
        </p:nvSpPr>
        <p:spPr>
          <a:xfrm>
            <a:off x="4212306" y="2947316"/>
            <a:ext cx="704972" cy="207749"/>
          </a:xfrm>
          <a:prstGeom prst="rect">
            <a:avLst/>
          </a:prstGeom>
        </p:spPr>
        <p:txBody>
          <a:bodyPr vert="horz" wrap="square" lIns="0" tIns="0" rIns="0" bIns="0" rtlCol="0">
            <a:spAutoFit/>
          </a:bodyPr>
          <a:lstStyle/>
          <a:p>
            <a:pPr marL="9525" defTabSz="685800"/>
            <a:r>
              <a:rPr sz="1350" b="1" dirty="0">
                <a:latin typeface="微软雅黑" panose="020B0503020204020204" pitchFamily="34" charset="-122"/>
                <a:cs typeface="微软雅黑" panose="020B0503020204020204" pitchFamily="34" charset="-122"/>
              </a:rPr>
              <a:t>城市大脑</a:t>
            </a:r>
            <a:endParaRPr sz="1350">
              <a:latin typeface="微软雅黑" panose="020B0503020204020204" pitchFamily="34" charset="-122"/>
              <a:cs typeface="微软雅黑" panose="020B0503020204020204" pitchFamily="34" charset="-122"/>
            </a:endParaRPr>
          </a:p>
        </p:txBody>
      </p:sp>
      <p:sp>
        <p:nvSpPr>
          <p:cNvPr id="13" name="object 13"/>
          <p:cNvSpPr txBox="1"/>
          <p:nvPr/>
        </p:nvSpPr>
        <p:spPr>
          <a:xfrm>
            <a:off x="3982332" y="1474158"/>
            <a:ext cx="1164633" cy="230832"/>
          </a:xfrm>
          <a:prstGeom prst="rect">
            <a:avLst/>
          </a:prstGeom>
        </p:spPr>
        <p:txBody>
          <a:bodyPr vert="horz" wrap="square" lIns="0" tIns="0" rIns="0" bIns="0" rtlCol="0">
            <a:spAutoFit/>
          </a:bodyPr>
          <a:lstStyle/>
          <a:p>
            <a:pPr marL="9525" defTabSz="685800"/>
            <a:r>
              <a:rPr sz="1500" b="1" dirty="0">
                <a:latin typeface="微软雅黑" panose="020B0503020204020204" pitchFamily="34" charset="-122"/>
                <a:cs typeface="微软雅黑" panose="020B0503020204020204" pitchFamily="34" charset="-122"/>
              </a:rPr>
              <a:t>深度学习能力</a:t>
            </a:r>
            <a:endParaRPr sz="1500">
              <a:latin typeface="微软雅黑" panose="020B0503020204020204" pitchFamily="34" charset="-122"/>
              <a:cs typeface="微软雅黑" panose="020B0503020204020204" pitchFamily="34" charset="-122"/>
            </a:endParaRPr>
          </a:p>
        </p:txBody>
      </p:sp>
      <p:sp>
        <p:nvSpPr>
          <p:cNvPr id="14" name="object 14"/>
          <p:cNvSpPr txBox="1"/>
          <p:nvPr/>
        </p:nvSpPr>
        <p:spPr>
          <a:xfrm>
            <a:off x="2522657" y="4082918"/>
            <a:ext cx="783091" cy="230832"/>
          </a:xfrm>
          <a:prstGeom prst="rect">
            <a:avLst/>
          </a:prstGeom>
        </p:spPr>
        <p:txBody>
          <a:bodyPr vert="horz" wrap="square" lIns="0" tIns="0" rIns="0" bIns="0" rtlCol="0">
            <a:spAutoFit/>
          </a:bodyPr>
          <a:lstStyle/>
          <a:p>
            <a:pPr marL="9525" defTabSz="685800"/>
            <a:r>
              <a:rPr sz="1500" b="1" dirty="0">
                <a:latin typeface="微软雅黑" panose="020B0503020204020204" pitchFamily="34" charset="-122"/>
                <a:cs typeface="微软雅黑" panose="020B0503020204020204" pitchFamily="34" charset="-122"/>
              </a:rPr>
              <a:t>资源要素</a:t>
            </a:r>
            <a:endParaRPr sz="1500">
              <a:latin typeface="微软雅黑" panose="020B0503020204020204" pitchFamily="34" charset="-122"/>
              <a:cs typeface="微软雅黑" panose="020B0503020204020204" pitchFamily="34" charset="-122"/>
            </a:endParaRPr>
          </a:p>
        </p:txBody>
      </p:sp>
      <p:sp>
        <p:nvSpPr>
          <p:cNvPr id="15" name="object 15"/>
          <p:cNvSpPr txBox="1"/>
          <p:nvPr/>
        </p:nvSpPr>
        <p:spPr>
          <a:xfrm>
            <a:off x="5676076" y="4099608"/>
            <a:ext cx="1164633" cy="230832"/>
          </a:xfrm>
          <a:prstGeom prst="rect">
            <a:avLst/>
          </a:prstGeom>
        </p:spPr>
        <p:txBody>
          <a:bodyPr vert="horz" wrap="square" lIns="0" tIns="0" rIns="0" bIns="0" rtlCol="0">
            <a:spAutoFit/>
          </a:bodyPr>
          <a:lstStyle/>
          <a:p>
            <a:pPr marL="9525" defTabSz="685800"/>
            <a:r>
              <a:rPr sz="1500" b="1" dirty="0">
                <a:latin typeface="微软雅黑" panose="020B0503020204020204" pitchFamily="34" charset="-122"/>
                <a:cs typeface="微软雅黑" panose="020B0503020204020204" pitchFamily="34" charset="-122"/>
              </a:rPr>
              <a:t>数字孪生载体</a:t>
            </a:r>
            <a:endParaRPr sz="1500">
              <a:latin typeface="微软雅黑" panose="020B0503020204020204" pitchFamily="34" charset="-122"/>
              <a:cs typeface="微软雅黑" panose="020B0503020204020204" pitchFamily="34" charset="-122"/>
            </a:endParaRPr>
          </a:p>
        </p:txBody>
      </p:sp>
      <p:sp>
        <p:nvSpPr>
          <p:cNvPr id="16" name="object 16"/>
          <p:cNvSpPr/>
          <p:nvPr/>
        </p:nvSpPr>
        <p:spPr>
          <a:xfrm>
            <a:off x="2721194" y="2266166"/>
            <a:ext cx="789283" cy="734029"/>
          </a:xfrm>
          <a:custGeom>
            <a:avLst/>
            <a:gdLst/>
            <a:ahLst/>
            <a:cxnLst/>
            <a:rect l="l" t="t" r="r" b="b"/>
            <a:pathLst>
              <a:path w="1052195" h="978535">
                <a:moveTo>
                  <a:pt x="979388" y="47932"/>
                </a:moveTo>
                <a:lnTo>
                  <a:pt x="0" y="957580"/>
                </a:lnTo>
                <a:lnTo>
                  <a:pt x="19431" y="978535"/>
                </a:lnTo>
                <a:lnTo>
                  <a:pt x="998842" y="68866"/>
                </a:lnTo>
                <a:lnTo>
                  <a:pt x="979388" y="47932"/>
                </a:lnTo>
                <a:close/>
              </a:path>
              <a:path w="1052195" h="978535">
                <a:moveTo>
                  <a:pt x="1037539" y="38227"/>
                </a:moveTo>
                <a:lnTo>
                  <a:pt x="989838" y="38227"/>
                </a:lnTo>
                <a:lnTo>
                  <a:pt x="1009269" y="59182"/>
                </a:lnTo>
                <a:lnTo>
                  <a:pt x="998842" y="68866"/>
                </a:lnTo>
                <a:lnTo>
                  <a:pt x="1018286" y="89789"/>
                </a:lnTo>
                <a:lnTo>
                  <a:pt x="1037539" y="38227"/>
                </a:lnTo>
                <a:close/>
              </a:path>
              <a:path w="1052195" h="978535">
                <a:moveTo>
                  <a:pt x="989838" y="38227"/>
                </a:moveTo>
                <a:lnTo>
                  <a:pt x="979388" y="47932"/>
                </a:lnTo>
                <a:lnTo>
                  <a:pt x="998842" y="68866"/>
                </a:lnTo>
                <a:lnTo>
                  <a:pt x="1009269" y="59182"/>
                </a:lnTo>
                <a:lnTo>
                  <a:pt x="989838" y="38227"/>
                </a:lnTo>
                <a:close/>
              </a:path>
              <a:path w="1052195" h="978535">
                <a:moveTo>
                  <a:pt x="1051814" y="0"/>
                </a:moveTo>
                <a:lnTo>
                  <a:pt x="959866" y="26924"/>
                </a:lnTo>
                <a:lnTo>
                  <a:pt x="979388" y="47932"/>
                </a:lnTo>
                <a:lnTo>
                  <a:pt x="989838" y="38227"/>
                </a:lnTo>
                <a:lnTo>
                  <a:pt x="1037539" y="38227"/>
                </a:lnTo>
                <a:lnTo>
                  <a:pt x="1051814" y="0"/>
                </a:lnTo>
                <a:close/>
              </a:path>
            </a:pathLst>
          </a:custGeom>
          <a:solidFill>
            <a:srgbClr val="005AAC"/>
          </a:solidFill>
        </p:spPr>
        <p:txBody>
          <a:bodyPr wrap="square" lIns="0" tIns="0" rIns="0" bIns="0" rtlCol="0"/>
          <a:lstStyle/>
          <a:p>
            <a:pPr defTabSz="685800"/>
            <a:endParaRPr sz="1350">
              <a:latin typeface="Calibri" panose="020F0502020204030204"/>
            </a:endParaRPr>
          </a:p>
        </p:txBody>
      </p:sp>
      <p:sp>
        <p:nvSpPr>
          <p:cNvPr id="17" name="object 17"/>
          <p:cNvSpPr/>
          <p:nvPr/>
        </p:nvSpPr>
        <p:spPr>
          <a:xfrm>
            <a:off x="2776258" y="2309798"/>
            <a:ext cx="789283" cy="734029"/>
          </a:xfrm>
          <a:custGeom>
            <a:avLst/>
            <a:gdLst/>
            <a:ahLst/>
            <a:cxnLst/>
            <a:rect l="l" t="t" r="r" b="b"/>
            <a:pathLst>
              <a:path w="1052195" h="978535">
                <a:moveTo>
                  <a:pt x="33654" y="888745"/>
                </a:moveTo>
                <a:lnTo>
                  <a:pt x="0" y="978534"/>
                </a:lnTo>
                <a:lnTo>
                  <a:pt x="91948" y="951483"/>
                </a:lnTo>
                <a:lnTo>
                  <a:pt x="81563" y="940307"/>
                </a:lnTo>
                <a:lnTo>
                  <a:pt x="62102" y="940307"/>
                </a:lnTo>
                <a:lnTo>
                  <a:pt x="42671" y="919352"/>
                </a:lnTo>
                <a:lnTo>
                  <a:pt x="53096" y="909669"/>
                </a:lnTo>
                <a:lnTo>
                  <a:pt x="33654" y="888745"/>
                </a:lnTo>
                <a:close/>
              </a:path>
              <a:path w="1052195" h="978535">
                <a:moveTo>
                  <a:pt x="53096" y="909669"/>
                </a:moveTo>
                <a:lnTo>
                  <a:pt x="42671" y="919352"/>
                </a:lnTo>
                <a:lnTo>
                  <a:pt x="62102" y="940307"/>
                </a:lnTo>
                <a:lnTo>
                  <a:pt x="72547" y="930604"/>
                </a:lnTo>
                <a:lnTo>
                  <a:pt x="53096" y="909669"/>
                </a:lnTo>
                <a:close/>
              </a:path>
              <a:path w="1052195" h="978535">
                <a:moveTo>
                  <a:pt x="72547" y="930604"/>
                </a:moveTo>
                <a:lnTo>
                  <a:pt x="62102" y="940307"/>
                </a:lnTo>
                <a:lnTo>
                  <a:pt x="81563" y="940307"/>
                </a:lnTo>
                <a:lnTo>
                  <a:pt x="72547" y="930604"/>
                </a:lnTo>
                <a:close/>
              </a:path>
              <a:path w="1052195" h="978535">
                <a:moveTo>
                  <a:pt x="1032382" y="0"/>
                </a:moveTo>
                <a:lnTo>
                  <a:pt x="53096" y="909669"/>
                </a:lnTo>
                <a:lnTo>
                  <a:pt x="72547" y="930604"/>
                </a:lnTo>
                <a:lnTo>
                  <a:pt x="1051814" y="20827"/>
                </a:lnTo>
                <a:lnTo>
                  <a:pt x="1032382" y="0"/>
                </a:lnTo>
                <a:close/>
              </a:path>
            </a:pathLst>
          </a:custGeom>
          <a:solidFill>
            <a:srgbClr val="005AAC"/>
          </a:solidFill>
        </p:spPr>
        <p:txBody>
          <a:bodyPr wrap="square" lIns="0" tIns="0" rIns="0" bIns="0" rtlCol="0"/>
          <a:lstStyle/>
          <a:p>
            <a:pPr defTabSz="685800"/>
            <a:endParaRPr sz="1350">
              <a:latin typeface="Calibri" panose="020F0502020204030204"/>
            </a:endParaRPr>
          </a:p>
        </p:txBody>
      </p:sp>
      <p:sp>
        <p:nvSpPr>
          <p:cNvPr id="18" name="object 18"/>
          <p:cNvSpPr/>
          <p:nvPr/>
        </p:nvSpPr>
        <p:spPr>
          <a:xfrm>
            <a:off x="5612151" y="2295985"/>
            <a:ext cx="743079" cy="781186"/>
          </a:xfrm>
          <a:custGeom>
            <a:avLst/>
            <a:gdLst/>
            <a:ahLst/>
            <a:cxnLst/>
            <a:rect l="l" t="t" r="r" b="b"/>
            <a:pathLst>
              <a:path w="990600" h="1041400">
                <a:moveTo>
                  <a:pt x="920815" y="988626"/>
                </a:moveTo>
                <a:lnTo>
                  <a:pt x="900176" y="1008252"/>
                </a:lnTo>
                <a:lnTo>
                  <a:pt x="990219" y="1040891"/>
                </a:lnTo>
                <a:lnTo>
                  <a:pt x="977448" y="998981"/>
                </a:lnTo>
                <a:lnTo>
                  <a:pt x="930655" y="998981"/>
                </a:lnTo>
                <a:lnTo>
                  <a:pt x="920815" y="988626"/>
                </a:lnTo>
                <a:close/>
              </a:path>
              <a:path w="990600" h="1041400">
                <a:moveTo>
                  <a:pt x="941516" y="968941"/>
                </a:moveTo>
                <a:lnTo>
                  <a:pt x="920815" y="988626"/>
                </a:lnTo>
                <a:lnTo>
                  <a:pt x="930655" y="998981"/>
                </a:lnTo>
                <a:lnTo>
                  <a:pt x="951356" y="979296"/>
                </a:lnTo>
                <a:lnTo>
                  <a:pt x="941516" y="968941"/>
                </a:lnTo>
                <a:close/>
              </a:path>
              <a:path w="990600" h="1041400">
                <a:moveTo>
                  <a:pt x="962278" y="949197"/>
                </a:moveTo>
                <a:lnTo>
                  <a:pt x="941516" y="968941"/>
                </a:lnTo>
                <a:lnTo>
                  <a:pt x="951356" y="979296"/>
                </a:lnTo>
                <a:lnTo>
                  <a:pt x="930655" y="998981"/>
                </a:lnTo>
                <a:lnTo>
                  <a:pt x="977448" y="998981"/>
                </a:lnTo>
                <a:lnTo>
                  <a:pt x="962278" y="949197"/>
                </a:lnTo>
                <a:close/>
              </a:path>
              <a:path w="990600" h="1041400">
                <a:moveTo>
                  <a:pt x="20700" y="0"/>
                </a:moveTo>
                <a:lnTo>
                  <a:pt x="0" y="19684"/>
                </a:lnTo>
                <a:lnTo>
                  <a:pt x="920815" y="988626"/>
                </a:lnTo>
                <a:lnTo>
                  <a:pt x="941516" y="968941"/>
                </a:lnTo>
                <a:lnTo>
                  <a:pt x="20700" y="0"/>
                </a:lnTo>
                <a:close/>
              </a:path>
            </a:pathLst>
          </a:custGeom>
          <a:solidFill>
            <a:srgbClr val="005AAC"/>
          </a:solidFill>
        </p:spPr>
        <p:txBody>
          <a:bodyPr wrap="square" lIns="0" tIns="0" rIns="0" bIns="0" rtlCol="0"/>
          <a:lstStyle/>
          <a:p>
            <a:pPr defTabSz="685800"/>
            <a:endParaRPr sz="1350">
              <a:latin typeface="Calibri" panose="020F0502020204030204"/>
            </a:endParaRPr>
          </a:p>
        </p:txBody>
      </p:sp>
      <p:sp>
        <p:nvSpPr>
          <p:cNvPr id="19" name="object 19"/>
          <p:cNvSpPr/>
          <p:nvPr/>
        </p:nvSpPr>
        <p:spPr>
          <a:xfrm>
            <a:off x="5568996" y="2351812"/>
            <a:ext cx="743079" cy="780709"/>
          </a:xfrm>
          <a:custGeom>
            <a:avLst/>
            <a:gdLst/>
            <a:ahLst/>
            <a:cxnLst/>
            <a:rect l="l" t="t" r="r" b="b"/>
            <a:pathLst>
              <a:path w="990600" h="1040764">
                <a:moveTo>
                  <a:pt x="69402" y="52260"/>
                </a:moveTo>
                <a:lnTo>
                  <a:pt x="48701" y="71945"/>
                </a:lnTo>
                <a:lnTo>
                  <a:pt x="969644" y="1040765"/>
                </a:lnTo>
                <a:lnTo>
                  <a:pt x="990345" y="1021080"/>
                </a:lnTo>
                <a:lnTo>
                  <a:pt x="69402" y="52260"/>
                </a:lnTo>
                <a:close/>
              </a:path>
              <a:path w="990600" h="1040764">
                <a:moveTo>
                  <a:pt x="0" y="0"/>
                </a:moveTo>
                <a:lnTo>
                  <a:pt x="28066" y="91567"/>
                </a:lnTo>
                <a:lnTo>
                  <a:pt x="48701" y="71945"/>
                </a:lnTo>
                <a:lnTo>
                  <a:pt x="38861" y="61595"/>
                </a:lnTo>
                <a:lnTo>
                  <a:pt x="59562" y="41910"/>
                </a:lnTo>
                <a:lnTo>
                  <a:pt x="80286" y="41910"/>
                </a:lnTo>
                <a:lnTo>
                  <a:pt x="90169" y="32512"/>
                </a:lnTo>
                <a:lnTo>
                  <a:pt x="0" y="0"/>
                </a:lnTo>
                <a:close/>
              </a:path>
              <a:path w="990600" h="1040764">
                <a:moveTo>
                  <a:pt x="59562" y="41910"/>
                </a:moveTo>
                <a:lnTo>
                  <a:pt x="38861" y="61595"/>
                </a:lnTo>
                <a:lnTo>
                  <a:pt x="48701" y="71945"/>
                </a:lnTo>
                <a:lnTo>
                  <a:pt x="69402" y="52260"/>
                </a:lnTo>
                <a:lnTo>
                  <a:pt x="59562" y="41910"/>
                </a:lnTo>
                <a:close/>
              </a:path>
              <a:path w="990600" h="1040764">
                <a:moveTo>
                  <a:pt x="80286" y="41910"/>
                </a:moveTo>
                <a:lnTo>
                  <a:pt x="59562" y="41910"/>
                </a:lnTo>
                <a:lnTo>
                  <a:pt x="69402" y="52260"/>
                </a:lnTo>
                <a:lnTo>
                  <a:pt x="80286" y="41910"/>
                </a:lnTo>
                <a:close/>
              </a:path>
            </a:pathLst>
          </a:custGeom>
          <a:solidFill>
            <a:srgbClr val="005AAC"/>
          </a:solidFill>
        </p:spPr>
        <p:txBody>
          <a:bodyPr wrap="square" lIns="0" tIns="0" rIns="0" bIns="0" rtlCol="0"/>
          <a:lstStyle/>
          <a:p>
            <a:pPr defTabSz="685800"/>
            <a:endParaRPr sz="1350">
              <a:latin typeface="Calibri" panose="020F0502020204030204"/>
            </a:endParaRPr>
          </a:p>
        </p:txBody>
      </p:sp>
      <p:sp>
        <p:nvSpPr>
          <p:cNvPr id="20" name="object 20"/>
          <p:cNvSpPr/>
          <p:nvPr/>
        </p:nvSpPr>
        <p:spPr>
          <a:xfrm>
            <a:off x="4042922" y="3839207"/>
            <a:ext cx="1066985" cy="65258"/>
          </a:xfrm>
          <a:custGeom>
            <a:avLst/>
            <a:gdLst/>
            <a:ahLst/>
            <a:cxnLst/>
            <a:rect l="l" t="t" r="r" b="b"/>
            <a:pathLst>
              <a:path w="1422400" h="86995">
                <a:moveTo>
                  <a:pt x="1335531" y="0"/>
                </a:moveTo>
                <a:lnTo>
                  <a:pt x="1335531" y="86867"/>
                </a:lnTo>
                <a:lnTo>
                  <a:pt x="1393443" y="57911"/>
                </a:lnTo>
                <a:lnTo>
                  <a:pt x="1350009" y="57911"/>
                </a:lnTo>
                <a:lnTo>
                  <a:pt x="1350009" y="28955"/>
                </a:lnTo>
                <a:lnTo>
                  <a:pt x="1393444" y="28955"/>
                </a:lnTo>
                <a:lnTo>
                  <a:pt x="1335531" y="0"/>
                </a:lnTo>
                <a:close/>
              </a:path>
              <a:path w="1422400" h="86995">
                <a:moveTo>
                  <a:pt x="1335531" y="28955"/>
                </a:moveTo>
                <a:lnTo>
                  <a:pt x="0" y="28955"/>
                </a:lnTo>
                <a:lnTo>
                  <a:pt x="0" y="57911"/>
                </a:lnTo>
                <a:lnTo>
                  <a:pt x="1335531" y="57911"/>
                </a:lnTo>
                <a:lnTo>
                  <a:pt x="1335531" y="28955"/>
                </a:lnTo>
                <a:close/>
              </a:path>
              <a:path w="1422400" h="86995">
                <a:moveTo>
                  <a:pt x="1393444" y="28955"/>
                </a:moveTo>
                <a:lnTo>
                  <a:pt x="1350009" y="28955"/>
                </a:lnTo>
                <a:lnTo>
                  <a:pt x="1350009" y="57911"/>
                </a:lnTo>
                <a:lnTo>
                  <a:pt x="1393443" y="57911"/>
                </a:lnTo>
                <a:lnTo>
                  <a:pt x="1422400" y="43433"/>
                </a:lnTo>
                <a:lnTo>
                  <a:pt x="1393444" y="28955"/>
                </a:lnTo>
                <a:close/>
              </a:path>
            </a:pathLst>
          </a:custGeom>
          <a:solidFill>
            <a:srgbClr val="005AAC"/>
          </a:solidFill>
        </p:spPr>
        <p:txBody>
          <a:bodyPr wrap="square" lIns="0" tIns="0" rIns="0" bIns="0" rtlCol="0"/>
          <a:lstStyle/>
          <a:p>
            <a:pPr defTabSz="685800"/>
            <a:endParaRPr sz="1350">
              <a:latin typeface="Calibri" panose="020F0502020204030204"/>
            </a:endParaRPr>
          </a:p>
        </p:txBody>
      </p:sp>
      <p:sp>
        <p:nvSpPr>
          <p:cNvPr id="21" name="object 21"/>
          <p:cNvSpPr/>
          <p:nvPr/>
        </p:nvSpPr>
        <p:spPr>
          <a:xfrm>
            <a:off x="4042922" y="3908942"/>
            <a:ext cx="1066985" cy="65258"/>
          </a:xfrm>
          <a:custGeom>
            <a:avLst/>
            <a:gdLst/>
            <a:ahLst/>
            <a:cxnLst/>
            <a:rect l="l" t="t" r="r" b="b"/>
            <a:pathLst>
              <a:path w="1422400" h="86995">
                <a:moveTo>
                  <a:pt x="86868" y="0"/>
                </a:moveTo>
                <a:lnTo>
                  <a:pt x="0" y="43434"/>
                </a:lnTo>
                <a:lnTo>
                  <a:pt x="86868" y="86868"/>
                </a:lnTo>
                <a:lnTo>
                  <a:pt x="86868" y="57912"/>
                </a:lnTo>
                <a:lnTo>
                  <a:pt x="72389" y="57912"/>
                </a:lnTo>
                <a:lnTo>
                  <a:pt x="72389" y="28956"/>
                </a:lnTo>
                <a:lnTo>
                  <a:pt x="86868" y="28956"/>
                </a:lnTo>
                <a:lnTo>
                  <a:pt x="86868" y="0"/>
                </a:lnTo>
                <a:close/>
              </a:path>
              <a:path w="1422400" h="86995">
                <a:moveTo>
                  <a:pt x="86868" y="28956"/>
                </a:moveTo>
                <a:lnTo>
                  <a:pt x="72389" y="28956"/>
                </a:lnTo>
                <a:lnTo>
                  <a:pt x="72389" y="57912"/>
                </a:lnTo>
                <a:lnTo>
                  <a:pt x="86868" y="57912"/>
                </a:lnTo>
                <a:lnTo>
                  <a:pt x="86868" y="28956"/>
                </a:lnTo>
                <a:close/>
              </a:path>
              <a:path w="1422400" h="86995">
                <a:moveTo>
                  <a:pt x="1422400" y="28956"/>
                </a:moveTo>
                <a:lnTo>
                  <a:pt x="86868" y="28956"/>
                </a:lnTo>
                <a:lnTo>
                  <a:pt x="86868" y="57912"/>
                </a:lnTo>
                <a:lnTo>
                  <a:pt x="1422400" y="57912"/>
                </a:lnTo>
                <a:lnTo>
                  <a:pt x="1422400" y="28956"/>
                </a:lnTo>
                <a:close/>
              </a:path>
            </a:pathLst>
          </a:custGeom>
          <a:solidFill>
            <a:srgbClr val="005AAC"/>
          </a:solidFill>
        </p:spPr>
        <p:txBody>
          <a:bodyPr wrap="square" lIns="0" tIns="0" rIns="0" bIns="0" rtlCol="0"/>
          <a:lstStyle/>
          <a:p>
            <a:pPr defTabSz="685800"/>
            <a:endParaRPr sz="1350">
              <a:latin typeface="Calibri" panose="020F0502020204030204"/>
            </a:endParaRPr>
          </a:p>
        </p:txBody>
      </p:sp>
      <p:sp>
        <p:nvSpPr>
          <p:cNvPr id="22" name="object 22"/>
          <p:cNvSpPr txBox="1"/>
          <p:nvPr/>
        </p:nvSpPr>
        <p:spPr>
          <a:xfrm>
            <a:off x="371387" y="791912"/>
            <a:ext cx="6352373" cy="730969"/>
          </a:xfrm>
          <a:prstGeom prst="rect">
            <a:avLst/>
          </a:prstGeom>
        </p:spPr>
        <p:txBody>
          <a:bodyPr vert="horz" wrap="square" lIns="0" tIns="0" rIns="0" bIns="0" rtlCol="0">
            <a:spAutoFit/>
          </a:bodyPr>
          <a:lstStyle/>
          <a:p>
            <a:pPr marL="9525" defTabSz="685800"/>
            <a:r>
              <a:rPr sz="1350" b="1" dirty="0">
                <a:latin typeface="微软雅黑" panose="020B0503020204020204" pitchFamily="34" charset="-122"/>
                <a:cs typeface="微软雅黑" panose="020B0503020204020204" pitchFamily="34" charset="-122"/>
              </a:rPr>
              <a:t>（二）一体三翼构建数字孪生城市大脑</a:t>
            </a:r>
            <a:endParaRPr sz="1350">
              <a:latin typeface="微软雅黑" panose="020B0503020204020204" pitchFamily="34" charset="-122"/>
              <a:cs typeface="微软雅黑" panose="020B0503020204020204" pitchFamily="34" charset="-122"/>
            </a:endParaRPr>
          </a:p>
          <a:p>
            <a:pPr defTabSz="685800"/>
            <a:endParaRPr sz="1350">
              <a:latin typeface="Times New Roman" panose="02020603050405020304"/>
              <a:cs typeface="Times New Roman" panose="02020603050405020304"/>
            </a:endParaRPr>
          </a:p>
          <a:p>
            <a:pPr marR="3810" algn="r" defTabSz="685800">
              <a:spcBef>
                <a:spcPts val="1165"/>
              </a:spcBef>
            </a:pPr>
            <a:r>
              <a:rPr sz="1050" b="1" dirty="0">
                <a:latin typeface="微软雅黑" panose="020B0503020204020204" pitchFamily="34" charset="-122"/>
                <a:cs typeface="微软雅黑" panose="020B0503020204020204" pitchFamily="34" charset="-122"/>
              </a:rPr>
              <a:t>三、人工智能模型</a:t>
            </a:r>
            <a:endParaRPr sz="1050">
              <a:latin typeface="微软雅黑" panose="020B0503020204020204" pitchFamily="34" charset="-122"/>
              <a:cs typeface="微软雅黑" panose="020B0503020204020204" pitchFamily="34" charset="-122"/>
            </a:endParaRPr>
          </a:p>
        </p:txBody>
      </p:sp>
      <p:sp>
        <p:nvSpPr>
          <p:cNvPr id="23" name="object 23"/>
          <p:cNvSpPr txBox="1"/>
          <p:nvPr/>
        </p:nvSpPr>
        <p:spPr>
          <a:xfrm>
            <a:off x="579678" y="3307945"/>
            <a:ext cx="1089373" cy="161583"/>
          </a:xfrm>
          <a:prstGeom prst="rect">
            <a:avLst/>
          </a:prstGeom>
        </p:spPr>
        <p:txBody>
          <a:bodyPr vert="horz" wrap="square" lIns="0" tIns="0" rIns="0" bIns="0" rtlCol="0">
            <a:spAutoFit/>
          </a:bodyPr>
          <a:lstStyle/>
          <a:p>
            <a:pPr marL="9525" defTabSz="685800"/>
            <a:r>
              <a:rPr sz="1050" b="1" dirty="0">
                <a:latin typeface="微软雅黑" panose="020B0503020204020204" pitchFamily="34" charset="-122"/>
                <a:cs typeface="微软雅黑" panose="020B0503020204020204" pitchFamily="34" charset="-122"/>
              </a:rPr>
              <a:t>一、全域多元数据</a:t>
            </a:r>
            <a:endParaRPr sz="1050">
              <a:latin typeface="微软雅黑" panose="020B0503020204020204" pitchFamily="34" charset="-122"/>
              <a:cs typeface="微软雅黑" panose="020B0503020204020204" pitchFamily="34" charset="-122"/>
            </a:endParaRPr>
          </a:p>
        </p:txBody>
      </p:sp>
      <p:sp>
        <p:nvSpPr>
          <p:cNvPr id="24" name="object 24"/>
          <p:cNvSpPr txBox="1"/>
          <p:nvPr/>
        </p:nvSpPr>
        <p:spPr>
          <a:xfrm>
            <a:off x="579677" y="3551224"/>
            <a:ext cx="1333732" cy="955133"/>
          </a:xfrm>
          <a:prstGeom prst="rect">
            <a:avLst/>
          </a:prstGeom>
        </p:spPr>
        <p:txBody>
          <a:bodyPr vert="horz" wrap="square" lIns="0" tIns="0" rIns="0" bIns="0" rtlCol="0">
            <a:spAutoFit/>
          </a:bodyPr>
          <a:lstStyle/>
          <a:p>
            <a:pPr marL="180975" marR="3810" indent="-171450" algn="just" defTabSz="685800">
              <a:lnSpc>
                <a:spcPct val="120000"/>
              </a:lnSpc>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城市语义信息：城市要 素的几何属性、自然属 性、社会属性等</a:t>
            </a:r>
            <a:endParaRPr sz="900">
              <a:latin typeface="微软雅黑" panose="020B0503020204020204" pitchFamily="34" charset="-122"/>
              <a:cs typeface="微软雅黑" panose="020B0503020204020204" pitchFamily="34" charset="-122"/>
            </a:endParaRPr>
          </a:p>
          <a:p>
            <a:pPr marL="9525" defTabSz="685800">
              <a:spcBef>
                <a:spcPts val="665"/>
              </a:spcBef>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政府部门掌握信息</a:t>
            </a:r>
            <a:endParaRPr sz="900">
              <a:latin typeface="微软雅黑" panose="020B0503020204020204" pitchFamily="34" charset="-122"/>
              <a:cs typeface="微软雅黑" panose="020B0503020204020204" pitchFamily="34" charset="-122"/>
            </a:endParaRPr>
          </a:p>
          <a:p>
            <a:pPr marL="9525" defTabSz="685800">
              <a:spcBef>
                <a:spcPts val="665"/>
              </a:spcBef>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城市运行产生数据</a:t>
            </a:r>
            <a:endParaRPr sz="900">
              <a:latin typeface="微软雅黑" panose="020B0503020204020204" pitchFamily="34" charset="-122"/>
              <a:cs typeface="微软雅黑" panose="020B0503020204020204" pitchFamily="34" charset="-122"/>
            </a:endParaRPr>
          </a:p>
        </p:txBody>
      </p:sp>
      <p:sp>
        <p:nvSpPr>
          <p:cNvPr id="25" name="object 25"/>
          <p:cNvSpPr txBox="1"/>
          <p:nvPr/>
        </p:nvSpPr>
        <p:spPr>
          <a:xfrm>
            <a:off x="7235113" y="3327857"/>
            <a:ext cx="1089373" cy="161583"/>
          </a:xfrm>
          <a:prstGeom prst="rect">
            <a:avLst/>
          </a:prstGeom>
        </p:spPr>
        <p:txBody>
          <a:bodyPr vert="horz" wrap="square" lIns="0" tIns="0" rIns="0" bIns="0" rtlCol="0">
            <a:spAutoFit/>
          </a:bodyPr>
          <a:lstStyle/>
          <a:p>
            <a:pPr marL="9525" defTabSz="685800"/>
            <a:r>
              <a:rPr sz="1050" b="1" dirty="0">
                <a:latin typeface="微软雅黑" panose="020B0503020204020204" pitchFamily="34" charset="-122"/>
                <a:cs typeface="微软雅黑" panose="020B0503020204020204" pitchFamily="34" charset="-122"/>
              </a:rPr>
              <a:t>二、城市信息模型</a:t>
            </a:r>
            <a:endParaRPr sz="1050">
              <a:latin typeface="微软雅黑" panose="020B0503020204020204" pitchFamily="34" charset="-122"/>
              <a:cs typeface="微软雅黑" panose="020B0503020204020204" pitchFamily="34" charset="-122"/>
            </a:endParaRPr>
          </a:p>
        </p:txBody>
      </p:sp>
      <p:sp>
        <p:nvSpPr>
          <p:cNvPr id="26" name="object 26"/>
          <p:cNvSpPr txBox="1"/>
          <p:nvPr/>
        </p:nvSpPr>
        <p:spPr>
          <a:xfrm>
            <a:off x="7235112" y="3571134"/>
            <a:ext cx="1333732" cy="728917"/>
          </a:xfrm>
          <a:prstGeom prst="rect">
            <a:avLst/>
          </a:prstGeom>
        </p:spPr>
        <p:txBody>
          <a:bodyPr vert="horz" wrap="square" lIns="0" tIns="0" rIns="0" bIns="0" rtlCol="0">
            <a:spAutoFit/>
          </a:bodyPr>
          <a:lstStyle/>
          <a:p>
            <a:pPr marL="180975" marR="3810" indent="-171450" defTabSz="685800">
              <a:lnSpc>
                <a:spcPct val="120000"/>
              </a:lnSpc>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信息加载在城市信息模 型上</a:t>
            </a:r>
            <a:endParaRPr sz="900">
              <a:latin typeface="微软雅黑" panose="020B0503020204020204" pitchFamily="34" charset="-122"/>
              <a:cs typeface="微软雅黑" panose="020B0503020204020204" pitchFamily="34" charset="-122"/>
            </a:endParaRPr>
          </a:p>
          <a:p>
            <a:pPr marL="180975" marR="3810" indent="-171450" defTabSz="685800">
              <a:lnSpc>
                <a:spcPct val="120000"/>
              </a:lnSpc>
              <a:spcBef>
                <a:spcPts val="450"/>
              </a:spcBef>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形成全景视图和各领域 视图</a:t>
            </a:r>
            <a:endParaRPr sz="900">
              <a:latin typeface="微软雅黑" panose="020B0503020204020204" pitchFamily="34" charset="-122"/>
              <a:cs typeface="微软雅黑" panose="020B0503020204020204" pitchFamily="34" charset="-122"/>
            </a:endParaRPr>
          </a:p>
        </p:txBody>
      </p:sp>
      <p:sp>
        <p:nvSpPr>
          <p:cNvPr id="27" name="object 27"/>
          <p:cNvSpPr txBox="1"/>
          <p:nvPr/>
        </p:nvSpPr>
        <p:spPr>
          <a:xfrm>
            <a:off x="5634253" y="1578063"/>
            <a:ext cx="1333732" cy="728917"/>
          </a:xfrm>
          <a:prstGeom prst="rect">
            <a:avLst/>
          </a:prstGeom>
        </p:spPr>
        <p:txBody>
          <a:bodyPr vert="horz" wrap="square" lIns="0" tIns="0" rIns="0" bIns="0" rtlCol="0">
            <a:spAutoFit/>
          </a:bodyPr>
          <a:lstStyle/>
          <a:p>
            <a:pPr marL="180975" marR="3810" indent="-171450" defTabSz="685800">
              <a:lnSpc>
                <a:spcPct val="120000"/>
              </a:lnSpc>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提供感知、认知推理、 执行、人机交互能力</a:t>
            </a:r>
            <a:endParaRPr sz="900">
              <a:latin typeface="微软雅黑" panose="020B0503020204020204" pitchFamily="34" charset="-122"/>
              <a:cs typeface="微软雅黑" panose="020B0503020204020204" pitchFamily="34" charset="-122"/>
            </a:endParaRPr>
          </a:p>
          <a:p>
            <a:pPr marL="180975" marR="3810" indent="-171450" defTabSz="685800">
              <a:lnSpc>
                <a:spcPct val="120000"/>
              </a:lnSpc>
              <a:spcBef>
                <a:spcPts val="450"/>
              </a:spcBef>
            </a:pPr>
            <a:r>
              <a:rPr sz="900" spc="-195" dirty="0">
                <a:latin typeface="MS UI Gothic" panose="020B0600070205080204" charset="-128"/>
                <a:cs typeface="MS UI Gothic" panose="020B0600070205080204" charset="-128"/>
              </a:rPr>
              <a:t>✓ </a:t>
            </a:r>
            <a:r>
              <a:rPr sz="900" spc="90" dirty="0">
                <a:latin typeface="MS UI Gothic" panose="020B0600070205080204" charset="-128"/>
                <a:cs typeface="MS UI Gothic" panose="020B0600070205080204" charset="-128"/>
              </a:rPr>
              <a:t> </a:t>
            </a:r>
            <a:r>
              <a:rPr sz="900" dirty="0">
                <a:latin typeface="微软雅黑" panose="020B0503020204020204" pitchFamily="34" charset="-122"/>
                <a:cs typeface="微软雅黑" panose="020B0503020204020204" pitchFamily="34" charset="-122"/>
              </a:rPr>
              <a:t>进行跨部门、跨领域、 跨区域即时数据处理</a:t>
            </a:r>
            <a:endParaRPr sz="900">
              <a:latin typeface="微软雅黑" panose="020B0503020204020204" pitchFamily="34" charset="-122"/>
              <a:cs typeface="微软雅黑" panose="020B0503020204020204" pitchFamily="34" charset="-122"/>
            </a:endParaRPr>
          </a:p>
        </p:txBody>
      </p:sp>
      <p:sp>
        <p:nvSpPr>
          <p:cNvPr id="28" name="object 28"/>
          <p:cNvSpPr txBox="1"/>
          <p:nvPr/>
        </p:nvSpPr>
        <p:spPr>
          <a:xfrm>
            <a:off x="2517418" y="2423352"/>
            <a:ext cx="476333" cy="318292"/>
          </a:xfrm>
          <a:prstGeom prst="rect">
            <a:avLst/>
          </a:prstGeom>
        </p:spPr>
        <p:txBody>
          <a:bodyPr vert="horz" wrap="square" lIns="0" tIns="0" rIns="0" bIns="0" rtlCol="0">
            <a:spAutoFit/>
          </a:bodyPr>
          <a:lstStyle/>
          <a:p>
            <a:pPr marL="9525" marR="3810" defTabSz="685800">
              <a:lnSpc>
                <a:spcPct val="120000"/>
              </a:lnSpc>
            </a:pPr>
            <a:r>
              <a:rPr sz="900" dirty="0">
                <a:latin typeface="微软雅黑" panose="020B0503020204020204" pitchFamily="34" charset="-122"/>
                <a:cs typeface="微软雅黑" panose="020B0503020204020204" pitchFamily="34" charset="-122"/>
              </a:rPr>
              <a:t>数据提供 决策依据</a:t>
            </a:r>
            <a:endParaRPr sz="900">
              <a:latin typeface="微软雅黑" panose="020B0503020204020204" pitchFamily="34" charset="-122"/>
              <a:cs typeface="微软雅黑" panose="020B0503020204020204" pitchFamily="34" charset="-122"/>
            </a:endParaRPr>
          </a:p>
        </p:txBody>
      </p:sp>
      <p:sp>
        <p:nvSpPr>
          <p:cNvPr id="29" name="object 29"/>
          <p:cNvSpPr txBox="1"/>
          <p:nvPr/>
        </p:nvSpPr>
        <p:spPr>
          <a:xfrm>
            <a:off x="3255258" y="2686288"/>
            <a:ext cx="476333" cy="302647"/>
          </a:xfrm>
          <a:prstGeom prst="rect">
            <a:avLst/>
          </a:prstGeom>
        </p:spPr>
        <p:txBody>
          <a:bodyPr vert="horz" wrap="square" lIns="0" tIns="0" rIns="0" bIns="0" rtlCol="0">
            <a:spAutoFit/>
          </a:bodyPr>
          <a:lstStyle/>
          <a:p>
            <a:pPr marL="9525" defTabSz="685800"/>
            <a:r>
              <a:rPr sz="900" dirty="0">
                <a:latin typeface="微软雅黑" panose="020B0503020204020204" pitchFamily="34" charset="-122"/>
                <a:cs typeface="微软雅黑" panose="020B0503020204020204" pitchFamily="34" charset="-122"/>
              </a:rPr>
              <a:t>智能分析</a:t>
            </a:r>
            <a:endParaRPr sz="900">
              <a:latin typeface="微软雅黑" panose="020B0503020204020204" pitchFamily="34" charset="-122"/>
              <a:cs typeface="微软雅黑" panose="020B0503020204020204" pitchFamily="34" charset="-122"/>
            </a:endParaRPr>
          </a:p>
          <a:p>
            <a:pPr marL="9525" defTabSz="685800">
              <a:spcBef>
                <a:spcPts val="215"/>
              </a:spcBef>
            </a:pPr>
            <a:r>
              <a:rPr sz="900" spc="-4" dirty="0">
                <a:latin typeface="微软雅黑" panose="020B0503020204020204" pitchFamily="34" charset="-122"/>
                <a:cs typeface="微软雅黑" panose="020B0503020204020204" pitchFamily="34" charset="-122"/>
              </a:rPr>
              <a:t>量化指标</a:t>
            </a:r>
            <a:endParaRPr sz="900">
              <a:latin typeface="微软雅黑" panose="020B0503020204020204" pitchFamily="34" charset="-122"/>
              <a:cs typeface="微软雅黑" panose="020B0503020204020204" pitchFamily="34" charset="-122"/>
            </a:endParaRPr>
          </a:p>
        </p:txBody>
      </p:sp>
      <p:sp>
        <p:nvSpPr>
          <p:cNvPr id="30" name="object 30"/>
          <p:cNvSpPr txBox="1"/>
          <p:nvPr/>
        </p:nvSpPr>
        <p:spPr>
          <a:xfrm>
            <a:off x="6060666" y="2447169"/>
            <a:ext cx="476333" cy="138499"/>
          </a:xfrm>
          <a:prstGeom prst="rect">
            <a:avLst/>
          </a:prstGeom>
        </p:spPr>
        <p:txBody>
          <a:bodyPr vert="horz" wrap="square" lIns="0" tIns="0" rIns="0" bIns="0" rtlCol="0">
            <a:spAutoFit/>
          </a:bodyPr>
          <a:lstStyle/>
          <a:p>
            <a:pPr marL="9525" defTabSz="685800"/>
            <a:r>
              <a:rPr sz="900" dirty="0">
                <a:latin typeface="微软雅黑" panose="020B0503020204020204" pitchFamily="34" charset="-122"/>
                <a:cs typeface="微软雅黑" panose="020B0503020204020204" pitchFamily="34" charset="-122"/>
              </a:rPr>
              <a:t>智能操控</a:t>
            </a:r>
            <a:endParaRPr sz="900">
              <a:latin typeface="微软雅黑" panose="020B0503020204020204" pitchFamily="34" charset="-122"/>
              <a:cs typeface="微软雅黑" panose="020B0503020204020204" pitchFamily="34" charset="-122"/>
            </a:endParaRPr>
          </a:p>
        </p:txBody>
      </p:sp>
      <p:sp>
        <p:nvSpPr>
          <p:cNvPr id="31" name="object 31"/>
          <p:cNvSpPr txBox="1"/>
          <p:nvPr/>
        </p:nvSpPr>
        <p:spPr>
          <a:xfrm>
            <a:off x="6060666" y="2611790"/>
            <a:ext cx="476333" cy="138499"/>
          </a:xfrm>
          <a:prstGeom prst="rect">
            <a:avLst/>
          </a:prstGeom>
        </p:spPr>
        <p:txBody>
          <a:bodyPr vert="horz" wrap="square" lIns="0" tIns="0" rIns="0" bIns="0" rtlCol="0">
            <a:spAutoFit/>
          </a:bodyPr>
          <a:lstStyle/>
          <a:p>
            <a:pPr marL="9525" defTabSz="685800"/>
            <a:r>
              <a:rPr sz="900" dirty="0">
                <a:latin typeface="微软雅黑" panose="020B0503020204020204" pitchFamily="34" charset="-122"/>
                <a:cs typeface="微软雅黑" panose="020B0503020204020204" pitchFamily="34" charset="-122"/>
              </a:rPr>
              <a:t>反向控制</a:t>
            </a:r>
            <a:endParaRPr sz="900">
              <a:latin typeface="微软雅黑" panose="020B0503020204020204" pitchFamily="34" charset="-122"/>
              <a:cs typeface="微软雅黑" panose="020B0503020204020204" pitchFamily="34" charset="-122"/>
            </a:endParaRPr>
          </a:p>
        </p:txBody>
      </p:sp>
      <p:sp>
        <p:nvSpPr>
          <p:cNvPr id="32" name="object 32"/>
          <p:cNvSpPr txBox="1"/>
          <p:nvPr/>
        </p:nvSpPr>
        <p:spPr>
          <a:xfrm>
            <a:off x="5374271" y="2690670"/>
            <a:ext cx="476333" cy="318292"/>
          </a:xfrm>
          <a:prstGeom prst="rect">
            <a:avLst/>
          </a:prstGeom>
        </p:spPr>
        <p:txBody>
          <a:bodyPr vert="horz" wrap="square" lIns="0" tIns="0" rIns="0" bIns="0" rtlCol="0">
            <a:spAutoFit/>
          </a:bodyPr>
          <a:lstStyle/>
          <a:p>
            <a:pPr marL="9525" marR="3810" defTabSz="685800">
              <a:lnSpc>
                <a:spcPct val="120000"/>
              </a:lnSpc>
            </a:pPr>
            <a:r>
              <a:rPr sz="900" dirty="0">
                <a:latin typeface="微软雅黑" panose="020B0503020204020204" pitchFamily="34" charset="-122"/>
                <a:cs typeface="微软雅黑" panose="020B0503020204020204" pitchFamily="34" charset="-122"/>
              </a:rPr>
              <a:t>实时感知 虚实交互</a:t>
            </a:r>
            <a:endParaRPr sz="900">
              <a:latin typeface="微软雅黑" panose="020B0503020204020204" pitchFamily="34" charset="-122"/>
              <a:cs typeface="微软雅黑" panose="020B0503020204020204" pitchFamily="34" charset="-122"/>
            </a:endParaRPr>
          </a:p>
        </p:txBody>
      </p:sp>
      <p:sp>
        <p:nvSpPr>
          <p:cNvPr id="33" name="object 33"/>
          <p:cNvSpPr txBox="1"/>
          <p:nvPr/>
        </p:nvSpPr>
        <p:spPr>
          <a:xfrm>
            <a:off x="4340343" y="4018781"/>
            <a:ext cx="476333" cy="498598"/>
          </a:xfrm>
          <a:prstGeom prst="rect">
            <a:avLst/>
          </a:prstGeom>
        </p:spPr>
        <p:txBody>
          <a:bodyPr vert="horz" wrap="square" lIns="0" tIns="0" rIns="0" bIns="0" rtlCol="0">
            <a:spAutoFit/>
          </a:bodyPr>
          <a:lstStyle/>
          <a:p>
            <a:pPr marL="9525" marR="3810" algn="just" defTabSz="685800">
              <a:lnSpc>
                <a:spcPct val="120000"/>
              </a:lnSpc>
            </a:pPr>
            <a:r>
              <a:rPr sz="900" dirty="0">
                <a:latin typeface="微软雅黑" panose="020B0503020204020204" pitchFamily="34" charset="-122"/>
                <a:cs typeface="微软雅黑" panose="020B0503020204020204" pitchFamily="34" charset="-122"/>
              </a:rPr>
              <a:t>汇聚整合 质量监控 有序治理</a:t>
            </a:r>
            <a:endParaRPr sz="900">
              <a:latin typeface="微软雅黑" panose="020B0503020204020204" pitchFamily="34" charset="-122"/>
              <a:cs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UNIT_TABLE_BEAUTIFY" val="smartTable{a1977694-7f72-45f0-bb8e-fe269d931e25}"/>
</p:tagLst>
</file>

<file path=ppt/tags/tag2.xml><?xml version="1.0" encoding="utf-8"?>
<p:tagLst xmlns:p="http://schemas.openxmlformats.org/presentationml/2006/main">
  <p:tag name="KSO_WM_UNIT_TABLE_BEAUTIFY" val="smartTable{a4b05242-0184-4228-8683-4636475ab400}"/>
  <p:tag name="TABLE_ENDDRAG_ORIGIN_RECT" val="185*237"/>
  <p:tag name="TABLE_ENDDRAG_RECT" val="267*153*185*237"/>
</p:tagLst>
</file>

<file path=ppt/tags/tag3.xml><?xml version="1.0" encoding="utf-8"?>
<p:tagLst xmlns:p="http://schemas.openxmlformats.org/presentationml/2006/main">
  <p:tag name="KSO_WM_UNIT_TABLE_BEAUTIFY" val="smartTable{347e13e4-73fd-42ae-94c6-d17e1fb58f39}"/>
</p:tagLst>
</file>

<file path=ppt/tags/tag4.xml><?xml version="1.0" encoding="utf-8"?>
<p:tagLst xmlns:p="http://schemas.openxmlformats.org/presentationml/2006/main">
  <p:tag name="REFSHAPE" val="371614164"/>
</p:tagLst>
</file>

<file path=ppt/tags/tag5.xml><?xml version="1.0" encoding="utf-8"?>
<p:tagLst xmlns:p="http://schemas.openxmlformats.org/presentationml/2006/main">
  <p:tag name="REFSHAPE" val="174064788"/>
  <p:tag name="KSO_WM_UNIT_PLACING_PICTURE_USER_VIEWPORT" val="{&quot;height&quot;:3225,&quot;width&quot;:11535}"/>
</p:tagLst>
</file>

<file path=ppt/tags/tag6.xml><?xml version="1.0" encoding="utf-8"?>
<p:tagLst xmlns:p="http://schemas.openxmlformats.org/presentationml/2006/main">
  <p:tag name="ISPRING_ULTRA_SCORM_COURSE_ID" val="EB97BECA-6E1D-4EAF-B34E-04A5BF26D3A8"/>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PLAYERS_CUSTOMIZATION" val="UEsDBBQAAgAIAIxwcEjO8+LqUwQAAA0QAAAdAAAAdW5pdmVyc2FsL2NvbW1vbl9tZXNzYWdlcy5sbmetV/9u2zYQ/r9A34EQUGADNrcd0KIYEgeyxNhCZMmV6DjZDwiMxNhEKDGVKLfZX3uaPdieZEdKbuykg6SkgG1YtO+74913H49HJ19ygbasrLgsjq23ozcWYkUqM16sj60lOf35g4UqRYuMClmwY6uQFjoZv3xxJGixrumawfeXLxA6yllVwWM11k/3z4hnx9ZikjjhfGEHl4kfTsNk4k2tsSPzW1rcIV+u5R/lD7+8//Dl7bv3Px69bi37AMVz2/cPoZBBevemB1BAotBPAA37SYAviDXWn8PswiXxvQBb4/bLMOtFhM+tsf7stFtGEQ5IEvueixMvToKQmFz4mGDXGl/KGm3oliEl0Zazz0htGFRS8ZKhSvDM/JBKWChq1uXMDee2FyQRjknkOcQLA2scy7K8+8nA0lptZAnuKpTxil4JlhmfwBnz+23JKnBNFXAKwUttOPxT5pQXo07Xkb3ygmlCwtCPExy4uxVrjIsMuSXVbgaiRHaMIwAoacXKJ9gmhmXGHNlCDEOYedOZD2+iQ5jx9UbAWw2NY4GhBgtWdFkBR3AE7IrjVRi5OmngClF0S6vqsyyzA37sF6oL2AucECjokD1wojF2wFBjDspRlixVXWBzHMf2FCeT8AKIDH0XDrEIz6DdzoZYXOIYWgTHXTaBfe5NbU143WI7/u/6K6WazuIO0TQFO52+LZd1BSs6pdAFptOqYV5i/HEJVfNs/xtd3ABCYk291nzLIIQy62YPaIqDXc2fj0vvt+TU9nzsJkAoN1wlxIiddkZBHgqpEBVC6g2AX5ptaZEydMVSWgPh7+BvGc/M33SxTSSfav4XoqqVlletKgUuvng1el5oHvFBTVe0LHr0+QOoA018vNm8rmCnSrH8VnXtYi8To+8SxXP3pbvufzfVpy7P3NED/0O3EzfCNPGg2ydc9rfAcBRp8YXTQ/S38oJTcLRo9A0E0CuuB/gMwhYgkOipGOeQ+YMQzqEiA+xXeBJ7ROeYXVVcdZ7ZplBNvb/NkRSGJMEUu+fJFbuW0P+C0W1zdIOEG+KMnuBsECH2JosDnW5RAgho3YwPEJLgOew/64G5nONdBht5PcjEStYiM3Im+I2RWKhNnbPHM8t1KXOzKmi166VG4U+eE0Wzuahxuhhw9sbYjpxZ4tiBg/W4q3tY9DQCLuuYfBInvj3R5kDqnKp0A+fKtayLrCdQM7G6+NQGsDalMaNluvn37396YjyIpFlF7eqvg0CgQ7Uu4a9gvwdSserPLhBiTw7tzEMfq3bC39n1HPiJB3T4LpM0bQ6tXOawNOr2C2xri2YTYjuzORAyNvyTdZl2jyn7CHM7OgNRMrOoNZ7T8gYUjUgpBqGYVGsCqmHe7y9ZtRK8YENsn3cm6A0Tb5HYrmtunNB8gqc3zVmawVydtldPAVfPvmDOzA5A8B7gsYyrgYDmjNnJCzR683zf5tvHR87Xp8pc3I9e793j/wNQSwMEFAACAAgAjHBwSAdoQGkJAwAAtQoAACcAAAB1bml2ZXJzYWwvZmxhc2hfcHVibGlzaGluZ19zZXR0aW5ncy54bWzVVt1SGjEUvucpMul4KasWq2UWnI7AlFGBEdrqlRM2BzZjNtlusiBe9Wn6YH2SnmwEYbTOqnWm5QZyfr7znZ8cEh7dJJLMIDNCqwbdre5QAirSXKhpg34ZdbYPKTGWKc6kVtCgSlNy1KyEaT6WwsRDsBZNDUEYZeqpbdDY2rQeBPP5vCpMmjmtlrlFfFONdBKkGRhQFrIglWyBX3aRgqHNSoWQ0IvONM8lEMGRghKOHZMdyUxMA282ZtH1NNO54sda6oxk03GDvusUn6WNh2qJBJRLzjRR6MS2zjgXjg+TQ3ELJAYxjZH4QY2SueA2btC9mkNB6+AhSoHtc2AO5VhjMsrewSdgGWeW+aOPZ+HGmqXAi/hCsUREI9QQl3+DtkZXny8H7fPTbu/katTvn466A0+i8Ak2ccJgM1CIhHSeRbCKEzJrWRQjb/SZMGkgDNZFS7OJVhvk3JmMtcTaF144D8kYeI8lsNaN4bVQHbTcpWSCichFg37KBJOUCMukiFbOJh8bK2zR/866JUEsnDMgZ0N6H95XJ4pZZmCd1lJjXM2j5jedS04WOidSXAOxmmD+eYK/YiDrzSGTTCeFFMfHEiMFRpwJmAM/Kmp6B/inQJcYIsnREyc3lWB9hO+5uCVjmOgMcYHNcMZRLozHrz4LOGXG3IOyJcet4Wm31b7q9lrtiy2XIOMzpqJngmPDIUntW+AzzF1pDCGlxmquQWBlIpYbKPrDBS/MyqRZOnbMZkXTXSMLUGy3QD4eExURjqZQOZQFjJgiWskFYRFeIeNGaCZ0blDih8VDmxcR9K5EqILqFG8QBss4ZGXQdnb33tf2PxwcfqxXg18/fm4/6XS3VgaSuWh+rxw/uVhWy+XhnQsDtwseXw02y//NzTA4b38tU9de+2JUqpvtYSm4fhmr/kkZq3O/ygZra6wUBdxDU7/0cBNJkQgL/G+O2AvG5FX/IH7G3mZM3jDn11yN/yZlf1o9RjZeH2Hw6PPIaRKhRIKFcBtx9aZq7td28D3zqKpSQbTNp2az8htQSwMEFAACAAgAjHBwSDS9T2SwAgAAVAoAACEAAAB1bml2ZXJzYWwvZmxhc2hfc2tpbl9zZXR0aW5ncy54bWyVVm1P2zAQ/r5fUXXfCdu0sUmmEnSdhMQGGojvTnJNrDp2ZV/K+u9nOzax06YNtZDqu+e5O99bIXrDxOLDbEYKyaV6AkQmKm0lQTZj5fU8bxGluCikQBB4IaRqKJ8vPv5yH5I55DmW3IGaylnTAno3l+4zheJ9fL2yZ4xQyGZLxf5eVvIip8WmUrIV5dnQ6v0WFGdiYyP6cbVcjTrgTOMdQpPEtPpuzzTKVoHWYEP6trLnLIvTHHjwdDpdA07v6vTrB7Qd0wwd7eaTPWO0La3gPUk2hTHWU8KVPacJCP/QQL98tmcUyuke1Luikdt2+y6CkpVNaMo5XcQ3Dpe0NONnCD8v7TlLsA+yjs5WwafncmlPBPJf47kndlyV5I82r4OFYIuec1igaoFk4dbpdC1fH1o08wGLNeXaAGJRD3o0QT/SVgczqazH/YVXJsrYlpf0kBfJ2waWXcCRuVTe45fLW7crYqNvsihCBTsvjELshT3yj8nrATIS9sgnzkp4EHx/AB9qOk6o8S311TydfqMFQc219NpwC1rr6d5Oro5ce0HANLKEhbbhPLMGbNlI5mRdSNlBTETQHasoMil+W1y+d4/RJBsofKsdbyyCDDkc6zcXo9nScb3cPW1Hr037sftV6B/X3Wdolvj1nCLSom7Mr5KezzzPTIlJzDw7zrBr0sBB3Ym1jDjO9xipoWoD6llKPtWNkAh6qnnZzdYYnGRRDkh2PMvEGzmWftE2OaiVqRoDHbKcCjtgzaqamz98YfAK5YAxou2oWBt7grK3vowEvgmAqqIOXdtdOk3TcmQcdhBmPxK4J4+9jWjTpWMNd4P3sMa45bxkUk/6VdH3SrpCIvkR/IsJKzE80Exoe6S5di9LJj9s4T6WZC+HbWabL15k7u57KTFs9IcZNEL73+R/UEsDBBQAAgAIAIxwcEjRCJp53gIAAMYJAAAmAAAAdW5pdmVyc2FsL2h0bWxfcHVibGlzaGluZ19zZXR0aW5ncy54bWzNVsFOGzEQvecrLFccyQKlhUaboIoEgaAkImkLJzRZO1kLr721vQnh1K/ph/VLOl6TkAgaLQiq5pLseObNezPj2cQHt5kkE26s0KpJt+tblHCVaCbUuEm/Do429ymxDhQDqRVvUqUpOWjV4rwYSmHTPncOXS1BGGUbuWvS1Lm8EUXT6bQubG78qZaFQ3xbT3QW5YZbrhw3US5hhl9ulnNLW7UaIXEwfdGskJwIhhSU8OxAHrtM0ih4DSG5GRtdKHaopTbEjIdN+u6o/Mx9AlJbZFx5bbaFRm92DWBMeDog++KOk5SLcYq893YpmQrm0ibd2fUo6B09RimxgwTwKIcatSh3D59xBwwchMeQz/FbZ+eGYGIzBZlIBnhCvPwmbQ+uj696nYuzk/PT60G3ezY46QUSZUy0ihNHq4liJKQLk/BFnhicgyRF3hgzAml5HC2b5m4jrVbI+Wcy1BJLX0ZRMkKmctakn40ASYlwIEWyOHVgxtwdCYkafOx2faQcfQAMepMUjOXLieYn1lcxaX3XhWRkpgsixQ0nThNUVGT4K+VkudxkZHRWWiVYR6wUjJOJ4FPODsoq3QP+LdEVpsgKjMRRzCV3IcOPQtyRIR9pg7gcJji0aBc24NefBZyDtQ+gMOe40T87aXeuT87bncsNLxDYBFTyTHBsIc9y9xb4gNqVxhRSaqzmEgRWJoHC8rI/TLDSrYrMyrlTmJRN940sQbHdAvkETDxIcLSEKnhVwAQU0UrOCCR4KawfoYnQhUVLGJYAbV9EMIQSoUqqY1xQmMwwbqqgbW3vvN/98HFv/1OjHv3++WtzbdD9ouhJ8NnCpjhcuyoW6+LxnYsjf0OfvuzOFP/qrvcuOt+qVOq8czmo1J9OvxJct4pX97SK10VYTr2lxVSJAm6WcVhjuFukyITj7DWH5gWNX7/lw1i8UuPfUMXa8f1/RYSnxUt95S0eR0/+zaihffW/V6v2B1BLAwQUAAIACACMcHBI2GX9Y5ABAAAeBgAAHwAAAHVuaXZlcnNhbC9odG1sX3NraW5fc2V0dGluZ3MuanONlFFPwjAQx9/5FEt9NQQ1ivpmEBMTHkzkzfjQjWMsdL2l7SaT8N1tB8La3QK9F/rfr//rHeltB5FdLGHRc7Rtfjf7D3/faOA0o0q49nXRo+dOZ1pkC5hnOYhMAguQ6v/oUd6dCMqYycY0rj+drW75MXRfllzoNl4QForQNHW4IsAfQttQh3+90g5l7Utq9TkujUE5TFAakGYoUeW8YdjVW7PaFQYwVqDOoEuegGc6alYfeXK8H7tocwnmBZf1DFMcxjxZpwpLuejLv6oLUPYfXx/SPo0nU89OZNq8G8jDxNNHF/1koUBrOOR9mLogYcFjEC3fbuEB6hl3CwroKtOZ+adfbly06YKncEGXbEOtV4cbu+hyBjZmT9zduvAIwWtQl6TEoiwu4RSmriMdtNvzIyqQLzKZ7rnXkQuSc5d1tn3dOxU6mrhg3hPC4AmtqNeX942OENQEaMinq4O8M8pOUKIkciChUcOqOhp6lzHhHHH7r4hxY3iyyu14sLPRtoGrNag5orC3/z53zzDXYPcHUEsDBBQAAgAIAIxwcEg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McHBIsO1dV24AAAB2AAAAHAAAAHVuaXZlcnNhbC9sb2NhbF9zZXR0aW5ncy54bWwNzD0OwjAMQOG9p7C8l5+NoWk3NhAS5QBWY1Akx0aJheD2eHvDpzct3yrw4daLacLj7oDAulku+kr4WM/jCaE7aSYx5YRqCMs8TGIbyZ3dA3Z4C/24rVwjnK9UQ94ad1YnjzOMcInns3DG/Tz8AVBLAwQUAAIACAB2uMN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CMcHBIF6nhQW8BAAD7AgAAKQAAAHVuaXZlcnNhbC9za2luX2N1c3RvbWl6YXRpb25fc2V0dGluZ3MueG1sjVLbatwwEH3PV4j8wEoa3Qzugm4ufklCspBnd60W00QulkJL0cdXTrJsttnQap5mzpkzzOi06fsU7VPK8+P0e8jTHO9CzlP8lrYXCLX7+WFebpaQQk6bY+V+iuP8s49f57VWqykPcRyW0a5o2mLUPT+kpFZO1YwZRpFknnqFnOe2Yg24BmzFHCW23fwl8aK7hH2I+bxquzlB3zf0MYUl93EMv7Zwyn4LnW7weRnGqfLSVrA1ymFqcWwNxAiX3BeqAUAgyx1xuEjZSE2Qx4xjKEZRoIAI56QRhUjKoWZdI6oK841ATDJGXaGe1m6ktXHUFgkNIbpO86qxpeuMxBgRQoC5wgV0BqPKhqqhQa0HBAcGRNFGEwWos53pWPHOC8uRol5gXJgxgPHxuMft3p7rWP3vdQ7n/Ifg2S84i67e2pwxV7t/WpZK3oXHHw9DDujLkEI/frq8ufV3/mqnd/311eWrN599fGCuhq2bf+jvP1BLAwQUAAIACACMcHBIfB8e1foNAACMHAAAFwAAAHVuaXZlcnNhbC91bml2ZXJzYWwucG5n7Vd9WFJn/6etWquVtrncMvVqXWuuF3XqfEd/lWZdLc0s0RTNlZZLJVIgVHC/pxa9qKy5QkPlCVdaCLhQUVCohyZLfIkpHhUPVqQkBKSEB0X0OWr75/n3+eP5x/u6znU+5z73fX/fX+4rhyIj1q7euBqBQKzdvy/sMALxfjgC8V7tqpXwzBbhhgPwa1n24YjdCE7XpjH4Y/mpXQd3IRC/U9fMpKyAvz88uy8+G4FYJ5l/lkkxNScRiE2b94ftOnI+SQ8ePGNKVUmf65wt6946+z9LAte8+P7hT6u+MITl3FmzIjz80K4j9mG7eiu+8JK8Djvru1pwOPHD99V77Zdjx7xbNShjTPcsN/mv3w7Wd0L+zw7kfbu/57eoKZ907vYImPSjsPUIhP1Bh2UIhHwJLsEluASX4BJcgktwCS7BJbgEl+D/AurboeGCgpNp8+NmYPQikH8SvvDegPwvJoJiHEg2MxBBDZ74U17kpzqfo28AXNDN50b+xVZxcq1afS2fL9w0vxbfRMfw8HxHD5lWzwUJw6QEkMNW96W3jQkBUnwsZi4EA2Ccw5Pzx/+Qfwsk9oh+d8SZJ/uUINrFGx5BLaSZcanjJAXSxMMbZX3oUSKuXIank0oU1pwSmVjfWMwMMrbwSO97TGv1BvduImQQGl24QRnN95Vzs5AY1TpTRQ0JzB27QyuG2pwwibgmPYZRMDtlBGx5xlbCi7op22Ep3Y6OMvKwLRjR1OjjFPUIXZSMIhW+fhEcGaTqiQptnTxXSTBF6fDjB7W10MrkX/mSjo5J/nSKxV3UltwL5urY+pFKlHQsMm8VC9JzjG/6A6+6n8HOy1Fpqs1KVJ2VrJX6+QglNKGmMo+TG7/iaGtL1o9AVvPITXW1TD1AjgVIfxxCa+yC3zw0phx5/o3KsUGJEZNSn/aNadMrGov91rGo11YXBWYEhzIaE6BvHlwzxRFaBLXmad2J5nWMKD5Lb3UZzQXp+dgWNwylrEyPMb9/X8cVi2yBpH06d2uLwYdSn+tqnKBcT4iIhvaib+JomlqW03Wcur6yr6jD4G/SrsQRLjSQBcHD9myg4YmOZ+JyoABPbdIvq2/nkj9f9+lDs+i+ZvtJqTUjTOGfRAouzFu33Ws0D5clGLvrW9sWSyosNwdrvQo1gDPX3WQ5r0I52D6HPDHnMG/CiUEdHRkFLCMAApo9CYQBDa46oL5ImSYsdQtUt0kKfYtKBdHI4Tr0t5CDjciCnkyQUOOHomi/H+um5mG3Je799Uhiobq3TbpnhXQiiTENCSD9fep1XmUEMtm1utoZ81g+8wCNYUBdhQpijgZpZLY4p6U1MhTGWznJdDssOMIAKkafxg5nE8zWcOarcie/Q0LJqCLqhYbRS2A5vRDuSEoQG0h+zNOfrzLPeO34QW05ocbhpaE7A+cFg4J9kap0zDCxjxRiOAESu3WRPCpOk5mWZkUjf9X+XEA93WwILIVp2KPsqnTuc42fhGuGmv5/0NkXQ6zKSQLtOZIVcobQQIJQe6Oh6TPM0yacBskN6txGAHGovJmDfRV82GwEygxlhQAHPJo3mGCapwZxdZ1h8gC/rH/iKUWKPcxY5+p/1JBpVVb0x0qjdvPZ7Mtd4pgjHq5211md4hgfbnGoCznWSWyM8XDinskAjQ5s62cBRmJGbnD0W4ppeTQ7COPtrRxOIpkVk7rxzVyhyyhsipettkml3lw3NvvA7djg2zpTrTBYA26NPvKIp41yBtbqx9cYTsicWLBCzYlYT5WfWfTZ8xh5tJF2tW89Z8sv2rHLlCkfc+5of419WRTvoxJiNay0kWCt+hydP8IMl5+gIvtE+SBw0dACmz7+GE6krF3gpHvSRgv30Ap03ycRbu1JIn1UrvF4eJWZzck6XuxEZzXmv/qr/3z/0Lnq1hAlqBVwKNWKvcuLJNvC2lJwxo7zUzOUDXs9i9SdRuF6T/NErsDdX2tTtbbg+0w1QMDuMyX8VHRpBQHUqO8rHBsK5qzD20MhVGtLXwUEa/jAMAkC5cOzk/zJJjpnkZ8uk4av+yBFBuKVmWJXMogDKvxrs+yG8k2dKBKjlOrNdSF6JkVAbhdz0bg4JNoFP7jIfE8s5gC6bSpVnVkri57jwI8hlgKYUd3dwAl2Eqa1RdTdXR1v2AH80U8ki/c5lA2oAFIInuVx8dMvJfn9Fuj8IDvISATTLwHJBbY5hnVnYZcpRmpo6ezIgFjDX46J1mEER/d+1gvdOTo7Ti0on87VUvJxFouqcUY1MVbNcBHnL5f66jhU+IxIpSdl/0/tMw/GL8ginZMexY0a73y6LzXRVdc7pcB2CXiz5OtuXrxWrjV/U8IpYstUOn/BMl+rqwnmnBrMkVNrqxYo81nDUr1oJYbnlVUDbLs0Sityu4WpQT3MnxqhST1cv4kZBXhDlkfKfI/vKhp7IfoUrEhh5LxPZe5Bi8YfHI32WWf0jYyhCUW0YrfEtuEmMoAmnBrYOre26xzzz45JkcGEzajAnofqEwgqk6Bnh2vXodDn9z1UDbyQwkWb6PHjwGj7xMqpJuhupZFZMzlj6nYV51/cHU+QkIfyvD54uqrOkIKj174jzMOWdX8c3oBFFqs9uJJBEbMmxFegOwmGXS/Tk2BX6A9UvzG8E3gsdrila2NYw6KwOtFslvCwn0rXRsx8HGk7XruOgakHiqYHJ/zV5pxR+88g9yKjx5aNk+aaiwafanZvKpvPdk8GebxtV2/eTPHeXdcBBXcqUQ6KBXryWzZN6FzA7CdU85pXJm0qLo6w0VuY+x8sDOTIhDPAYmDqBVyxMuvGeMR7bUWT633ufH+bzDg9K/JMSvIzaDqh94pK71erb2eb3zzAWhp1nJJ5Uyfc4+clGgTlLOZpUXmDINGku+Xqi6J0U4quMOcy03skXTzDRA7r2T1L89yslVpJHC2rcoRr7uPKXO29KrgMQhb/F3++fotjUE/oCiXCalBgqgQq0koUfuzpf4laoNOK1v0gkV42kEWAS31j8gV+fJnx641+M1KYSSy1e9XFVMSvPVn91LxIrfXJ+VdDEx71mTxDYBmcDutvYAPajLsUYllTVptY04Nj/XPbFjfNcPVGJ8DIqfrbMvLvh8lWvfyCXcj5TSHzdbi9dXLwjFR6D+4WBEBqmpj9H44akKlegy+T1FT2iWlS7kImFoK87hAlea0qLRVcO5HqoGiTqG4WkLJKnCZNyEiWy+HGMZjWQqS2jZQax75WhsktknDcUMBKWuh3Q7DRpHsJFbV0t2O1hg9zLc8pSnttrJTdk8OVdZAToKn+zJnlWaV2TnMuUcLF3L2VPrcNTYrmFlAxDuC40OTrzQONcJuRIYZD9YFhJdExXH0bk3px9z3jGrPgplM1qyjvcvuE6m4mgHaFfb280UvcqY5Kp6U6dNKwtcxqDkPg/oN68yX1OdShYgCtjIB5CiOQyn2jfdiz6vbcuETHUB1eU0FwsZkYc8HTr3ndr3/RVxBUAeTS39iqNR4tT8miDB4cUgrtmpeCZ3HmiWMLUZUhCChMA7HvWIQbgxCT67YaRdE4DnvYb0LnbzKuVGj3klvzHx9Gin8wjW37uE0W4VmOA83fwHKms/hniKReySvtiDqpMjA/8dKI1h9X0WuSUWRFgHfoybOJYs3ax79Px9VQrxim/TOZp4/Zlv007cxMfdsC+1yEK9nyfFw7NfI8KmTqpVxNDVWpXjVeE7svf/1S0E3LhIsqJ4EUzfL4BUzRibbmLCjXN0FVclSgXiyyA+6zYqasySCYL7FPoUklhg/8sdUqY77ixhGIo4q5H63t27nlqyoLbLpkFHiZQ+uUEuEURTU0qYtZxadoJ9DL+5/gGB7KWmv+kHTRwXsUUbw2ZBzP0LTg3bOTf26h1idT7Yig2RNmYDPXpVmBtqNHOhyc79siH0eyhevRCS5GY8FcXl6w0KL74mEkx5o/kAYHdMhiRaFnHLW/YbAsnEcmwG0yP7nEDgfi5s+7zZkdHIp39fXbevXuFWYHbv3xrwDSorVcdV15sGOSFmuiUWR5cS3bRpanJhCcO3SR2TVWi5qq1B2nX2GmgxKNlnD5ph+TJka9fJ5Ny/tbsNfdlq1HNXKYjWsT+FKYfKw45i9SZshjHK1gvrYm2g7+aJjABM27Uj0eomwIsTy7MIz5P8Akk+jsdvYyRisxp5Uj8Y7L8OdAjcyXJZ3CM0qEQ1upX4re9ZQFbcD0tTrDA7j7yYaXQkPsqlcPVDubn0RhdBy+YFlTYWUPHgIJrq3mvgT92ixhv/VlSRRnNSKomeKSW2ODVWUl79vTagikwkGMXmykhabZuXBHkjnIB3zXRbsF6eYi6n9IiJCnso0HD0zII1yRcKqqHrSM/R2Ps3G2pymuw79pcVmmuBeLAs/iX4mT65/oB/eIpBmuoReH4C5c/cGAL2oIlUzCzQjDo4LHw5x2neDCqWUcq23C3TLgyuAxkMyb3qXYfEl+l3/G7tuPdF56NeVnuEvOTA5NB6VdEz3Kq+XTNmZu/yEkeqU8uxtJmKljBn5nP78X3YG+q6ylZyiVDWO0AnrF11cPx85VzcK3BtJMtUCjkGnrDD4L9yZ889arHfNjRy5c9uYH86u/J1BweFAmEfN3Hm/enmTz0xsM8vQ95NOF36+fopA5I3BPkGnns7Ai6O1RO3TAtCu0YZ6DsvjB+xfasQ434GtNM5K5MDVwmz19yoK82u4hnjn3Fg63xq+8FrYKX7NU9wxTErl8bll3O/PnkS92+iPgsT88Moyz+/g//g1QSwMEFAACAAgAjHBwSG1RGTtKAAAAagAAABsAAAB1bml2ZXJzYWwvdW5pdmVyc2FsLnBuZy54bWyzsa/IzVEoSy0qzszPs1Uy1DNQsrfj5bIpKEoty0wtV6gAihnpGUCAkkIlKrc8M6Ukw1bJwtAYIZaRmpmeUWKrZGZoABfUBxoJAFBLAQIAABQAAgAIAIxwcEjO8+LqUwQAAA0QAAAdAAAAAAAAAAEAAAAAAAAAAAB1bml2ZXJzYWwvY29tbW9uX21lc3NhZ2VzLmxuZ1BLAQIAABQAAgAIAIxwcEgHaEBpCQMAALUKAAAnAAAAAAAAAAEAAAAAAI4EAAB1bml2ZXJzYWwvZmxhc2hfcHVibGlzaGluZ19zZXR0aW5ncy54bWxQSwECAAAUAAIACACMcHBINL1PZLACAABUCgAAIQAAAAAAAAABAAAAAADcBwAAdW5pdmVyc2FsL2ZsYXNoX3NraW5fc2V0dGluZ3MueG1sUEsBAgAAFAACAAgAjHBwSNEImnneAgAAxgkAACYAAAAAAAAAAQAAAAAAywoAAHVuaXZlcnNhbC9odG1sX3B1Ymxpc2hpbmdfc2V0dGluZ3MueG1sUEsBAgAAFAACAAgAjHBwSNhl/WOQAQAAHgYAAB8AAAAAAAAAAQAAAAAA7Q0AAHVuaXZlcnNhbC9odG1sX3NraW5fc2V0dGluZ3MuanNQSwECAAAUAAIACACMcHBIGtrqO6oAAAAfAQAAGgAAAAAAAAABAAAAAAC6DwAAdW5pdmVyc2FsL2kxOG5fcHJlc2V0cy54bWxQSwECAAAUAAIACACMcHBIsO1dV24AAAB2AAAAHAAAAAAAAAABAAAAAACcEAAAdW5pdmVyc2FsL2xvY2FsX3NldHRpbmdzLnhtbFBLAQIAABQAAgAIAHa4w0TOggk37AIAAIgIAAAUAAAAAAAAAAEAAAAAAEQRAAB1bml2ZXJzYWwvcGxheWVyLnhtbFBLAQIAABQAAgAIAIxwcEgXqeFBbwEAAPsCAAApAAAAAAAAAAEAAAAAAGIUAAB1bml2ZXJzYWwvc2tpbl9jdXN0b21pemF0aW9uX3NldHRpbmdzLnhtbFBLAQIAABQAAgAIAIxwcEh8Hx7V+g0AAIwcAAAXAAAAAAAAAAAAAAAAABgWAAB1bml2ZXJzYWwvdW5pdmVyc2FsLnBuZ1BLAQIAABQAAgAIAIxwcEhtURk7SgAAAGoAAAAbAAAAAAAAAAEAAAAAAEckAAB1bml2ZXJzYWwvdW5pdmVyc2FsLnBuZy54bWxQSwUGAAAAAAsACwBJAwAAyiQAAAAA"/>
  <p:tag name="ISPRING_PRESENTATION_TITLE" val="Q28"/>
  <p:tag name="COMMONDATA" val="eyJoZGlkIjoiNGMwYTRhMjdiZmUxYmNkMDMwOGM4M2VhYjIwMTEzYzkifQ=="/>
</p:tagLst>
</file>

<file path=ppt/theme/theme1.xml><?xml version="1.0" encoding="utf-8"?>
<a:theme xmlns:a="http://schemas.openxmlformats.org/drawingml/2006/main" name="1_自定义设计方案">
  <a:themeElements>
    <a:clrScheme name="自定义 1054">
      <a:dk1>
        <a:sysClr val="windowText" lastClr="000000"/>
      </a:dk1>
      <a:lt1>
        <a:sysClr val="window" lastClr="FFFFFF"/>
      </a:lt1>
      <a:dk2>
        <a:srgbClr val="44546A"/>
      </a:dk2>
      <a:lt2>
        <a:srgbClr val="E7E6E6"/>
      </a:lt2>
      <a:accent1>
        <a:srgbClr val="1274C5"/>
      </a:accent1>
      <a:accent2>
        <a:srgbClr val="00B0F0"/>
      </a:accent2>
      <a:accent3>
        <a:srgbClr val="1274C5"/>
      </a:accent3>
      <a:accent4>
        <a:srgbClr val="00B0F0"/>
      </a:accent4>
      <a:accent5>
        <a:srgbClr val="1274C5"/>
      </a:accent5>
      <a:accent6>
        <a:srgbClr val="00B0F0"/>
      </a:accent6>
      <a:hlink>
        <a:srgbClr val="1274C5"/>
      </a:hlink>
      <a:folHlink>
        <a:srgbClr val="00B0F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自定义 1054">
      <a:dk1>
        <a:sysClr val="windowText" lastClr="000000"/>
      </a:dk1>
      <a:lt1>
        <a:sysClr val="window" lastClr="FFFFFF"/>
      </a:lt1>
      <a:dk2>
        <a:srgbClr val="44546A"/>
      </a:dk2>
      <a:lt2>
        <a:srgbClr val="E7E6E6"/>
      </a:lt2>
      <a:accent1>
        <a:srgbClr val="1274C5"/>
      </a:accent1>
      <a:accent2>
        <a:srgbClr val="00B0F0"/>
      </a:accent2>
      <a:accent3>
        <a:srgbClr val="1274C5"/>
      </a:accent3>
      <a:accent4>
        <a:srgbClr val="00B0F0"/>
      </a:accent4>
      <a:accent5>
        <a:srgbClr val="1274C5"/>
      </a:accent5>
      <a:accent6>
        <a:srgbClr val="00B0F0"/>
      </a:accent6>
      <a:hlink>
        <a:srgbClr val="1274C5"/>
      </a:hlink>
      <a:folHlink>
        <a:srgbClr val="00B0F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自定义设计方案">
  <a:themeElements>
    <a:clrScheme name="自定义 1054">
      <a:dk1>
        <a:sysClr val="windowText" lastClr="000000"/>
      </a:dk1>
      <a:lt1>
        <a:sysClr val="window" lastClr="FFFFFF"/>
      </a:lt1>
      <a:dk2>
        <a:srgbClr val="44546A"/>
      </a:dk2>
      <a:lt2>
        <a:srgbClr val="E7E6E6"/>
      </a:lt2>
      <a:accent1>
        <a:srgbClr val="1274C5"/>
      </a:accent1>
      <a:accent2>
        <a:srgbClr val="00B0F0"/>
      </a:accent2>
      <a:accent3>
        <a:srgbClr val="1274C5"/>
      </a:accent3>
      <a:accent4>
        <a:srgbClr val="00B0F0"/>
      </a:accent4>
      <a:accent5>
        <a:srgbClr val="1274C5"/>
      </a:accent5>
      <a:accent6>
        <a:srgbClr val="00B0F0"/>
      </a:accent6>
      <a:hlink>
        <a:srgbClr val="1274C5"/>
      </a:hlink>
      <a:folHlink>
        <a:srgbClr val="00B0F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1355AC"/>
      </a:accent1>
      <a:accent2>
        <a:srgbClr val="F15820"/>
      </a:accent2>
      <a:accent3>
        <a:srgbClr val="FF9C01"/>
      </a:accent3>
      <a:accent4>
        <a:srgbClr val="48BF97"/>
      </a:accent4>
      <a:accent5>
        <a:srgbClr val="2CA6E0"/>
      </a:accent5>
      <a:accent6>
        <a:srgbClr val="677DA9"/>
      </a:accent6>
      <a:hlink>
        <a:srgbClr val="4472C4"/>
      </a:hlink>
      <a:folHlink>
        <a:srgbClr val="BFBFBF"/>
      </a:folHlink>
    </a:clrScheme>
    <a:fontScheme name="cwijnwk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800" b="0" i="0" u="none" strike="noStrike" kern="0" cap="none" spc="0" normalizeH="0" baseline="0" noProof="0" dirty="0" smtClean="0">
            <a:ln>
              <a:noFill/>
            </a:ln>
            <a:solidFill>
              <a:prstClr val="black"/>
            </a:solidFill>
            <a:effectLst/>
            <a:uLnTx/>
            <a:uFillTx/>
            <a:latin typeface="华文细黑" panose="02010600040101010101" pitchFamily="2" charset="-122"/>
            <a:ea typeface="华文细黑" panose="020106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txDef>
      <a:spPr>
        <a:noFill/>
      </a:spPr>
      <a:bodyPr wrap="square" rtlCol="0">
        <a:spAutoFit/>
      </a:bodyPr>
      <a:lstStyle>
        <a:defPPr>
          <a:defRPr dirty="0">
            <a:latin typeface="华文细黑" panose="02010600040101010101" pitchFamily="2" charset="-122"/>
            <a:ea typeface="华文细黑" panose="02010600040101010101" pitchFamily="2"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自定义设计方案">
  <a:themeElements>
    <a:clrScheme name="自定义 1054">
      <a:dk1>
        <a:sysClr val="windowText" lastClr="000000"/>
      </a:dk1>
      <a:lt1>
        <a:sysClr val="window" lastClr="FFFFFF"/>
      </a:lt1>
      <a:dk2>
        <a:srgbClr val="44546A"/>
      </a:dk2>
      <a:lt2>
        <a:srgbClr val="E7E6E6"/>
      </a:lt2>
      <a:accent1>
        <a:srgbClr val="1274C5"/>
      </a:accent1>
      <a:accent2>
        <a:srgbClr val="00B0F0"/>
      </a:accent2>
      <a:accent3>
        <a:srgbClr val="1274C5"/>
      </a:accent3>
      <a:accent4>
        <a:srgbClr val="00B0F0"/>
      </a:accent4>
      <a:accent5>
        <a:srgbClr val="1274C5"/>
      </a:accent5>
      <a:accent6>
        <a:srgbClr val="00B0F0"/>
      </a:accent6>
      <a:hlink>
        <a:srgbClr val="1274C5"/>
      </a:hlink>
      <a:folHlink>
        <a:srgbClr val="00B0F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7615</Words>
  <Application>WPS 演示</Application>
  <PresentationFormat>自定义</PresentationFormat>
  <Paragraphs>937</Paragraphs>
  <Slides>65</Slides>
  <Notes>7</Notes>
  <HiddenSlides>0</HiddenSlides>
  <MMClips>0</MMClips>
  <ScaleCrop>false</ScaleCrop>
  <HeadingPairs>
    <vt:vector size="6" baseType="variant">
      <vt:variant>
        <vt:lpstr>已用的字体</vt:lpstr>
      </vt:variant>
      <vt:variant>
        <vt:i4>27</vt:i4>
      </vt:variant>
      <vt:variant>
        <vt:lpstr>主题</vt:lpstr>
      </vt:variant>
      <vt:variant>
        <vt:i4>5</vt:i4>
      </vt:variant>
      <vt:variant>
        <vt:lpstr>幻灯片标题</vt:lpstr>
      </vt:variant>
      <vt:variant>
        <vt:i4>65</vt:i4>
      </vt:variant>
    </vt:vector>
  </HeadingPairs>
  <TitlesOfParts>
    <vt:vector size="97" baseType="lpstr">
      <vt:lpstr>Arial</vt:lpstr>
      <vt:lpstr>宋体</vt:lpstr>
      <vt:lpstr>Wingdings</vt:lpstr>
      <vt:lpstr>Arial</vt:lpstr>
      <vt:lpstr>微软雅黑</vt:lpstr>
      <vt:lpstr>华文细黑</vt:lpstr>
      <vt:lpstr>Calibri</vt:lpstr>
      <vt:lpstr>Arial Unicode MS</vt:lpstr>
      <vt:lpstr>Trebuchet MS</vt:lpstr>
      <vt:lpstr>华文新魏</vt:lpstr>
      <vt:lpstr>Times New Roman</vt:lpstr>
      <vt:lpstr>华文楷体</vt:lpstr>
      <vt:lpstr>Calibri</vt:lpstr>
      <vt:lpstr>等线</vt:lpstr>
      <vt:lpstr>等线</vt:lpstr>
      <vt:lpstr>Times New Roman</vt:lpstr>
      <vt:lpstr>MS UI Gothic</vt:lpstr>
      <vt:lpstr>Arial Unicode MS</vt:lpstr>
      <vt:lpstr>Gill Sans</vt:lpstr>
      <vt:lpstr>时尚中黑简体</vt:lpstr>
      <vt:lpstr>黑体</vt:lpstr>
      <vt:lpstr>Lantinghei SC Demibold</vt:lpstr>
      <vt:lpstr>Open Sans Light</vt:lpstr>
      <vt:lpstr>Impact</vt:lpstr>
      <vt:lpstr>Segoe UI</vt:lpstr>
      <vt:lpstr>Calibri Light</vt:lpstr>
      <vt:lpstr>Segoe Print</vt:lpstr>
      <vt:lpstr>1_自定义设计方案</vt:lpstr>
      <vt:lpstr>2_自定义设计方案</vt:lpstr>
      <vt:lpstr>3_自定义设计方案</vt:lpstr>
      <vt:lpstr>Office 主题​​</vt:lpstr>
      <vt:lpstr>4_自定义设计方案</vt:lpstr>
      <vt:lpstr>PowerPoint 演示文稿</vt:lpstr>
      <vt:lpstr>PowerPoint 演示文稿</vt:lpstr>
      <vt:lpstr>PowerPoint 演示文稿</vt:lpstr>
      <vt:lpstr>PowerPoint 演示文稿</vt:lpstr>
      <vt:lpstr>数字孪生城市前提——全域布局的智能设施</vt:lpstr>
      <vt:lpstr>数字孪生城市支撑安全——高效运行的智能专网</vt:lpstr>
      <vt:lpstr>数字孪生城市重点——智能操控的城市大脑</vt:lpstr>
      <vt:lpstr>数字孪生城市重点——智能操控的城市大脑</vt:lpstr>
      <vt:lpstr>数字孪生城市重点——智能操控的城市大脑</vt:lpstr>
      <vt:lpstr>  建设思路——平台层</vt:lpstr>
      <vt:lpstr>PowerPoint 演示文稿</vt:lpstr>
      <vt:lpstr>建设思路——平台层</vt:lpstr>
      <vt:lpstr>建设思路——网络层</vt:lpstr>
      <vt:lpstr>建设思路——网络层</vt:lpstr>
      <vt:lpstr>建设思路——网络层</vt:lpstr>
      <vt:lpstr>城市大脑 – 城市智慧治理中心</vt:lpstr>
      <vt:lpstr>城市大脑建设预期收益</vt:lpstr>
      <vt:lpstr>IOC以大数据+AI为基础，实现平战结合的城市服务</vt:lpstr>
      <vt:lpstr>智慧城市数字平台为IOC提供了数据和模型支撑</vt:lpstr>
      <vt:lpstr>PowerPoint 演示文稿</vt:lpstr>
      <vt:lpstr>城市大脑应用平台架构</vt:lpstr>
      <vt:lpstr>城市大脑综合态势看板应用场景</vt:lpstr>
      <vt:lpstr>城市大脑综合态势看板– 经济运行</vt:lpstr>
      <vt:lpstr>城市大脑综合态势看板– 市场监督 . 社会管理</vt:lpstr>
      <vt:lpstr>城市大脑综合态势看板– 公共服务 . 环境保护</vt:lpstr>
      <vt:lpstr>城市大脑综合态势看板– 社会诉求</vt:lpstr>
      <vt:lpstr>城市体征诊断分析</vt:lpstr>
      <vt:lpstr>城市体征诊断分析系统</vt:lpstr>
      <vt:lpstr>突发公共事件应急指挥调度系统</vt:lpstr>
      <vt:lpstr>三大监测系统</vt:lpstr>
      <vt:lpstr>PowerPoint 演示文稿</vt:lpstr>
      <vt:lpstr>城市大脑支撑平台架构</vt:lpstr>
      <vt:lpstr>前端运行支撑</vt:lpstr>
      <vt:lpstr>大屏可视化引擎</vt:lpstr>
      <vt:lpstr>城市大脑运行管理中心（应急指挥场所）</vt:lpstr>
      <vt:lpstr>大屏展示系统</vt:lpstr>
      <vt:lpstr>动景立体防控系统（三维视频融合监控）</vt:lpstr>
      <vt:lpstr>后端运行支撑</vt:lpstr>
      <vt:lpstr>传统地理信息系统支撑城市大脑应用力不从心</vt:lpstr>
      <vt:lpstr>地理信息云平台是构建城市大脑的基石</vt:lpstr>
      <vt:lpstr>二三维一体化地图服务云平台</vt:lpstr>
      <vt:lpstr>超融合数据模型和海量数据管理工具</vt:lpstr>
      <vt:lpstr>融合通信应急指挥调度系统</vt:lpstr>
      <vt:lpstr>视频结构化系统</vt:lpstr>
      <vt:lpstr>动态计算管理</vt:lpstr>
      <vt:lpstr>容器云管与运维管理</vt:lpstr>
      <vt:lpstr>容器管理系统</vt:lpstr>
      <vt:lpstr>运维监控系统</vt:lpstr>
      <vt:lpstr>PowerPoint 演示文稿</vt:lpstr>
      <vt:lpstr>城市大脑数据治理结构</vt:lpstr>
      <vt:lpstr>数据治理关键技术</vt:lpstr>
      <vt:lpstr>数据治理能力</vt:lpstr>
      <vt:lpstr>数据调度业务构成</vt:lpstr>
      <vt:lpstr>数据调度流程</vt:lpstr>
      <vt:lpstr>数据服务闭环管理</vt:lpstr>
      <vt:lpstr>免接口数据集成系统</vt:lpstr>
      <vt:lpstr>PowerPoint 演示文稿</vt:lpstr>
      <vt:lpstr>城市大脑 – 三大运行模式</vt:lpstr>
      <vt:lpstr>城市大脑 – 日常模式</vt:lpstr>
      <vt:lpstr>城市大脑 – 汛期模式</vt:lpstr>
      <vt:lpstr>城市大脑 – 假期模式</vt:lpstr>
      <vt:lpstr>城市大脑 – 建设路径</vt:lpstr>
      <vt:lpstr>城市大脑建设演进路线</vt:lpstr>
      <vt:lpstr>最佳实践录屏</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新基建智慧城市大脑智慧治理中心建设方案</dc:title>
  <dc:creator>睿利而行</dc:creator>
  <cp:keywords>新基建智慧城市大脑智慧治理中心建设方案</cp:keywords>
  <cp:lastModifiedBy>光仔</cp:lastModifiedBy>
  <cp:revision>183</cp:revision>
  <dcterms:created xsi:type="dcterms:W3CDTF">2015-05-05T08:02:00Z</dcterms:created>
  <dcterms:modified xsi:type="dcterms:W3CDTF">2022-07-30T23:09:39Z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2052-11.1.0.11875</vt:lpwstr>
  </property>
  <property fmtid="{D5CDD505-2E9C-101B-9397-08002B2CF9AE}" pid="3" name="ICV">
    <vt:lpwstr>6BCEC26580F04420969A4E4E05430362</vt:lpwstr>
  </property>
</Properties>
</file>